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5" r:id="rId2"/>
    <p:sldMasterId id="2147483711" r:id="rId3"/>
    <p:sldMasterId id="2147483728" r:id="rId4"/>
  </p:sldMasterIdLst>
  <p:notesMasterIdLst>
    <p:notesMasterId r:id="rId95"/>
  </p:notesMasterIdLst>
  <p:sldIdLst>
    <p:sldId id="259" r:id="rId5"/>
    <p:sldId id="601" r:id="rId6"/>
    <p:sldId id="503" r:id="rId7"/>
    <p:sldId id="686" r:id="rId8"/>
    <p:sldId id="682" r:id="rId9"/>
    <p:sldId id="603" r:id="rId10"/>
    <p:sldId id="695" r:id="rId11"/>
    <p:sldId id="705" r:id="rId12"/>
    <p:sldId id="604" r:id="rId13"/>
    <p:sldId id="668" r:id="rId14"/>
    <p:sldId id="663" r:id="rId15"/>
    <p:sldId id="664" r:id="rId16"/>
    <p:sldId id="665" r:id="rId17"/>
    <p:sldId id="606" r:id="rId18"/>
    <p:sldId id="706" r:id="rId19"/>
    <p:sldId id="607" r:id="rId20"/>
    <p:sldId id="610" r:id="rId21"/>
    <p:sldId id="611" r:id="rId22"/>
    <p:sldId id="612" r:id="rId23"/>
    <p:sldId id="646" r:id="rId24"/>
    <p:sldId id="669" r:id="rId25"/>
    <p:sldId id="439" r:id="rId26"/>
    <p:sldId id="516" r:id="rId27"/>
    <p:sldId id="613" r:id="rId28"/>
    <p:sldId id="707" r:id="rId29"/>
    <p:sldId id="463" r:id="rId30"/>
    <p:sldId id="688" r:id="rId31"/>
    <p:sldId id="614" r:id="rId32"/>
    <p:sldId id="659" r:id="rId33"/>
    <p:sldId id="660" r:id="rId34"/>
    <p:sldId id="661" r:id="rId35"/>
    <p:sldId id="616" r:id="rId36"/>
    <p:sldId id="619" r:id="rId37"/>
    <p:sldId id="621" r:id="rId38"/>
    <p:sldId id="689" r:id="rId39"/>
    <p:sldId id="476" r:id="rId40"/>
    <p:sldId id="477" r:id="rId41"/>
    <p:sldId id="496" r:id="rId42"/>
    <p:sldId id="478" r:id="rId43"/>
    <p:sldId id="693" r:id="rId44"/>
    <p:sldId id="692" r:id="rId45"/>
    <p:sldId id="677" r:id="rId46"/>
    <p:sldId id="479" r:id="rId47"/>
    <p:sldId id="709" r:id="rId48"/>
    <p:sldId id="480" r:id="rId49"/>
    <p:sldId id="625" r:id="rId50"/>
    <p:sldId id="670" r:id="rId51"/>
    <p:sldId id="490" r:id="rId52"/>
    <p:sldId id="694" r:id="rId53"/>
    <p:sldId id="696" r:id="rId54"/>
    <p:sldId id="489" r:id="rId55"/>
    <p:sldId id="690" r:id="rId56"/>
    <p:sldId id="452" r:id="rId57"/>
    <p:sldId id="697" r:id="rId58"/>
    <p:sldId id="559" r:id="rId59"/>
    <p:sldId id="626" r:id="rId60"/>
    <p:sldId id="459" r:id="rId61"/>
    <p:sldId id="493" r:id="rId62"/>
    <p:sldId id="481" r:id="rId63"/>
    <p:sldId id="708" r:id="rId64"/>
    <p:sldId id="495" r:id="rId65"/>
    <p:sldId id="691" r:id="rId66"/>
    <p:sldId id="483" r:id="rId67"/>
    <p:sldId id="484" r:id="rId68"/>
    <p:sldId id="485" r:id="rId69"/>
    <p:sldId id="678" r:id="rId70"/>
    <p:sldId id="631" r:id="rId71"/>
    <p:sldId id="627" r:id="rId72"/>
    <p:sldId id="471" r:id="rId73"/>
    <p:sldId id="628" r:id="rId74"/>
    <p:sldId id="453" r:id="rId75"/>
    <p:sldId id="629" r:id="rId76"/>
    <p:sldId id="454" r:id="rId77"/>
    <p:sldId id="458" r:id="rId78"/>
    <p:sldId id="486" r:id="rId79"/>
    <p:sldId id="680" r:id="rId80"/>
    <p:sldId id="679" r:id="rId81"/>
    <p:sldId id="487" r:id="rId82"/>
    <p:sldId id="710" r:id="rId83"/>
    <p:sldId id="511" r:id="rId84"/>
    <p:sldId id="698" r:id="rId85"/>
    <p:sldId id="557" r:id="rId86"/>
    <p:sldId id="701" r:id="rId87"/>
    <p:sldId id="699" r:id="rId88"/>
    <p:sldId id="704" r:id="rId89"/>
    <p:sldId id="703" r:id="rId90"/>
    <p:sldId id="702" r:id="rId91"/>
    <p:sldId id="700" r:id="rId92"/>
    <p:sldId id="634" r:id="rId93"/>
    <p:sldId id="498" r:id="rId9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E70A-2256-4C8B-9F5E-73EA495934F2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FA0B-0A21-41D9-A4B8-76E3347D53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19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E4826-F780-4E5D-9D1B-D11714ED60C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0036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4643" algn="l"/>
                <a:tab pos="1269286" algn="l"/>
                <a:tab pos="1903929" algn="l"/>
                <a:tab pos="2538573" algn="l"/>
              </a:tabLst>
              <a:defRPr/>
            </a:pPr>
            <a:fld id="{6C6D3312-1883-4E98-A561-A1CE4300045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34643" algn="l"/>
                  <a:tab pos="1269286" algn="l"/>
                  <a:tab pos="1903929" algn="l"/>
                  <a:tab pos="2538573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0904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4643" algn="l"/>
                <a:tab pos="1269286" algn="l"/>
                <a:tab pos="1903929" algn="l"/>
                <a:tab pos="2538573" algn="l"/>
              </a:tabLst>
              <a:defRPr/>
            </a:pPr>
            <a:fld id="{6C6D3312-1883-4E98-A561-A1CE4300045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34643" algn="l"/>
                  <a:tab pos="1269286" algn="l"/>
                  <a:tab pos="1903929" algn="l"/>
                  <a:tab pos="2538573" algn="l"/>
                </a:tabLst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5311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>
              <a:defRPr/>
            </a:pPr>
            <a:fld id="{A548C0B2-C476-4DF0-A039-068B365ECFA2}" type="slidenum"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pPr eaLnBrk="1">
                <a:defRPr/>
              </a:pPr>
              <a:t>23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345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899A-7119-41F9-B4B5-F5B50D3D8EA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921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altLang="it-IT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it-I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17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917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 altLang="it-IT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 altLang="it-IT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510A8A-DE6E-413A-984B-276CCB55DF44}" type="slidenum">
              <a:rPr lang="it-IT" altLang="it-IT">
                <a:solidFill>
                  <a:srgbClr val="1C1C1C"/>
                </a:solidFill>
              </a:rPr>
              <a:pPr/>
              <a:t>‹N›</a:t>
            </a:fld>
            <a:endParaRPr lang="it-IT" altLang="it-IT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8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FC2CF-A2EC-43A1-BD25-C92D7679722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1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D72F9-3A8B-4CF9-888A-DF0191C755A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5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9FD8B-8BF7-4EB2-AB00-76010A82E5B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2202B-CC4E-4961-AC73-FFC22C91E58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0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4416A-66E3-4F0F-9CBE-D792849C5F1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9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84F7B-2116-4984-8A7F-ADD3BBE5D36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9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76647-6FEA-4841-8C46-A55F432A7A1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3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D02F-CD0D-4468-AFC7-BE1D673375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830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A286E-EAF6-43EC-A90A-A7825E8133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9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A19E-DFFF-4F8E-996B-2D833BB7B5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677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D8707-425F-49BF-A8D6-C16AF6A2677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6721" y="1025388"/>
            <a:ext cx="4184640" cy="5504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601" y="1025388"/>
            <a:ext cx="4184640" cy="5504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2F5B-5571-4478-90AE-49D98B7C10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36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C0BB-88C3-4569-832E-2AC9AC55E3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538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322D-02FB-4984-8D00-223C5F5985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8506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4DFF-141B-4E09-9388-13656D7C6C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799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54743-BD5A-4FE2-A79A-915FBA3023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1912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1CF95-66E7-47A9-8E2A-DDFCA6ED53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4564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232F-7C54-4B9C-8F43-0F42C5E50A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543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87360" y="355718"/>
            <a:ext cx="2126880" cy="61739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6720" y="355718"/>
            <a:ext cx="6242400" cy="617392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AF2A-1591-4E17-9854-4F8ABA94DB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2122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20" y="355718"/>
            <a:ext cx="8507520" cy="51413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5CAC-B5E7-48A5-AF37-77DF332BFC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8536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20" y="355718"/>
            <a:ext cx="8507520" cy="51413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06721" y="1025388"/>
            <a:ext cx="4184640" cy="550425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601" y="1025388"/>
            <a:ext cx="4184640" cy="550425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442D5-ECB0-4283-9488-A8F1D8D12F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799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40AD-548B-4C7D-9EB6-78E0C4A6DC6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41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720" y="355718"/>
            <a:ext cx="8507520" cy="51413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06721" y="1025388"/>
            <a:ext cx="4184640" cy="550425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4629601" y="1025388"/>
            <a:ext cx="4184640" cy="5504258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064F-9D0B-41B8-B527-FE95FAD37D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6904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06720" y="355718"/>
            <a:ext cx="8507520" cy="617392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B19A-411F-4166-A54F-0AF174A7E8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8405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31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331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331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331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331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331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332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5332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332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5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65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65332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533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5332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8156F-880B-4E2A-8602-9C1EF69699F3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7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B2CF7-B357-4613-8721-BF809C5C7D2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5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0736C-6C17-4E2F-9787-79CA46242F93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20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94B54-679B-4A05-A8D8-45D8E4C3725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03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A057A-E1AF-4F43-BF1C-53280C68624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07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2597D-B2E2-4F4F-A084-F82F8804682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52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D3680-6924-4142-87E2-4763CB11C24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97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9E50F-4B07-443C-A4B8-8512034AB62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96E87-3F53-4DFC-AFB7-837CF70BD9F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97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C8A75-5A05-4009-9732-A68646A44F4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922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F0BBD-EDCC-43F6-95ED-0978809D728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55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7C9A5-8B55-4360-8680-54B465626AA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79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20724-4F7B-4992-902A-7749E7D8C49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15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CD2A4-22DB-47DB-82DF-DDF6E754E7B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41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F6392-074B-4B80-98FB-A5DE00470D03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34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6667C-EC98-4843-9BAF-BD933FA59AF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57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0841C-ECA5-4ACE-B21D-5D48B870946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796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93BC-2D6F-4A1A-83F5-2114CE518B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1761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587E7-2679-4641-BEB2-503101431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74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79011-D570-43C1-BB08-92C7E5A5544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77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27710-2C57-4C48-86A5-F571F698FD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012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C7E4-EA65-467E-82AF-27617C38D6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5332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8EBA5-9904-412D-860A-8B3C753E4E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3971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5955-7AE4-43C1-A1F3-D474100301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054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FA61-8187-4710-8FD3-7BD054072E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6450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69BB-BE82-43F7-847E-B1323B6D83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9413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9F11-BF5D-4A50-A88E-E9D62B7BFD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8740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F4E6-39D2-47C8-BE3C-CC595A38DE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5365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E8ED-F1C4-46C5-9155-1B6F025C0B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6786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38DC-3B4E-454D-8C7A-E5BD393587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19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0CEC8-9341-4D9F-AEA4-CCFD447115B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48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7744-33E9-4738-BD6B-13C6E56707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8084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C6DB-02D2-47E4-8CDB-25B8893703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9711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67378-49AB-4CBB-B173-F3FC49668F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199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F4C7C-D58E-4000-8D01-3A5018B6D0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4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B5FFB-DB07-4020-BF56-058A03CDF8E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5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80641-689B-4DFB-AD82-BE7A1623334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8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A1371-C28B-4191-B881-84823FAB1CE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1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916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16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16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DD8CE-6E91-4EFD-8DE9-48171821BB0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2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6720" y="355718"/>
            <a:ext cx="8507520" cy="5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Muokkaa otsikon tekstimuotoa napsauttamalla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720" y="1025388"/>
            <a:ext cx="8507520" cy="550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85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Muokkaa jäsennyksen tekstimuotoa napsauttamalla</a:t>
            </a:r>
          </a:p>
          <a:p>
            <a:pPr lvl="1"/>
            <a:r>
              <a:rPr lang="en-GB" altLang="it-IT" smtClean="0"/>
              <a:t>Toinen jäsennystaso</a:t>
            </a:r>
          </a:p>
          <a:p>
            <a:pPr lvl="2"/>
            <a:r>
              <a:rPr lang="en-GB" altLang="it-IT" smtClean="0"/>
              <a:t>Kolmas jäsennystaso</a:t>
            </a:r>
          </a:p>
          <a:p>
            <a:pPr lvl="3"/>
            <a:r>
              <a:rPr lang="en-GB" altLang="it-IT" smtClean="0"/>
              <a:t>Neljäs jäsennystaso</a:t>
            </a:r>
          </a:p>
          <a:p>
            <a:pPr lvl="4"/>
            <a:r>
              <a:rPr lang="en-GB" altLang="it-IT" smtClean="0"/>
              <a:t>Viides jäsennystaso</a:t>
            </a:r>
          </a:p>
          <a:p>
            <a:pPr lvl="4"/>
            <a:r>
              <a:rPr lang="en-GB" altLang="it-IT" smtClean="0"/>
              <a:t>Kuudes jäsennystaso</a:t>
            </a:r>
          </a:p>
          <a:p>
            <a:pPr lvl="4"/>
            <a:r>
              <a:rPr lang="en-GB" altLang="it-IT" smtClean="0"/>
              <a:t>Seitsemäs jäsennystaso</a:t>
            </a:r>
          </a:p>
          <a:p>
            <a:pPr lvl="4"/>
            <a:r>
              <a:rPr lang="en-GB" altLang="it-IT" smtClean="0"/>
              <a:t>Kahdeksas jäsennystaso</a:t>
            </a:r>
          </a:p>
          <a:p>
            <a:pPr lvl="4"/>
            <a:r>
              <a:rPr lang="en-GB" altLang="it-IT" smtClean="0"/>
              <a:t>Yhdeksäs jäsennystaso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677760" y="6695263"/>
            <a:ext cx="212832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56650" algn="l"/>
                <a:tab pos="1313299" algn="l"/>
                <a:tab pos="1969949" algn="l"/>
              </a:tabLst>
              <a:defRPr sz="1100" smtClean="0">
                <a:solidFill>
                  <a:srgbClr val="999999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62720" y="6695263"/>
            <a:ext cx="289728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 sz="1100" smtClean="0">
                <a:solidFill>
                  <a:srgbClr val="999999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30401" y="6695263"/>
            <a:ext cx="212832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56650" algn="l"/>
                <a:tab pos="1313299" algn="l"/>
                <a:tab pos="1969949" algn="l"/>
              </a:tabLst>
              <a:defRPr sz="1100" smtClean="0">
                <a:solidFill>
                  <a:srgbClr val="999999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1C41011C-6782-43E8-B67D-777DC1C0DD98}" type="slidenum">
              <a:rPr lang="it-IT" altLang="it-IT"/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01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defTabSz="407526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2pPr>
      <a:lvl3pPr algn="ctr" defTabSz="407526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3pPr>
      <a:lvl4pPr algn="ctr" defTabSz="407526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4pPr>
      <a:lvl5pPr algn="ctr" defTabSz="407526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5pPr>
      <a:lvl6pPr marL="2280994" indent="-207363" algn="ctr" defTabSz="407526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6pPr>
      <a:lvl7pPr marL="2695720" indent="-207363" algn="ctr" defTabSz="407526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7pPr>
      <a:lvl8pPr marL="3110446" indent="-207363" algn="ctr" defTabSz="407526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8pPr>
      <a:lvl9pPr marL="3525172" indent="-207363" algn="ctr" defTabSz="407526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E6E6E6"/>
          </a:solidFill>
          <a:latin typeface="Georgia" pitchFamily="18" charset="0"/>
        </a:defRPr>
      </a:lvl9pPr>
    </p:titleStyle>
    <p:bodyStyle>
      <a:lvl1pPr marL="311045" indent="-311045" algn="l" defTabSz="407526" rtl="0" eaLnBrk="0" fontAlgn="base" hangingPunct="0">
        <a:lnSpc>
          <a:spcPct val="9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5pPr>
      <a:lvl6pPr marL="2280994" indent="-207363" algn="l" defTabSz="407526" rtl="0" fontAlgn="base" hangingPunct="0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6pPr>
      <a:lvl7pPr marL="2695720" indent="-207363" algn="l" defTabSz="407526" rtl="0" fontAlgn="base" hangingPunct="0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7pPr>
      <a:lvl8pPr marL="3110446" indent="-207363" algn="l" defTabSz="407526" rtl="0" fontAlgn="base" hangingPunct="0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8pPr>
      <a:lvl9pPr marL="3525172" indent="-207363" algn="l" defTabSz="407526" rtl="0" fontAlgn="base" hangingPunct="0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</a:defRPr>
      </a:lvl9pPr>
    </p:bodyStyle>
    <p:otherStyle>
      <a:defPPr>
        <a:defRPr lang="it-IT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2098C-12B6-4441-8F7C-F57B17C5690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522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229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2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5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2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5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5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201228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DA213B-8AA4-45F6-8424-652BD2318E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39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2342324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47960" y="3789040"/>
            <a:ext cx="6400800" cy="69492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FF0000"/>
                </a:solidFill>
              </a:rPr>
              <a:t>Prof. Ildebrando Appollonio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ctrTitle"/>
          </p:nvPr>
        </p:nvSpPr>
        <p:spPr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26398C"/>
            </a:outerShdw>
          </a:effectLst>
        </p:spPr>
        <p:txBody>
          <a:bodyPr anchor="ctr"/>
          <a:lstStyle/>
          <a:p>
            <a:pPr algn="ctr" eaLnBrk="1" hangingPunct="1"/>
            <a:r>
              <a:rPr lang="it-IT" altLang="it-IT" b="1" dirty="0" smtClean="0"/>
              <a:t>LE ATASSIE</a:t>
            </a:r>
            <a:r>
              <a:rPr lang="it-IT" altLang="it-IT" dirty="0" smtClean="0"/>
              <a:t> </a:t>
            </a:r>
            <a:endParaRPr lang="en-GB" altLang="it-IT" dirty="0" smtClean="0"/>
          </a:p>
        </p:txBody>
      </p:sp>
      <p:pic>
        <p:nvPicPr>
          <p:cNvPr id="4100" name="Immagin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68950"/>
            <a:ext cx="3128963" cy="1077913"/>
          </a:xfrm>
          <a:prstGeom prst="rect">
            <a:avLst/>
          </a:prstGeom>
          <a:noFill/>
          <a:ln w="9525">
            <a:solidFill>
              <a:srgbClr val="004C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1600200" cy="149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ATASSIE «CENTRALI»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7251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b="1" dirty="0" smtClean="0"/>
              <a:t>Cerebrali: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200" i="1" dirty="0" smtClean="0"/>
              <a:t>Corticali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200" i="1" dirty="0" smtClean="0"/>
              <a:t>Sottocorticali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b="1" dirty="0" smtClean="0">
                <a:solidFill>
                  <a:srgbClr val="FF0000"/>
                </a:solidFill>
              </a:rPr>
              <a:t>Cerebellari</a:t>
            </a:r>
            <a:r>
              <a:rPr lang="it-IT" sz="3600" b="1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200" i="1" dirty="0" smtClean="0"/>
              <a:t>Sede </a:t>
            </a:r>
            <a:endParaRPr lang="it-IT" sz="32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200" i="1" dirty="0" smtClean="0"/>
              <a:t>Estensione</a:t>
            </a:r>
            <a:endParaRPr lang="it-IT" sz="32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200" i="1" dirty="0" smtClean="0"/>
              <a:t>Natura</a:t>
            </a:r>
          </a:p>
        </p:txBody>
      </p:sp>
    </p:spTree>
    <p:extLst>
      <p:ext uri="{BB962C8B-B14F-4D97-AF65-F5344CB8AC3E}">
        <p14:creationId xmlns:p14="http://schemas.microsoft.com/office/powerpoint/2010/main" val="241375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64463" cy="112772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</a:rPr>
              <a:t>Atx</a:t>
            </a:r>
            <a:r>
              <a:rPr lang="it-IT" sz="3200" b="1" dirty="0" smtClean="0">
                <a:solidFill>
                  <a:srgbClr val="FF0000"/>
                </a:solidFill>
              </a:rPr>
              <a:t> CEREBRALI</a:t>
            </a:r>
            <a:r>
              <a:rPr lang="it-IT" sz="2800" b="1" dirty="0" smtClean="0"/>
              <a:t>: </a:t>
            </a:r>
            <a:r>
              <a:rPr lang="it-IT" sz="2800" b="1" dirty="0" err="1" smtClean="0"/>
              <a:t>Simplified</a:t>
            </a:r>
            <a:r>
              <a:rPr lang="it-IT" sz="2800" b="1" dirty="0" smtClean="0"/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Cortico-Cerebellar</a:t>
            </a:r>
            <a:r>
              <a:rPr lang="it-IT" sz="2800" b="1" dirty="0" smtClean="0"/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Loop</a:t>
            </a:r>
            <a:r>
              <a:rPr lang="it-IT" sz="2800" b="1" dirty="0" smtClean="0"/>
              <a:t>: </a:t>
            </a:r>
            <a:r>
              <a:rPr lang="it-IT" sz="2800" b="1" dirty="0" err="1" smtClean="0"/>
              <a:t>Pathways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Involved</a:t>
            </a:r>
            <a:r>
              <a:rPr lang="it-IT" sz="2800" b="1" dirty="0" smtClean="0"/>
              <a:t> in </a:t>
            </a:r>
            <a:r>
              <a:rPr lang="it-IT" sz="2800" b="1" dirty="0" err="1" smtClean="0"/>
              <a:t>Cerebral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Ataxias</a:t>
            </a:r>
            <a:endParaRPr lang="it-IT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2968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2051720" y="2780928"/>
            <a:ext cx="288032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2339752" y="4797152"/>
            <a:ext cx="36004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3131840" y="3284984"/>
            <a:ext cx="360040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25" y="4005065"/>
            <a:ext cx="431300" cy="4313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auto">
          <a:xfrm>
            <a:off x="6228184" y="3350737"/>
            <a:ext cx="2520280" cy="864096"/>
          </a:xfrm>
          <a:prstGeom prst="rect">
            <a:avLst/>
          </a:prstGeom>
          <a:solidFill>
            <a:srgbClr val="FF00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3707904" y="5805264"/>
            <a:ext cx="2520280" cy="792088"/>
          </a:xfrm>
          <a:prstGeom prst="rect">
            <a:avLst/>
          </a:prstGeom>
          <a:solidFill>
            <a:srgbClr val="FF00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ATASSIE CORTICALI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3" y="2060848"/>
            <a:ext cx="8964487" cy="45365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/>
              <a:t>Atassie </a:t>
            </a:r>
            <a:r>
              <a:rPr lang="it-IT" b="1" dirty="0">
                <a:solidFill>
                  <a:srgbClr val="FF0000"/>
                </a:solidFill>
              </a:rPr>
              <a:t>F</a:t>
            </a:r>
            <a:r>
              <a:rPr lang="it-IT" b="1" dirty="0" smtClean="0">
                <a:solidFill>
                  <a:srgbClr val="FF0000"/>
                </a:solidFill>
              </a:rPr>
              <a:t>rontale </a:t>
            </a:r>
            <a:r>
              <a:rPr lang="it-IT" b="1" dirty="0">
                <a:solidFill>
                  <a:srgbClr val="FF0000"/>
                </a:solidFill>
              </a:rPr>
              <a:t>e </a:t>
            </a:r>
            <a:r>
              <a:rPr lang="it-IT" b="1" dirty="0" smtClean="0">
                <a:solidFill>
                  <a:srgbClr val="FF0000"/>
                </a:solidFill>
              </a:rPr>
              <a:t>Callosa</a:t>
            </a:r>
            <a:endParaRPr lang="it-IT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per </a:t>
            </a:r>
            <a:r>
              <a:rPr lang="it-IT" dirty="0"/>
              <a:t>lesione </a:t>
            </a:r>
            <a:r>
              <a:rPr lang="it-IT" dirty="0" smtClean="0"/>
              <a:t>della </a:t>
            </a:r>
            <a:r>
              <a:rPr lang="it-IT" b="1" i="1" dirty="0" smtClean="0"/>
              <a:t>via </a:t>
            </a:r>
            <a:r>
              <a:rPr lang="it-IT" b="1" i="1" dirty="0" err="1" smtClean="0"/>
              <a:t>fronto</a:t>
            </a:r>
            <a:r>
              <a:rPr lang="it-IT" b="1" i="1" dirty="0" smtClean="0"/>
              <a:t>-ponto-cerebellare</a:t>
            </a:r>
            <a:r>
              <a:rPr lang="it-IT" i="1" dirty="0" smtClean="0"/>
              <a:t> in sede frontale  o callosale</a:t>
            </a:r>
            <a:r>
              <a:rPr lang="it-IT" dirty="0" smtClean="0"/>
              <a:t> </a:t>
            </a:r>
            <a:endParaRPr lang="it-I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A</a:t>
            </a:r>
            <a:r>
              <a:rPr lang="it-IT" b="1" dirty="0" smtClean="0"/>
              <a:t>tassia </a:t>
            </a:r>
            <a:r>
              <a:rPr lang="it-IT" b="1" dirty="0" smtClean="0">
                <a:solidFill>
                  <a:srgbClr val="FF0000"/>
                </a:solidFill>
              </a:rPr>
              <a:t>Temporale</a:t>
            </a:r>
            <a:r>
              <a:rPr lang="it-IT" b="1" dirty="0" smtClean="0"/>
              <a:t> </a:t>
            </a:r>
            <a:endParaRPr lang="it-IT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soprattutto </a:t>
            </a:r>
            <a:r>
              <a:rPr lang="it-IT" dirty="0"/>
              <a:t>in caso di </a:t>
            </a:r>
            <a:r>
              <a:rPr lang="it-IT" b="1" i="1" dirty="0"/>
              <a:t>tumori</a:t>
            </a:r>
            <a:r>
              <a:rPr lang="it-IT" dirty="0"/>
              <a:t>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smtClean="0"/>
              <a:t>ipertensione </a:t>
            </a:r>
            <a:r>
              <a:rPr lang="it-IT" dirty="0"/>
              <a:t>endocranica sul </a:t>
            </a:r>
            <a:r>
              <a:rPr lang="it-IT" dirty="0" smtClean="0"/>
              <a:t>cervelletto </a:t>
            </a:r>
            <a:r>
              <a:rPr lang="it-IT" dirty="0">
                <a:sym typeface="Wingdings" panose="05000000000000000000" pitchFamily="2" charset="2"/>
              </a:rPr>
              <a:t>(</a:t>
            </a:r>
            <a:r>
              <a:rPr lang="it-IT" dirty="0" smtClean="0"/>
              <a:t>bilaterale)</a:t>
            </a:r>
            <a:endParaRPr lang="it-I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Atassia </a:t>
            </a:r>
            <a:r>
              <a:rPr lang="it-IT" b="1" dirty="0">
                <a:solidFill>
                  <a:srgbClr val="FF0000"/>
                </a:solidFill>
              </a:rPr>
              <a:t>Parietale</a:t>
            </a:r>
            <a:r>
              <a:rPr lang="it-IT" dirty="0"/>
              <a:t> (</a:t>
            </a:r>
            <a:r>
              <a:rPr lang="it-IT" b="1" dirty="0">
                <a:solidFill>
                  <a:srgbClr val="FF0000"/>
                </a:solidFill>
              </a:rPr>
              <a:t>S1</a:t>
            </a:r>
            <a:r>
              <a:rPr lang="it-IT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di </a:t>
            </a:r>
            <a:r>
              <a:rPr lang="it-IT" dirty="0" smtClean="0"/>
              <a:t>fatto, una </a:t>
            </a:r>
            <a:r>
              <a:rPr lang="it-IT" dirty="0"/>
              <a:t>varietà centrale di </a:t>
            </a:r>
            <a:r>
              <a:rPr lang="it-IT" b="1" i="1" dirty="0"/>
              <a:t>atassia sensitiva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53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ATASSIE SOTTOCORTICALI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3" y="1988840"/>
            <a:ext cx="8964487" cy="45365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2400" b="1" dirty="0" smtClean="0"/>
              <a:t>Atassia della </a:t>
            </a:r>
            <a:r>
              <a:rPr lang="it-IT" sz="2400" b="1" dirty="0" smtClean="0">
                <a:solidFill>
                  <a:srgbClr val="FF0000"/>
                </a:solidFill>
              </a:rPr>
              <a:t>Corona Radiata</a:t>
            </a:r>
          </a:p>
          <a:p>
            <a:pPr lvl="1">
              <a:spcBef>
                <a:spcPts val="600"/>
              </a:spcBef>
            </a:pPr>
            <a:r>
              <a:rPr lang="it-IT" sz="2000" dirty="0"/>
              <a:t>p</a:t>
            </a:r>
            <a:r>
              <a:rPr lang="it-IT" sz="2000" dirty="0" smtClean="0"/>
              <a:t>er </a:t>
            </a:r>
            <a:r>
              <a:rPr lang="it-IT" sz="2000" dirty="0"/>
              <a:t>lesione della </a:t>
            </a:r>
            <a:r>
              <a:rPr lang="it-IT" sz="2000" b="1" dirty="0"/>
              <a:t>via </a:t>
            </a:r>
            <a:r>
              <a:rPr lang="it-IT" sz="2000" b="1" dirty="0" err="1"/>
              <a:t>fronto</a:t>
            </a:r>
            <a:r>
              <a:rPr lang="it-IT" sz="2000" b="1" dirty="0"/>
              <a:t>-ponto-cerebellare </a:t>
            </a:r>
            <a:r>
              <a:rPr lang="it-IT" sz="2000" dirty="0" smtClean="0"/>
              <a:t>nella </a:t>
            </a:r>
            <a:r>
              <a:rPr lang="it-IT" sz="2000" dirty="0" err="1" smtClean="0"/>
              <a:t>sost</a:t>
            </a:r>
            <a:r>
              <a:rPr lang="it-IT" sz="2000" dirty="0" smtClean="0"/>
              <a:t>. </a:t>
            </a:r>
            <a:r>
              <a:rPr lang="it-IT" sz="2000" dirty="0"/>
              <a:t>b</a:t>
            </a:r>
            <a:r>
              <a:rPr lang="it-IT" sz="2000" dirty="0" smtClean="0"/>
              <a:t>ianca sottocorticale</a:t>
            </a:r>
          </a:p>
          <a:p>
            <a:pPr>
              <a:spcBef>
                <a:spcPts val="600"/>
              </a:spcBef>
            </a:pPr>
            <a:r>
              <a:rPr lang="it-IT" sz="2400" b="1" dirty="0"/>
              <a:t>Atassia </a:t>
            </a:r>
            <a:r>
              <a:rPr lang="it-IT" sz="2400" b="1" dirty="0" smtClean="0">
                <a:solidFill>
                  <a:srgbClr val="FF0000"/>
                </a:solidFill>
              </a:rPr>
              <a:t>Talamica*</a:t>
            </a:r>
            <a:r>
              <a:rPr lang="it-IT" sz="2400" b="1" dirty="0" smtClean="0"/>
              <a:t> </a:t>
            </a:r>
            <a:endParaRPr lang="it-IT" sz="2400" b="1" dirty="0"/>
          </a:p>
          <a:p>
            <a:pPr lvl="1">
              <a:spcBef>
                <a:spcPts val="600"/>
              </a:spcBef>
            </a:pPr>
            <a:r>
              <a:rPr lang="it-IT" sz="2000" dirty="0" smtClean="0"/>
              <a:t>Atassia </a:t>
            </a:r>
            <a:r>
              <a:rPr lang="it-IT" sz="2000" b="1" i="1" dirty="0" smtClean="0"/>
              <a:t>mista</a:t>
            </a:r>
            <a:r>
              <a:rPr lang="it-IT" sz="2000" dirty="0" smtClean="0"/>
              <a:t>, </a:t>
            </a:r>
            <a:r>
              <a:rPr lang="it-IT" sz="2000" i="1" dirty="0" smtClean="0"/>
              <a:t>sensitiva </a:t>
            </a:r>
            <a:r>
              <a:rPr lang="it-IT" sz="2000" i="1" dirty="0" smtClean="0"/>
              <a:t>e </a:t>
            </a:r>
            <a:r>
              <a:rPr lang="it-IT" sz="2000" i="1" dirty="0" smtClean="0"/>
              <a:t>cerebellare</a:t>
            </a:r>
            <a:r>
              <a:rPr lang="it-IT" sz="2000" dirty="0" smtClean="0"/>
              <a:t> </a:t>
            </a:r>
            <a:r>
              <a:rPr lang="it-IT" sz="2000" dirty="0"/>
              <a:t>(mano atassica talamica nella s. </a:t>
            </a:r>
            <a:r>
              <a:rPr lang="it-IT" sz="2000" dirty="0" err="1"/>
              <a:t>cheiro</a:t>
            </a:r>
            <a:r>
              <a:rPr lang="it-IT" sz="2000" dirty="0"/>
              <a:t>-orale); per lesione </a:t>
            </a:r>
            <a:r>
              <a:rPr lang="it-IT" sz="2000" dirty="0" smtClean="0"/>
              <a:t>n</a:t>
            </a:r>
            <a:r>
              <a:rPr lang="it-IT" sz="2000" dirty="0" smtClean="0"/>
              <a:t>. </a:t>
            </a:r>
            <a:r>
              <a:rPr lang="it-IT" sz="2000" b="1" dirty="0" smtClean="0"/>
              <a:t>VL</a:t>
            </a:r>
            <a:r>
              <a:rPr lang="it-IT" sz="2000" dirty="0" smtClean="0"/>
              <a:t> del talamo o </a:t>
            </a:r>
            <a:r>
              <a:rPr lang="it-IT" sz="2000" b="1" i="1" dirty="0" smtClean="0"/>
              <a:t>vie </a:t>
            </a:r>
            <a:r>
              <a:rPr lang="it-IT" sz="2000" b="1" i="1" dirty="0" smtClean="0"/>
              <a:t>talamo-corticali </a:t>
            </a:r>
            <a:r>
              <a:rPr lang="it-IT" sz="2000" dirty="0" smtClean="0"/>
              <a:t>che da VL portano in corteccia</a:t>
            </a:r>
            <a:endParaRPr lang="it-IT" sz="2000" dirty="0"/>
          </a:p>
          <a:p>
            <a:pPr>
              <a:spcBef>
                <a:spcPts val="600"/>
              </a:spcBef>
            </a:pPr>
            <a:r>
              <a:rPr lang="it-IT" sz="2400" b="1" dirty="0" smtClean="0"/>
              <a:t>Atassia </a:t>
            </a:r>
            <a:r>
              <a:rPr lang="it-IT" sz="2400" b="1" dirty="0" smtClean="0">
                <a:solidFill>
                  <a:srgbClr val="FF0000"/>
                </a:solidFill>
              </a:rPr>
              <a:t>Pontina</a:t>
            </a:r>
          </a:p>
          <a:p>
            <a:pPr lvl="1">
              <a:spcBef>
                <a:spcPts val="600"/>
              </a:spcBef>
            </a:pPr>
            <a:r>
              <a:rPr lang="it-IT" sz="2000" dirty="0"/>
              <a:t>per lesione della </a:t>
            </a:r>
            <a:r>
              <a:rPr lang="it-IT" sz="2000" b="1" dirty="0"/>
              <a:t>via </a:t>
            </a:r>
            <a:r>
              <a:rPr lang="it-IT" sz="2000" b="1" dirty="0" err="1" smtClean="0"/>
              <a:t>fronto</a:t>
            </a:r>
            <a:r>
              <a:rPr lang="it-IT" sz="2000" b="1" dirty="0" smtClean="0"/>
              <a:t>-ponto-cerebellare </a:t>
            </a:r>
            <a:r>
              <a:rPr lang="it-IT" sz="2000" dirty="0" smtClean="0"/>
              <a:t>nel ponte</a:t>
            </a:r>
            <a:endParaRPr lang="it-IT" sz="2000" b="1" dirty="0" smtClean="0"/>
          </a:p>
          <a:p>
            <a:pPr>
              <a:spcBef>
                <a:spcPts val="600"/>
              </a:spcBef>
            </a:pP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51520" y="55172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sz="2400" b="1" i="1" dirty="0" smtClean="0"/>
              <a:t>*</a:t>
            </a:r>
            <a:r>
              <a:rPr lang="it-IT" sz="2400" i="1" dirty="0" smtClean="0"/>
              <a:t> su </a:t>
            </a:r>
            <a:r>
              <a:rPr lang="it-IT" sz="2400" b="1" i="1" dirty="0" smtClean="0"/>
              <a:t>VL</a:t>
            </a:r>
            <a:r>
              <a:rPr lang="it-IT" sz="2400" i="1" dirty="0" smtClean="0"/>
              <a:t> </a:t>
            </a:r>
            <a:r>
              <a:rPr lang="it-IT" sz="2400" b="1" i="1" dirty="0"/>
              <a:t>convergono</a:t>
            </a:r>
            <a:r>
              <a:rPr lang="it-IT" sz="2400" i="1" dirty="0"/>
              <a:t> </a:t>
            </a:r>
            <a:r>
              <a:rPr lang="it-IT" sz="2400" i="1" dirty="0" smtClean="0"/>
              <a:t>le vie </a:t>
            </a:r>
            <a:r>
              <a:rPr lang="it-IT" sz="2400" i="1" dirty="0" err="1"/>
              <a:t>lemniscale</a:t>
            </a:r>
            <a:r>
              <a:rPr lang="it-IT" sz="2400" i="1" dirty="0"/>
              <a:t> </a:t>
            </a:r>
            <a:r>
              <a:rPr lang="it-IT" sz="2400" i="1" dirty="0" smtClean="0"/>
              <a:t>(</a:t>
            </a:r>
            <a:r>
              <a:rPr lang="it-IT" sz="2400" i="1" dirty="0" err="1" smtClean="0"/>
              <a:t>sens</a:t>
            </a:r>
            <a:r>
              <a:rPr lang="it-IT" sz="2400" i="1" dirty="0"/>
              <a:t>. p</a:t>
            </a:r>
            <a:r>
              <a:rPr lang="it-IT" sz="2400" i="1" dirty="0" smtClean="0"/>
              <a:t>rofonde) </a:t>
            </a:r>
            <a:r>
              <a:rPr lang="it-IT" sz="2400" i="1" dirty="0"/>
              <a:t>e </a:t>
            </a:r>
            <a:r>
              <a:rPr lang="it-IT" sz="2400" i="1" dirty="0" smtClean="0"/>
              <a:t>cerebello-talamica (entrambe crociate) e da VL </a:t>
            </a:r>
            <a:r>
              <a:rPr lang="it-IT" sz="2400" b="1" i="1" dirty="0" smtClean="0"/>
              <a:t>partono</a:t>
            </a:r>
            <a:r>
              <a:rPr lang="it-IT" sz="2400" i="1" dirty="0" smtClean="0"/>
              <a:t> le vie talamo-parietale (a S1) e talamo-frontale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70539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6786"/>
            <a:ext cx="7992887" cy="434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20" y="260648"/>
            <a:ext cx="8646968" cy="515574"/>
          </a:xfrm>
          <a:ln>
            <a:solidFill>
              <a:schemeClr val="bg1"/>
            </a:solidFill>
          </a:ln>
        </p:spPr>
        <p:txBody>
          <a:bodyPr tIns="15999"/>
          <a:lstStyle/>
          <a:p>
            <a:pPr eaLnBrk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it-IT" altLang="it-IT" sz="3200" dirty="0" smtClean="0">
                <a:solidFill>
                  <a:schemeClr val="bg1"/>
                </a:solidFill>
              </a:rPr>
              <a:t>DISTURBI DEI SISTEMI DI CONTROLLO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1236831"/>
            <a:ext cx="7992888" cy="6993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36" tIns="41469" rIns="82936" bIns="41469">
            <a:spAutoFit/>
          </a:bodyPr>
          <a:lstStyle/>
          <a:p>
            <a:pPr marL="0" marR="0" lvl="0" indent="0" algn="ctr" defTabSz="407484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LE ATASSIE CEREBELLARI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6948264" y="5229200"/>
            <a:ext cx="1728191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807669" y="2276872"/>
            <a:ext cx="1532083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FORME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>
            <a:off x="3851920" y="5085184"/>
            <a:ext cx="0" cy="108012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sellaDiTesto 7"/>
          <p:cNvSpPr txBox="1"/>
          <p:nvPr/>
        </p:nvSpPr>
        <p:spPr>
          <a:xfrm>
            <a:off x="3347864" y="6209347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Psicogene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89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/>
              <a:t>CERVELLETTO: RUOLI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017712"/>
            <a:ext cx="8631560" cy="4723655"/>
          </a:xfrm>
        </p:spPr>
        <p:txBody>
          <a:bodyPr/>
          <a:lstStyle/>
          <a:p>
            <a:r>
              <a:rPr lang="it-IT" sz="2400" dirty="0"/>
              <a:t>Il </a:t>
            </a:r>
            <a:r>
              <a:rPr lang="it-IT" sz="2400" dirty="0" smtClean="0"/>
              <a:t>Cervelletto </a:t>
            </a:r>
            <a:r>
              <a:rPr lang="it-IT" sz="2400" dirty="0"/>
              <a:t>(in latino </a:t>
            </a:r>
            <a:r>
              <a:rPr lang="it-IT" sz="2400" i="1" dirty="0" err="1">
                <a:solidFill>
                  <a:srgbClr val="FF0000"/>
                </a:solidFill>
              </a:rPr>
              <a:t>cerebellum</a:t>
            </a:r>
            <a:r>
              <a:rPr lang="it-IT" sz="2400" dirty="0"/>
              <a:t> </a:t>
            </a:r>
            <a:r>
              <a:rPr lang="it-IT" sz="2400" dirty="0" smtClean="0"/>
              <a:t>= "</a:t>
            </a:r>
            <a:r>
              <a:rPr lang="it-IT" sz="2400" dirty="0"/>
              <a:t>piccolo cervello</a:t>
            </a:r>
            <a:r>
              <a:rPr lang="it-IT" sz="2400" dirty="0" smtClean="0"/>
              <a:t>"): </a:t>
            </a:r>
            <a:r>
              <a:rPr lang="it-IT" sz="2400" dirty="0"/>
              <a:t>è </a:t>
            </a:r>
            <a:r>
              <a:rPr lang="it-IT" sz="2400" dirty="0" smtClean="0"/>
              <a:t>parte del rombo-encefalo, presente </a:t>
            </a:r>
            <a:r>
              <a:rPr lang="it-IT" sz="2400" dirty="0"/>
              <a:t>in tutti i vertebrati. </a:t>
            </a:r>
          </a:p>
          <a:p>
            <a:r>
              <a:rPr lang="it-IT" sz="2400" dirty="0" smtClean="0"/>
              <a:t>Ruoli clinicamente noti e accreditati:</a:t>
            </a:r>
          </a:p>
          <a:p>
            <a:pPr lvl="1"/>
            <a:r>
              <a:rPr lang="it-IT" sz="2000" dirty="0"/>
              <a:t>Controllo del </a:t>
            </a:r>
            <a:r>
              <a:rPr lang="it-IT" sz="2000" b="1" i="1" dirty="0"/>
              <a:t>Movimento</a:t>
            </a:r>
          </a:p>
          <a:p>
            <a:pPr lvl="1"/>
            <a:r>
              <a:rPr lang="it-IT" sz="2000" dirty="0"/>
              <a:t>Controllo </a:t>
            </a:r>
            <a:r>
              <a:rPr lang="it-IT" sz="2000" b="1" i="1" dirty="0" smtClean="0"/>
              <a:t>Posturale</a:t>
            </a:r>
          </a:p>
          <a:p>
            <a:r>
              <a:rPr lang="it-IT" sz="2400" dirty="0" smtClean="0"/>
              <a:t>Ruoli ancora da sistematizzare </a:t>
            </a:r>
            <a:r>
              <a:rPr lang="it-IT" sz="2400" dirty="0"/>
              <a:t>(</a:t>
            </a:r>
            <a:r>
              <a:rPr lang="it-IT" sz="2400" dirty="0" smtClean="0"/>
              <a:t>ambiti tuttora di ricerca):</a:t>
            </a:r>
          </a:p>
          <a:p>
            <a:pPr lvl="1"/>
            <a:r>
              <a:rPr lang="it-IT" sz="2000" b="1" i="1" dirty="0" smtClean="0"/>
              <a:t>Cognitivo </a:t>
            </a:r>
            <a:r>
              <a:rPr lang="it-IT" sz="2000" b="1" i="1" dirty="0"/>
              <a:t>e Emotivo: </a:t>
            </a:r>
            <a:r>
              <a:rPr lang="it-IT" sz="2000" b="1" i="1" dirty="0" smtClean="0"/>
              <a:t>«dismetria </a:t>
            </a:r>
            <a:r>
              <a:rPr lang="it-IT" sz="2000" b="1" i="1" dirty="0"/>
              <a:t>del </a:t>
            </a:r>
            <a:r>
              <a:rPr lang="it-IT" sz="2000" b="1" i="1" dirty="0" smtClean="0"/>
              <a:t>pensiero» </a:t>
            </a:r>
            <a:r>
              <a:rPr lang="it-IT" sz="2000" dirty="0" smtClean="0"/>
              <a:t>(dominio esecutivo, </a:t>
            </a:r>
            <a:r>
              <a:rPr lang="it-IT" sz="2000" dirty="0" err="1" smtClean="0"/>
              <a:t>visuo</a:t>
            </a:r>
            <a:r>
              <a:rPr lang="it-IT" sz="2000" dirty="0" smtClean="0"/>
              <a:t>-spaziale, linguaggio, umore)</a:t>
            </a:r>
          </a:p>
          <a:p>
            <a:pPr lvl="1"/>
            <a:r>
              <a:rPr lang="it-IT" sz="2000" b="1" dirty="0" smtClean="0"/>
              <a:t>Regolazione</a:t>
            </a:r>
            <a:r>
              <a:rPr lang="it-IT" sz="2000" dirty="0" smtClean="0"/>
              <a:t> automatica di </a:t>
            </a:r>
            <a:r>
              <a:rPr lang="it-IT" sz="2000" dirty="0"/>
              <a:t>alcune </a:t>
            </a:r>
            <a:r>
              <a:rPr lang="it-IT" sz="2000" b="1" i="1" dirty="0"/>
              <a:t>risposte </a:t>
            </a:r>
            <a:r>
              <a:rPr lang="it-IT" sz="2000" b="1" i="1" dirty="0" err="1"/>
              <a:t>autonomico</a:t>
            </a:r>
            <a:r>
              <a:rPr lang="it-IT" sz="2000" b="1" i="1" dirty="0"/>
              <a:t>-comportamentali </a:t>
            </a:r>
            <a:r>
              <a:rPr lang="it-IT" sz="2000" dirty="0"/>
              <a:t>(paura, piacere </a:t>
            </a:r>
            <a:r>
              <a:rPr lang="it-IT" sz="2000" dirty="0">
                <a:sym typeface="Wingdings" panose="05000000000000000000" pitchFamily="2" charset="2"/>
              </a:rPr>
              <a:t> dipendenze</a:t>
            </a:r>
            <a:r>
              <a:rPr lang="it-IT" sz="2000" dirty="0" smtClean="0"/>
              <a:t>)</a:t>
            </a:r>
            <a:endParaRPr lang="it-IT" sz="2400" dirty="0" smtClean="0"/>
          </a:p>
          <a:p>
            <a:r>
              <a:rPr lang="it-IT" sz="2400" b="1" dirty="0" smtClean="0"/>
              <a:t>N.B.: </a:t>
            </a:r>
            <a:r>
              <a:rPr lang="it-IT" sz="2400" dirty="0" smtClean="0"/>
              <a:t>un </a:t>
            </a:r>
            <a:r>
              <a:rPr lang="it-IT" sz="2400" dirty="0"/>
              <a:t>danno </a:t>
            </a:r>
            <a:r>
              <a:rPr lang="it-IT" sz="2400" dirty="0" smtClean="0"/>
              <a:t>cerebellare non </a:t>
            </a:r>
            <a:r>
              <a:rPr lang="it-IT" sz="2400" dirty="0"/>
              <a:t>impedisce l'utilizzo di una determinata funzione, ma ne </a:t>
            </a:r>
            <a:r>
              <a:rPr lang="it-IT" sz="2400" b="1" i="1" dirty="0"/>
              <a:t>riduce</a:t>
            </a:r>
            <a:r>
              <a:rPr lang="it-IT" sz="2400" i="1" dirty="0"/>
              <a:t> </a:t>
            </a:r>
            <a:r>
              <a:rPr lang="it-IT" sz="2400" b="1" i="1" dirty="0"/>
              <a:t>l'efficienza</a:t>
            </a:r>
            <a:r>
              <a:rPr lang="it-IT" sz="2400" b="1" dirty="0"/>
              <a:t>. </a:t>
            </a:r>
            <a:endParaRPr lang="it-IT" sz="24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33350"/>
            <a:ext cx="2561581" cy="18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6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001" y="116632"/>
            <a:ext cx="8244000" cy="936104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>
              <a:defRPr/>
            </a:pPr>
            <a:r>
              <a:rPr lang="it-IT" alt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ATASSIA CEREBELLARE</a:t>
            </a:r>
          </a:p>
        </p:txBody>
      </p:sp>
      <p:pic>
        <p:nvPicPr>
          <p:cNvPr id="4101" name="Picture 5" descr="brainmrisa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" y="1396128"/>
            <a:ext cx="5857847" cy="503534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96136" y="1396128"/>
            <a:ext cx="3320887" cy="48936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Atassia centrale causata da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compromissione: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</a:rPr>
              <a:t>Cervelletto 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</a:rPr>
              <a:t>Vie Cerebellari afferenti </a:t>
            </a:r>
            <a:r>
              <a:rPr lang="it-IT" sz="2800" dirty="0" smtClean="0">
                <a:solidFill>
                  <a:srgbClr val="FFFF00"/>
                </a:solidFill>
                <a:latin typeface="Georgia"/>
              </a:rPr>
              <a:t>e/o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</a:rPr>
              <a:t>efferenti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</a:rPr>
              <a:t>dalla corteccia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</a:rPr>
              <a:t>dal midollo spinale</a:t>
            </a:r>
            <a:endParaRPr kumimoji="0" lang="it-IT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268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AFFERENZE al Cervelletto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816424" cy="44644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60848"/>
            <a:ext cx="6048672" cy="446449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107504" y="3212976"/>
            <a:ext cx="5904656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 bwMode="auto">
          <a:xfrm>
            <a:off x="7164288" y="2060848"/>
            <a:ext cx="1368152" cy="576064"/>
          </a:xfrm>
          <a:prstGeom prst="ellipse">
            <a:avLst/>
          </a:prstGeom>
          <a:solidFill>
            <a:srgbClr val="FF00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93670" y="2708920"/>
            <a:ext cx="1309978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107504" y="4550682"/>
            <a:ext cx="1309978" cy="462494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7265383" y="5108024"/>
            <a:ext cx="1678592" cy="105728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it-IT" sz="3600" b="1" dirty="0" smtClean="0"/>
              <a:t>Afferenze SPINO-CEREBELLARI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37692"/>
            <a:ext cx="9027095" cy="2347392"/>
          </a:xfrm>
        </p:spPr>
        <p:txBody>
          <a:bodyPr/>
          <a:lstStyle/>
          <a:p>
            <a:r>
              <a:rPr lang="it-IT" sz="2000" b="1" dirty="0" smtClean="0"/>
              <a:t>Due</a:t>
            </a:r>
            <a:r>
              <a:rPr lang="it-IT" sz="2000" dirty="0" smtClean="0"/>
              <a:t> Vie Spino-Cerebellari: </a:t>
            </a:r>
            <a:r>
              <a:rPr lang="it-IT" sz="2000" b="1" dirty="0" smtClean="0">
                <a:solidFill>
                  <a:srgbClr val="FF0000"/>
                </a:solidFill>
              </a:rPr>
              <a:t>Dorsale</a:t>
            </a:r>
            <a:r>
              <a:rPr lang="it-IT" sz="2000" b="1" dirty="0" smtClean="0"/>
              <a:t> </a:t>
            </a:r>
            <a:r>
              <a:rPr lang="it-IT" sz="2000" dirty="0" smtClean="0"/>
              <a:t>(post.) e </a:t>
            </a:r>
            <a:r>
              <a:rPr lang="it-IT" sz="2000" b="1" dirty="0" smtClean="0">
                <a:solidFill>
                  <a:srgbClr val="FF0000"/>
                </a:solidFill>
              </a:rPr>
              <a:t>Ventrale</a:t>
            </a:r>
            <a:r>
              <a:rPr lang="it-IT" sz="2000" b="1" dirty="0" smtClean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ant</a:t>
            </a:r>
            <a:r>
              <a:rPr lang="it-IT" sz="2000" dirty="0" smtClean="0"/>
              <a:t>.)</a:t>
            </a:r>
          </a:p>
          <a:p>
            <a:pPr lvl="1"/>
            <a:r>
              <a:rPr lang="it-IT" sz="1600" i="1" dirty="0" smtClean="0"/>
              <a:t>Il </a:t>
            </a:r>
            <a:r>
              <a:rPr lang="it-IT" sz="1600" b="1" i="1" dirty="0" smtClean="0"/>
              <a:t>Primo Neurone </a:t>
            </a:r>
            <a:r>
              <a:rPr lang="it-IT" sz="1600" i="1" dirty="0" smtClean="0"/>
              <a:t>di entrambe le vie è </a:t>
            </a:r>
            <a:r>
              <a:rPr lang="it-IT" sz="1600" i="1" dirty="0"/>
              <a:t>una </a:t>
            </a:r>
            <a:r>
              <a:rPr lang="it-IT" sz="1600" b="1" i="1" dirty="0"/>
              <a:t>cellula gangliare spinale </a:t>
            </a:r>
            <a:r>
              <a:rPr lang="it-IT" sz="1600" b="1" i="1" dirty="0" smtClean="0"/>
              <a:t>sensitiva</a:t>
            </a:r>
            <a:r>
              <a:rPr lang="it-IT" sz="1600" i="1" dirty="0" smtClean="0"/>
              <a:t>; termina </a:t>
            </a:r>
            <a:r>
              <a:rPr lang="it-IT" sz="1600" i="1" dirty="0"/>
              <a:t>perifericamente con un corpuscolo del </a:t>
            </a:r>
            <a:r>
              <a:rPr lang="it-IT" sz="1600" i="1" dirty="0" err="1"/>
              <a:t>Pacini</a:t>
            </a:r>
            <a:r>
              <a:rPr lang="it-IT" sz="1600" i="1" dirty="0"/>
              <a:t> </a:t>
            </a:r>
            <a:r>
              <a:rPr lang="it-IT" sz="1600" i="1" dirty="0" err="1" smtClean="0"/>
              <a:t>perimisiale</a:t>
            </a:r>
            <a:r>
              <a:rPr lang="it-IT" sz="1600" i="1" dirty="0" smtClean="0"/>
              <a:t> muscolare o </a:t>
            </a:r>
            <a:r>
              <a:rPr lang="it-IT" sz="1600" i="1" dirty="0"/>
              <a:t>con un fuso </a:t>
            </a:r>
            <a:r>
              <a:rPr lang="it-IT" sz="1600" i="1" dirty="0" smtClean="0"/>
              <a:t>neuromuscolare </a:t>
            </a:r>
            <a:r>
              <a:rPr lang="it-IT" sz="1600" i="1" dirty="0" smtClean="0">
                <a:sym typeface="Wingdings" panose="05000000000000000000" pitchFamily="2" charset="2"/>
              </a:rPr>
              <a:t> </a:t>
            </a:r>
            <a:r>
              <a:rPr lang="it-IT" sz="1600" i="1" dirty="0" smtClean="0"/>
              <a:t>l’assone a T porta </a:t>
            </a:r>
            <a:r>
              <a:rPr lang="it-IT" sz="1600" b="1" i="1" dirty="0"/>
              <a:t>informazioni  </a:t>
            </a:r>
            <a:r>
              <a:rPr lang="it-IT" sz="1600" b="1" i="1" dirty="0" smtClean="0"/>
              <a:t>sensitive propriocettive</a:t>
            </a:r>
            <a:r>
              <a:rPr lang="it-IT" sz="1600" i="1" dirty="0"/>
              <a:t> </a:t>
            </a:r>
            <a:r>
              <a:rPr lang="it-IT" sz="1600" i="1" dirty="0" smtClean="0"/>
              <a:t>dai </a:t>
            </a:r>
            <a:r>
              <a:rPr lang="it-IT" sz="1600" i="1" dirty="0"/>
              <a:t>muscoli spinali </a:t>
            </a:r>
            <a:r>
              <a:rPr lang="it-IT" sz="1600" i="1" dirty="0" smtClean="0"/>
              <a:t>+ corrispondenti organi </a:t>
            </a:r>
            <a:r>
              <a:rPr lang="it-IT" sz="1600" i="1" dirty="0" smtClean="0"/>
              <a:t>tendinei</a:t>
            </a:r>
          </a:p>
          <a:p>
            <a:pPr lvl="1"/>
            <a:r>
              <a:rPr lang="it-IT" sz="1600" i="1" dirty="0" smtClean="0"/>
              <a:t>Implicate in alcune atassie ereditarie, tra cui </a:t>
            </a:r>
            <a:r>
              <a:rPr lang="it-IT" sz="1600" b="1" i="1" dirty="0" smtClean="0"/>
              <a:t>l’</a:t>
            </a:r>
            <a:r>
              <a:rPr lang="it-IT" sz="1600" b="1" i="1" dirty="0" err="1" smtClean="0"/>
              <a:t>Atx</a:t>
            </a:r>
            <a:r>
              <a:rPr lang="it-IT" sz="1600" b="1" i="1" dirty="0" smtClean="0"/>
              <a:t> di </a:t>
            </a:r>
            <a:r>
              <a:rPr lang="it-IT" sz="1600" b="1" i="1" dirty="0" err="1" smtClean="0"/>
              <a:t>Friedreich</a:t>
            </a:r>
            <a:endParaRPr lang="it-IT" sz="1600" b="1" i="1" dirty="0"/>
          </a:p>
          <a:p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4" y="3510007"/>
            <a:ext cx="7020272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7452320" y="3510007"/>
            <a:ext cx="1574776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Sezione di midollo spinale. 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</a:t>
            </a:r>
            <a:r>
              <a:rPr kumimoji="0" 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ie spino-cerebellari (dorsale e ventrale)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 blu a destra.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5652120" y="5013176"/>
            <a:ext cx="1560929" cy="64807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EFFERENZE dal Cervelletto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3019"/>
            <a:ext cx="3635896" cy="43171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03072" y="5981597"/>
            <a:ext cx="857338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 </a:t>
            </a:r>
            <a:r>
              <a:rPr kumimoji="0" lang="it-IT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Efferenze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it-IT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it-IT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erebell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-Reticolari: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dalla </a:t>
            </a:r>
            <a:r>
              <a:rPr kumimoji="0" lang="it-IT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nn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reticolari vanno poi al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midollo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spinale: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via </a:t>
            </a:r>
            <a:r>
              <a:rPr lang="it-IT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it-IT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erebello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-Reticolo-Spinale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2" y="1939550"/>
            <a:ext cx="5261016" cy="400973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123031" y="4293096"/>
            <a:ext cx="5097041" cy="360039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123031" y="3573016"/>
            <a:ext cx="5097041" cy="25598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6516216" y="1917197"/>
            <a:ext cx="1368152" cy="576064"/>
          </a:xfrm>
          <a:prstGeom prst="ellipse">
            <a:avLst/>
          </a:prstGeom>
          <a:solidFill>
            <a:srgbClr val="FF00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93670" y="2924944"/>
            <a:ext cx="1309978" cy="183974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133822" y="4916285"/>
            <a:ext cx="1017116" cy="45693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5641538" y="2734058"/>
            <a:ext cx="2170822" cy="83895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5641538" y="2294788"/>
            <a:ext cx="3302437" cy="431359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SOMMARIO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dirty="0" smtClean="0"/>
              <a:t>Definizione e Richiami </a:t>
            </a:r>
            <a:r>
              <a:rPr lang="it-IT" sz="3600" dirty="0" err="1" smtClean="0"/>
              <a:t>Anatomo</a:t>
            </a:r>
            <a:r>
              <a:rPr lang="it-IT" sz="3600" dirty="0" smtClean="0"/>
              <a:t>-Funzionali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dirty="0" smtClean="0"/>
              <a:t>Varietà e Semeiotica delle Atassie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dirty="0" smtClean="0"/>
              <a:t>Atassie Cerebellari: Nosografia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dirty="0" smtClean="0"/>
              <a:t>Iter Diagnostico</a:t>
            </a:r>
          </a:p>
        </p:txBody>
      </p:sp>
    </p:spTree>
    <p:extLst>
      <p:ext uri="{BB962C8B-B14F-4D97-AF65-F5344CB8AC3E}">
        <p14:creationId xmlns:p14="http://schemas.microsoft.com/office/powerpoint/2010/main" val="156011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59632" y="214313"/>
            <a:ext cx="7884368" cy="1462087"/>
          </a:xfrm>
        </p:spPr>
        <p:txBody>
          <a:bodyPr/>
          <a:lstStyle/>
          <a:p>
            <a:r>
              <a:rPr lang="it-IT" sz="4800" b="1" dirty="0" smtClean="0"/>
              <a:t>CIRCUITI Cerebellari</a:t>
            </a:r>
            <a:endParaRPr lang="it-IT" sz="4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14345" cy="49411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4351503" y="1916832"/>
            <a:ext cx="47628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Circuito del N. Dentato (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loop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Cor-Cev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Circuito del N. 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Interposito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loop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Cev-ExP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Circuito del N.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Fastigio (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loop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Mid-Cev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ATASSIE «CEREBELLARI»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16832"/>
            <a:ext cx="8820472" cy="48245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b="1" dirty="0" smtClean="0"/>
              <a:t>Distinte in base a: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b="1" i="1" dirty="0" smtClean="0"/>
              <a:t>Sede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it-IT" b="1" i="1" dirty="0" smtClean="0"/>
              <a:t>F. Cerebellari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it-IT" b="1" i="1" dirty="0" smtClean="0"/>
              <a:t>F. Cerebrali (</a:t>
            </a:r>
            <a:r>
              <a:rPr lang="it-IT" b="1" i="1" dirty="0" err="1" smtClean="0"/>
              <a:t>loop</a:t>
            </a:r>
            <a:r>
              <a:rPr lang="it-IT" b="1" i="1" dirty="0" smtClean="0"/>
              <a:t> </a:t>
            </a:r>
            <a:r>
              <a:rPr lang="it-IT" b="1" i="1" dirty="0" err="1" smtClean="0"/>
              <a:t>Cor-Cev</a:t>
            </a:r>
            <a:r>
              <a:rPr lang="it-IT" b="1" i="1" dirty="0" smtClean="0"/>
              <a:t> e </a:t>
            </a:r>
            <a:r>
              <a:rPr lang="it-IT" b="1" i="1" dirty="0" err="1" smtClean="0"/>
              <a:t>Cev-ExP</a:t>
            </a:r>
            <a:r>
              <a:rPr lang="it-IT" b="1" i="1" dirty="0" smtClean="0"/>
              <a:t>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it-IT" b="1" i="1" dirty="0" smtClean="0"/>
              <a:t>F. Midollari</a:t>
            </a:r>
            <a:r>
              <a:rPr lang="it-IT" b="1" i="1" dirty="0" smtClean="0"/>
              <a:t>  e Gangliari (</a:t>
            </a:r>
            <a:r>
              <a:rPr lang="it-IT" b="1" i="1" dirty="0" err="1" smtClean="0"/>
              <a:t>loop</a:t>
            </a:r>
            <a:r>
              <a:rPr lang="it-IT" b="1" i="1" dirty="0" smtClean="0"/>
              <a:t> </a:t>
            </a:r>
            <a:r>
              <a:rPr lang="it-IT" b="1" i="1" dirty="0" err="1" smtClean="0"/>
              <a:t>Mid-Cev</a:t>
            </a:r>
            <a:r>
              <a:rPr lang="it-IT" b="1" i="1" dirty="0" smtClean="0"/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b="1" i="1" dirty="0" smtClean="0"/>
              <a:t>Estensione</a:t>
            </a:r>
            <a:r>
              <a:rPr lang="it-IT" b="1" i="1" dirty="0" smtClean="0"/>
              <a:t>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it-IT" b="1" dirty="0" smtClean="0"/>
              <a:t>F. </a:t>
            </a:r>
            <a:r>
              <a:rPr lang="it-IT" b="1" dirty="0" smtClean="0">
                <a:solidFill>
                  <a:srgbClr val="FF0000"/>
                </a:solidFill>
              </a:rPr>
              <a:t>Diffusa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it-IT" b="1" dirty="0" smtClean="0"/>
              <a:t>F. </a:t>
            </a:r>
            <a:r>
              <a:rPr lang="it-IT" b="1" dirty="0" smtClean="0">
                <a:solidFill>
                  <a:srgbClr val="FF0000"/>
                </a:solidFill>
              </a:rPr>
              <a:t>Focali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b="1" i="1" dirty="0" smtClean="0"/>
              <a:t>Natura</a:t>
            </a:r>
            <a:endParaRPr lang="it-IT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5828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 dirty="0" err="1" smtClean="0"/>
              <a:t>Atx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Cerebell</a:t>
            </a:r>
            <a:r>
              <a:rPr lang="it-IT" altLang="it-IT" sz="3600" b="1" dirty="0"/>
              <a:t> </a:t>
            </a:r>
            <a:r>
              <a:rPr lang="it-IT" altLang="it-IT" sz="3600" b="1" dirty="0" smtClean="0"/>
              <a:t>x Sede e Estensione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1" y="1916832"/>
            <a:ext cx="9144000" cy="49411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2800" dirty="0" smtClean="0"/>
              <a:t>Forma </a:t>
            </a:r>
            <a:r>
              <a:rPr lang="it-IT" sz="2800" b="1" dirty="0" smtClean="0">
                <a:solidFill>
                  <a:srgbClr val="FF0000"/>
                </a:solidFill>
              </a:rPr>
              <a:t>DIFFUSA</a:t>
            </a:r>
            <a:endParaRPr lang="it-IT" sz="28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sz="2400" i="1" dirty="0" smtClean="0"/>
              <a:t>da coinvolgimento </a:t>
            </a:r>
            <a:r>
              <a:rPr lang="it-IT" sz="2400" i="1" dirty="0"/>
              <a:t>d</a:t>
            </a:r>
            <a:r>
              <a:rPr lang="it-IT" sz="2400" i="1" dirty="0" smtClean="0"/>
              <a:t>iffuso di cervelletto e/o delle vie </a:t>
            </a:r>
            <a:r>
              <a:rPr lang="it-IT" sz="2400" i="1" dirty="0" smtClean="0"/>
              <a:t>cerebellari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sz="2400" i="1" dirty="0" smtClean="0">
                <a:sym typeface="Wingdings" panose="05000000000000000000" pitchFamily="2" charset="2"/>
              </a:rPr>
              <a:t>sintomi </a:t>
            </a:r>
            <a:r>
              <a:rPr lang="it-IT" sz="2400" b="1" i="1" dirty="0" smtClean="0">
                <a:sym typeface="Wingdings" panose="05000000000000000000" pitchFamily="2" charset="2"/>
              </a:rPr>
              <a:t>assiali </a:t>
            </a:r>
            <a:r>
              <a:rPr lang="it-IT" sz="2400" b="1" i="1" dirty="0" smtClean="0">
                <a:sym typeface="Wingdings" panose="05000000000000000000" pitchFamily="2" charset="2"/>
              </a:rPr>
              <a:t>+ </a:t>
            </a:r>
            <a:r>
              <a:rPr lang="it-IT" sz="2400" b="1" i="1" dirty="0" err="1" smtClean="0">
                <a:sym typeface="Wingdings" panose="05000000000000000000" pitchFamily="2" charset="2"/>
              </a:rPr>
              <a:t>artuali</a:t>
            </a:r>
            <a:r>
              <a:rPr lang="it-IT" sz="2400" i="1" dirty="0" smtClean="0">
                <a:sym typeface="Wingdings" panose="05000000000000000000" pitchFamily="2" charset="2"/>
              </a:rPr>
              <a:t> , </a:t>
            </a:r>
            <a:r>
              <a:rPr lang="it-IT" sz="2400" b="1" i="1" dirty="0" err="1" smtClean="0"/>
              <a:t>bilat</a:t>
            </a:r>
            <a:r>
              <a:rPr lang="it-IT" sz="2400" b="1" i="1" dirty="0" smtClean="0"/>
              <a:t> </a:t>
            </a:r>
            <a:r>
              <a:rPr lang="it-IT" sz="2400" b="1" i="1" dirty="0" smtClean="0"/>
              <a:t>e </a:t>
            </a:r>
            <a:r>
              <a:rPr lang="it-IT" sz="2400" b="1" i="1" dirty="0" smtClean="0"/>
              <a:t>simmetrici</a:t>
            </a:r>
            <a:endParaRPr lang="it-IT" sz="2400" b="1" i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altLang="it-IT" sz="2800" dirty="0" smtClean="0"/>
              <a:t>Forme 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FOCALI</a:t>
            </a:r>
            <a:endParaRPr lang="it-IT" altLang="it-IT" sz="28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altLang="it-IT" sz="2400" i="1" dirty="0" smtClean="0"/>
              <a:t>da lesioni focali del cervelletto </a:t>
            </a:r>
            <a:r>
              <a:rPr lang="it-IT" altLang="it-IT" sz="2400" i="1" dirty="0" smtClean="0"/>
              <a:t>o di uno dei </a:t>
            </a:r>
            <a:r>
              <a:rPr lang="it-IT" altLang="it-IT" sz="2400" i="1" dirty="0" err="1" smtClean="0"/>
              <a:t>loop</a:t>
            </a:r>
            <a:r>
              <a:rPr lang="it-IT" altLang="it-IT" sz="2400" i="1" dirty="0" smtClean="0"/>
              <a:t> cerebellari </a:t>
            </a:r>
            <a:endParaRPr lang="it-IT" altLang="it-IT" sz="2400" i="1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altLang="it-IT" sz="2400" i="1" dirty="0" smtClean="0">
                <a:sym typeface="Wingdings" panose="05000000000000000000" pitchFamily="2" charset="2"/>
              </a:rPr>
              <a:t>sintomi </a:t>
            </a:r>
            <a:r>
              <a:rPr lang="it-IT" altLang="it-IT" sz="2400" b="1" i="1" dirty="0" smtClean="0">
                <a:sym typeface="Wingdings" panose="05000000000000000000" pitchFamily="2" charset="2"/>
              </a:rPr>
              <a:t>solo assiali o solo </a:t>
            </a:r>
            <a:r>
              <a:rPr lang="it-IT" altLang="it-IT" sz="2400" b="1" i="1" dirty="0" err="1" smtClean="0">
                <a:sym typeface="Wingdings" panose="05000000000000000000" pitchFamily="2" charset="2"/>
              </a:rPr>
              <a:t>artuali</a:t>
            </a:r>
            <a:r>
              <a:rPr lang="it-IT" altLang="it-IT" sz="2400" i="1" dirty="0" smtClean="0">
                <a:sym typeface="Wingdings" panose="05000000000000000000" pitchFamily="2" charset="2"/>
              </a:rPr>
              <a:t> </a:t>
            </a:r>
            <a:r>
              <a:rPr lang="it-IT" altLang="it-IT" sz="2400" i="1" dirty="0" smtClean="0">
                <a:sym typeface="Wingdings" panose="05000000000000000000" pitchFamily="2" charset="2"/>
              </a:rPr>
              <a:t>(</a:t>
            </a:r>
            <a:r>
              <a:rPr lang="it-IT" altLang="it-IT" sz="2400" b="1" i="1" dirty="0" err="1" smtClean="0">
                <a:sym typeface="Wingdings" panose="05000000000000000000" pitchFamily="2" charset="2"/>
              </a:rPr>
              <a:t>unilat</a:t>
            </a:r>
            <a:r>
              <a:rPr lang="it-IT" altLang="it-IT" sz="2400" b="1" i="1" dirty="0" smtClean="0">
                <a:sym typeface="Wingdings" panose="05000000000000000000" pitchFamily="2" charset="2"/>
              </a:rPr>
              <a:t> 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it-IT" altLang="it-IT" sz="2400" i="1" dirty="0">
                <a:sym typeface="Wingdings" panose="05000000000000000000" pitchFamily="2" charset="2"/>
              </a:rPr>
              <a:t>s</a:t>
            </a:r>
            <a:r>
              <a:rPr lang="it-IT" altLang="it-IT" sz="2400" i="1" dirty="0" smtClean="0">
                <a:sym typeface="Wingdings" panose="05000000000000000000" pitchFamily="2" charset="2"/>
              </a:rPr>
              <a:t>e </a:t>
            </a:r>
            <a:r>
              <a:rPr lang="it-IT" altLang="it-IT" sz="2400" i="1" dirty="0" err="1" smtClean="0">
                <a:sym typeface="Wingdings" panose="05000000000000000000" pitchFamily="2" charset="2"/>
              </a:rPr>
              <a:t>artuali</a:t>
            </a:r>
            <a:r>
              <a:rPr lang="it-IT" altLang="it-IT" sz="2400" i="1" dirty="0" smtClean="0">
                <a:sym typeface="Wingdings" panose="05000000000000000000" pitchFamily="2" charset="2"/>
              </a:rPr>
              <a:t> </a:t>
            </a:r>
            <a:r>
              <a:rPr lang="it-IT" altLang="it-IT" sz="2400" i="1" dirty="0" err="1" smtClean="0">
                <a:sym typeface="Wingdings" panose="05000000000000000000" pitchFamily="2" charset="2"/>
              </a:rPr>
              <a:t>unilat</a:t>
            </a:r>
            <a:r>
              <a:rPr lang="it-IT" altLang="it-IT" sz="2400" i="1" dirty="0" smtClean="0">
                <a:sym typeface="Wingdings" panose="05000000000000000000" pitchFamily="2" charset="2"/>
              </a:rPr>
              <a:t>.:</a:t>
            </a:r>
            <a:endParaRPr lang="it-IT" altLang="it-IT" sz="2400" i="1" dirty="0">
              <a:sym typeface="Wingdings" panose="05000000000000000000" pitchFamily="2" charset="2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it-IT" altLang="it-IT" sz="2200" b="1" i="1" dirty="0" err="1" smtClean="0">
                <a:sym typeface="Wingdings" panose="05000000000000000000" pitchFamily="2" charset="2"/>
              </a:rPr>
              <a:t>ipsilat</a:t>
            </a:r>
            <a:r>
              <a:rPr lang="it-IT" altLang="it-IT" sz="2200" i="1" dirty="0" smtClean="0">
                <a:sym typeface="Wingdings" panose="05000000000000000000" pitchFamily="2" charset="2"/>
              </a:rPr>
              <a:t> in caso di lesione focale del cervelletto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it-IT" altLang="it-IT" sz="2200" b="1" i="1" dirty="0" err="1" smtClean="0"/>
              <a:t>ipsilat</a:t>
            </a:r>
            <a:r>
              <a:rPr lang="it-IT" altLang="it-IT" sz="2200" b="1" i="1" dirty="0" smtClean="0"/>
              <a:t> o </a:t>
            </a:r>
            <a:r>
              <a:rPr lang="it-IT" altLang="it-IT" sz="2200" b="1" i="1" dirty="0" err="1" smtClean="0"/>
              <a:t>controlat</a:t>
            </a:r>
            <a:r>
              <a:rPr lang="it-IT" altLang="it-IT" sz="2200" b="1" i="1" dirty="0" smtClean="0"/>
              <a:t>.</a:t>
            </a:r>
            <a:r>
              <a:rPr lang="it-IT" altLang="it-IT" sz="2200" i="1" dirty="0" smtClean="0"/>
              <a:t> alla lesione in caso di lesione selettiva di uno dei </a:t>
            </a:r>
            <a:r>
              <a:rPr lang="it-IT" altLang="it-IT" sz="2200" i="1" dirty="0" err="1" smtClean="0"/>
              <a:t>loop</a:t>
            </a:r>
            <a:endParaRPr lang="it-IT" altLang="it-IT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42755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21" y="116632"/>
            <a:ext cx="8441743" cy="864096"/>
          </a:xfrm>
          <a:ln>
            <a:solidFill>
              <a:schemeClr val="bg1"/>
            </a:solidFill>
          </a:ln>
        </p:spPr>
        <p:txBody>
          <a:bodyPr tIns="15999"/>
          <a:lstStyle/>
          <a:p>
            <a:pPr eaLnBrk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it-IT" altLang="it-IT" sz="3200" dirty="0" smtClean="0">
                <a:solidFill>
                  <a:srgbClr val="FFFF00"/>
                </a:solidFill>
              </a:rPr>
              <a:t>Varietà Cerebellare DIFFUSA: Clinica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722" y="1025388"/>
            <a:ext cx="8657766" cy="5715980"/>
          </a:xfrm>
        </p:spPr>
        <p:txBody>
          <a:bodyPr/>
          <a:lstStyle/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err="1" smtClean="0"/>
              <a:t>Astasia</a:t>
            </a:r>
            <a:r>
              <a:rPr lang="it-IT" altLang="it-IT" dirty="0" smtClean="0"/>
              <a:t> cerebellare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/>
              <a:t>Andatura </a:t>
            </a:r>
            <a:r>
              <a:rPr lang="it-IT" altLang="it-IT" dirty="0"/>
              <a:t>atassica cerebellare</a:t>
            </a:r>
            <a:endParaRPr lang="it-IT" altLang="it-IT" dirty="0" smtClean="0"/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>
                <a:solidFill>
                  <a:srgbClr val="FFFF00"/>
                </a:solidFill>
              </a:rPr>
              <a:t>Asinergia</a:t>
            </a:r>
            <a:r>
              <a:rPr lang="it-IT" altLang="it-IT" dirty="0" smtClean="0"/>
              <a:t> -&gt; scomposizione del movimento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err="1" smtClean="0"/>
              <a:t>Adiadococinesia</a:t>
            </a:r>
            <a:endParaRPr lang="it-IT" altLang="it-IT" dirty="0" smtClean="0"/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>
                <a:solidFill>
                  <a:srgbClr val="FFFF00"/>
                </a:solidFill>
              </a:rPr>
              <a:t>Nistagmo</a:t>
            </a:r>
            <a:r>
              <a:rPr lang="it-IT" altLang="it-IT" dirty="0" smtClean="0"/>
              <a:t> cerebellare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>
                <a:solidFill>
                  <a:srgbClr val="FFFF00"/>
                </a:solidFill>
              </a:rPr>
              <a:t>Disartria</a:t>
            </a:r>
            <a:r>
              <a:rPr lang="it-IT" altLang="it-IT" dirty="0"/>
              <a:t> cerebellare</a:t>
            </a:r>
            <a:endParaRPr lang="it-IT" altLang="it-IT" dirty="0" smtClean="0"/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/>
              <a:t>Dismetria (ipermetria e </a:t>
            </a:r>
            <a:r>
              <a:rPr lang="it-IT" altLang="it-IT" dirty="0" err="1" smtClean="0"/>
              <a:t>discronometria</a:t>
            </a:r>
            <a:r>
              <a:rPr lang="it-IT" altLang="it-IT" dirty="0" smtClean="0"/>
              <a:t>)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/>
              <a:t>Disgrafia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/>
              <a:t>Tremore intenzionale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/>
              <a:t>Deviazioni toniche posturali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>
                <a:solidFill>
                  <a:srgbClr val="FFFF00"/>
                </a:solidFill>
              </a:rPr>
              <a:t>Ipotonia</a:t>
            </a:r>
            <a:r>
              <a:rPr lang="it-IT" altLang="it-IT" dirty="0" smtClean="0"/>
              <a:t> posturale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smtClean="0"/>
              <a:t>Astenia, </a:t>
            </a:r>
            <a:r>
              <a:rPr lang="it-IT" altLang="it-IT" dirty="0" err="1" smtClean="0"/>
              <a:t>Affaticabilita</a:t>
            </a:r>
            <a:r>
              <a:rPr lang="it-IT" altLang="it-IT" dirty="0" smtClean="0"/>
              <a:t>’ e Lentezza nei Movimenti</a:t>
            </a:r>
          </a:p>
          <a:p>
            <a:pPr marL="391645" indent="-293733" eaLnBrk="1">
              <a:lnSpc>
                <a:spcPct val="100000"/>
              </a:lnSpc>
              <a:spcAft>
                <a:spcPts val="600"/>
              </a:spcAft>
              <a:buClr>
                <a:srgbClr val="CCCCCC"/>
              </a:buClr>
              <a:buSzPct val="45000"/>
              <a:buFont typeface="Wingdings" pitchFamily="2" charset="2"/>
              <a:buChar char="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it-IT" altLang="it-IT" dirty="0" err="1" smtClean="0"/>
              <a:t>Romberg</a:t>
            </a:r>
            <a:r>
              <a:rPr lang="it-IT" altLang="it-IT" dirty="0" smtClean="0"/>
              <a:t> negativo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02" y="2348880"/>
            <a:ext cx="2971589" cy="346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7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it-IT" sz="3600" dirty="0" smtClean="0">
                <a:solidFill>
                  <a:srgbClr val="FFFF00"/>
                </a:solidFill>
              </a:rPr>
              <a:t>Varietà </a:t>
            </a:r>
            <a:r>
              <a:rPr lang="it-IT" sz="3600" dirty="0" err="1" smtClean="0">
                <a:solidFill>
                  <a:srgbClr val="FFFF00"/>
                </a:solidFill>
              </a:rPr>
              <a:t>Cerebell</a:t>
            </a:r>
            <a:r>
              <a:rPr lang="it-IT" sz="3600" dirty="0" smtClean="0">
                <a:solidFill>
                  <a:srgbClr val="FFFF00"/>
                </a:solidFill>
              </a:rPr>
              <a:t>. FOCALI: Clinica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25388"/>
            <a:ext cx="8964488" cy="5832612"/>
          </a:xfrm>
        </p:spPr>
        <p:txBody>
          <a:bodyPr/>
          <a:lstStyle/>
          <a:p>
            <a:pPr marL="342900" indent="-342900" ea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schemeClr val="bg1"/>
                </a:solidFill>
              </a:rPr>
              <a:t>Si distinguono:</a:t>
            </a:r>
            <a:endParaRPr lang="it-IT" altLang="it-IT" sz="2800" dirty="0">
              <a:solidFill>
                <a:schemeClr val="bg1"/>
              </a:solidFill>
            </a:endParaRPr>
          </a:p>
          <a:p>
            <a:pPr marL="705785" lvl="1" indent="-342900" ea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it-IT" altLang="it-IT" i="1" dirty="0">
                <a:solidFill>
                  <a:schemeClr val="bg1"/>
                </a:solidFill>
              </a:rPr>
              <a:t>lesioni più </a:t>
            </a:r>
            <a:r>
              <a:rPr lang="it-IT" altLang="it-IT" i="1" dirty="0" smtClean="0">
                <a:solidFill>
                  <a:srgbClr val="FFFF00"/>
                </a:solidFill>
              </a:rPr>
              <a:t>MEDIANE</a:t>
            </a:r>
            <a:r>
              <a:rPr lang="it-IT" altLang="it-IT" i="1" dirty="0" smtClean="0">
                <a:solidFill>
                  <a:schemeClr val="bg1"/>
                </a:solidFill>
              </a:rPr>
              <a:t> toccano l‘equilibrio assiale, </a:t>
            </a:r>
            <a:r>
              <a:rPr lang="it-IT" altLang="it-IT" i="1" dirty="0">
                <a:solidFill>
                  <a:schemeClr val="bg1"/>
                </a:solidFill>
              </a:rPr>
              <a:t>la marcia e il tono (</a:t>
            </a:r>
            <a:r>
              <a:rPr lang="it-IT" altLang="it-IT" i="1" dirty="0">
                <a:solidFill>
                  <a:srgbClr val="FFFF00"/>
                </a:solidFill>
              </a:rPr>
              <a:t>sindrome vermiana </a:t>
            </a:r>
            <a:r>
              <a:rPr lang="it-IT" altLang="it-IT" i="1" dirty="0">
                <a:solidFill>
                  <a:schemeClr val="bg1"/>
                </a:solidFill>
              </a:rPr>
              <a:t>o </a:t>
            </a:r>
            <a:r>
              <a:rPr lang="it-IT" altLang="it-IT" i="1" dirty="0" smtClean="0">
                <a:solidFill>
                  <a:schemeClr val="bg1"/>
                </a:solidFill>
              </a:rPr>
              <a:t>statica assiale) </a:t>
            </a:r>
            <a:endParaRPr lang="it-IT" altLang="it-IT" i="1" dirty="0">
              <a:solidFill>
                <a:schemeClr val="bg1"/>
              </a:solidFill>
            </a:endParaRPr>
          </a:p>
          <a:p>
            <a:pPr marL="705785" lvl="1" indent="-342900" ea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it-IT" altLang="it-IT" i="1" dirty="0" smtClean="0">
                <a:solidFill>
                  <a:schemeClr val="bg1"/>
                </a:solidFill>
              </a:rPr>
              <a:t>alterazioni </a:t>
            </a:r>
            <a:r>
              <a:rPr lang="it-IT" altLang="it-IT" i="1" dirty="0">
                <a:solidFill>
                  <a:schemeClr val="bg1"/>
                </a:solidFill>
              </a:rPr>
              <a:t>più </a:t>
            </a:r>
            <a:r>
              <a:rPr lang="it-IT" altLang="it-IT" i="1" dirty="0" smtClean="0">
                <a:solidFill>
                  <a:srgbClr val="FFFF00"/>
                </a:solidFill>
              </a:rPr>
              <a:t>LATERALI</a:t>
            </a:r>
            <a:r>
              <a:rPr lang="it-IT" altLang="it-IT" i="1" dirty="0" smtClean="0">
                <a:solidFill>
                  <a:schemeClr val="bg1"/>
                </a:solidFill>
              </a:rPr>
              <a:t> si </a:t>
            </a:r>
            <a:r>
              <a:rPr lang="it-IT" altLang="it-IT" i="1" dirty="0">
                <a:solidFill>
                  <a:schemeClr val="bg1"/>
                </a:solidFill>
              </a:rPr>
              <a:t>esprimono soprattutto con </a:t>
            </a:r>
            <a:r>
              <a:rPr lang="it-IT" altLang="it-IT" i="1" dirty="0" smtClean="0">
                <a:solidFill>
                  <a:schemeClr val="bg1"/>
                </a:solidFill>
              </a:rPr>
              <a:t>atassia segmentaria </a:t>
            </a:r>
            <a:r>
              <a:rPr lang="it-IT" altLang="it-IT" i="1" dirty="0">
                <a:solidFill>
                  <a:schemeClr val="bg1"/>
                </a:solidFill>
              </a:rPr>
              <a:t>(</a:t>
            </a:r>
            <a:r>
              <a:rPr lang="it-IT" altLang="it-IT" i="1" dirty="0">
                <a:solidFill>
                  <a:srgbClr val="FFFF00"/>
                </a:solidFill>
              </a:rPr>
              <a:t>sindrome emisferica </a:t>
            </a:r>
            <a:r>
              <a:rPr lang="it-IT" altLang="it-IT" i="1" dirty="0" err="1" smtClean="0">
                <a:solidFill>
                  <a:srgbClr val="FFFF00"/>
                </a:solidFill>
              </a:rPr>
              <a:t>cerebell</a:t>
            </a:r>
            <a:r>
              <a:rPr lang="it-IT" altLang="it-IT" i="1" dirty="0" smtClean="0">
                <a:solidFill>
                  <a:srgbClr val="FFFF00"/>
                </a:solidFill>
              </a:rPr>
              <a:t>. </a:t>
            </a:r>
            <a:r>
              <a:rPr lang="it-IT" altLang="it-IT" i="1" dirty="0" smtClean="0">
                <a:solidFill>
                  <a:schemeClr val="bg1"/>
                </a:solidFill>
              </a:rPr>
              <a:t>o cinetica </a:t>
            </a:r>
            <a:r>
              <a:rPr lang="it-IT" altLang="it-IT" i="1" dirty="0" err="1" smtClean="0">
                <a:solidFill>
                  <a:schemeClr val="bg1"/>
                </a:solidFill>
              </a:rPr>
              <a:t>artuale</a:t>
            </a:r>
            <a:r>
              <a:rPr lang="it-IT" altLang="it-IT" i="1" dirty="0" smtClean="0">
                <a:solidFill>
                  <a:schemeClr val="bg1"/>
                </a:solidFill>
              </a:rPr>
              <a:t>). </a:t>
            </a:r>
            <a:endParaRPr lang="it-IT" altLang="it-IT" i="1" dirty="0">
              <a:solidFill>
                <a:schemeClr val="bg1"/>
              </a:solidFill>
            </a:endParaRPr>
          </a:p>
          <a:p>
            <a:pPr marL="342900" indent="-342900" ea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schemeClr val="bg1"/>
                </a:solidFill>
              </a:rPr>
              <a:t>N.B.: Sintomi </a:t>
            </a:r>
            <a:r>
              <a:rPr lang="it-IT" altLang="it-IT" sz="2800" dirty="0">
                <a:solidFill>
                  <a:schemeClr val="bg1"/>
                </a:solidFill>
              </a:rPr>
              <a:t>in genere appaiono </a:t>
            </a:r>
            <a:r>
              <a:rPr lang="it-IT" altLang="it-IT" sz="2800" dirty="0" smtClean="0">
                <a:solidFill>
                  <a:schemeClr val="bg1"/>
                </a:solidFill>
              </a:rPr>
              <a:t>solo per lesioni </a:t>
            </a:r>
            <a:r>
              <a:rPr lang="it-IT" altLang="it-IT" sz="2800" dirty="0" err="1" smtClean="0">
                <a:solidFill>
                  <a:schemeClr val="bg1"/>
                </a:solidFill>
              </a:rPr>
              <a:t>cerebell</a:t>
            </a:r>
            <a:r>
              <a:rPr lang="it-IT" altLang="it-IT" sz="2800" dirty="0" smtClean="0">
                <a:solidFill>
                  <a:schemeClr val="bg1"/>
                </a:solidFill>
              </a:rPr>
              <a:t>.  </a:t>
            </a:r>
            <a:r>
              <a:rPr lang="it-IT" altLang="it-IT" sz="2800" dirty="0" smtClean="0">
                <a:solidFill>
                  <a:srgbClr val="FFFF00"/>
                </a:solidFill>
              </a:rPr>
              <a:t>focali</a:t>
            </a:r>
            <a:r>
              <a:rPr lang="it-IT" altLang="it-IT" sz="2800" dirty="0" smtClean="0">
                <a:solidFill>
                  <a:schemeClr val="bg1"/>
                </a:solidFill>
              </a:rPr>
              <a:t> </a:t>
            </a:r>
            <a:r>
              <a:rPr lang="it-IT" altLang="it-IT" sz="2800" dirty="0" smtClean="0">
                <a:solidFill>
                  <a:srgbClr val="FFFF00"/>
                </a:solidFill>
              </a:rPr>
              <a:t>estese</a:t>
            </a:r>
            <a:r>
              <a:rPr lang="it-IT" altLang="it-IT" sz="2800" dirty="0" smtClean="0">
                <a:solidFill>
                  <a:schemeClr val="bg1"/>
                </a:solidFill>
              </a:rPr>
              <a:t> e/o con </a:t>
            </a:r>
            <a:r>
              <a:rPr lang="it-IT" altLang="it-IT" sz="2800" dirty="0">
                <a:solidFill>
                  <a:schemeClr val="bg1"/>
                </a:solidFill>
              </a:rPr>
              <a:t>coinvolgimento dei </a:t>
            </a:r>
            <a:r>
              <a:rPr lang="it-IT" altLang="it-IT" sz="2800" dirty="0">
                <a:solidFill>
                  <a:srgbClr val="FFFF00"/>
                </a:solidFill>
              </a:rPr>
              <a:t>nuclei profondi</a:t>
            </a:r>
            <a:r>
              <a:rPr lang="it-IT" altLang="it-IT" sz="2800" dirty="0">
                <a:solidFill>
                  <a:schemeClr val="bg1"/>
                </a:solidFill>
              </a:rPr>
              <a:t>. </a:t>
            </a:r>
          </a:p>
          <a:p>
            <a:pPr marL="705785" lvl="1" indent="-342900" ea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it-IT" altLang="it-IT" i="1" dirty="0">
                <a:solidFill>
                  <a:schemeClr val="bg1"/>
                </a:solidFill>
              </a:rPr>
              <a:t>p</a:t>
            </a:r>
            <a:r>
              <a:rPr lang="it-IT" altLang="it-IT" i="1" dirty="0" smtClean="0">
                <a:solidFill>
                  <a:schemeClr val="bg1"/>
                </a:solidFill>
              </a:rPr>
              <a:t>er lesioni </a:t>
            </a:r>
            <a:r>
              <a:rPr lang="it-IT" altLang="it-IT" i="1" dirty="0" smtClean="0">
                <a:solidFill>
                  <a:srgbClr val="FFFF00"/>
                </a:solidFill>
              </a:rPr>
              <a:t>focali piccole </a:t>
            </a:r>
            <a:r>
              <a:rPr lang="it-IT" altLang="it-IT" i="1" dirty="0" smtClean="0">
                <a:solidFill>
                  <a:schemeClr val="bg1"/>
                </a:solidFill>
              </a:rPr>
              <a:t>il </a:t>
            </a:r>
            <a:r>
              <a:rPr lang="it-IT" altLang="it-IT" i="1" dirty="0">
                <a:solidFill>
                  <a:schemeClr val="bg1"/>
                </a:solidFill>
              </a:rPr>
              <a:t>resto del </a:t>
            </a:r>
            <a:r>
              <a:rPr lang="it-IT" altLang="it-IT" i="1" dirty="0" smtClean="0">
                <a:solidFill>
                  <a:schemeClr val="bg1"/>
                </a:solidFill>
              </a:rPr>
              <a:t>cervelletto e gli altri sistemi coordinativi  giocano </a:t>
            </a:r>
            <a:r>
              <a:rPr lang="it-IT" altLang="it-IT" i="1" dirty="0">
                <a:solidFill>
                  <a:schemeClr val="bg1"/>
                </a:solidFill>
              </a:rPr>
              <a:t>un ruolo </a:t>
            </a:r>
            <a:r>
              <a:rPr lang="it-IT" altLang="it-IT" i="1" dirty="0" err="1" smtClean="0">
                <a:solidFill>
                  <a:schemeClr val="bg1"/>
                </a:solidFill>
              </a:rPr>
              <a:t>supplettivo</a:t>
            </a:r>
            <a:r>
              <a:rPr lang="it-IT" altLang="it-IT" i="1" dirty="0" smtClean="0">
                <a:solidFill>
                  <a:schemeClr val="bg1"/>
                </a:solidFill>
              </a:rPr>
              <a:t> (</a:t>
            </a:r>
            <a:r>
              <a:rPr lang="it-IT" altLang="it-IT" i="1" dirty="0" err="1" smtClean="0">
                <a:solidFill>
                  <a:schemeClr val="bg1"/>
                </a:solidFill>
              </a:rPr>
              <a:t>spt</a:t>
            </a:r>
            <a:r>
              <a:rPr lang="it-IT" altLang="it-IT" i="1" dirty="0" smtClean="0">
                <a:solidFill>
                  <a:schemeClr val="bg1"/>
                </a:solidFill>
              </a:rPr>
              <a:t> se a produzione lenta)</a:t>
            </a:r>
            <a:endParaRPr lang="it-IT" altLang="it-IT" i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6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48880"/>
            <a:ext cx="8568952" cy="98370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it-IT" altLang="it-IT" b="1" dirty="0" smtClean="0"/>
              <a:t>ATX CEREBELL. PER NATURA</a:t>
            </a:r>
            <a:endParaRPr lang="it-IT" alt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51453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pPr eaLnBrk="1" hangingPunct="1"/>
            <a:r>
              <a:rPr lang="it-IT" altLang="it-IT" b="1" dirty="0" err="1" smtClean="0"/>
              <a:t>Atx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Cerebell</a:t>
            </a:r>
            <a:r>
              <a:rPr lang="it-IT" altLang="it-IT" b="1" dirty="0" smtClean="0"/>
              <a:t>. x </a:t>
            </a:r>
            <a:r>
              <a:rPr lang="it-IT" altLang="it-IT" b="1" dirty="0" smtClean="0"/>
              <a:t>NATURA</a:t>
            </a:r>
            <a:endParaRPr lang="it-IT" altLang="it-IT" b="1" dirty="0" smtClean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251520" y="2060848"/>
            <a:ext cx="8784976" cy="46085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altLang="it-IT" sz="3600" b="1" dirty="0" smtClean="0"/>
              <a:t>Tre</a:t>
            </a:r>
            <a:r>
              <a:rPr lang="it-IT" altLang="it-IT" sz="3600" dirty="0" smtClean="0"/>
              <a:t> Macro-Categorie </a:t>
            </a:r>
            <a:r>
              <a:rPr lang="it-IT" altLang="it-IT" sz="3600" b="1" dirty="0" smtClean="0"/>
              <a:t>Ezio-</a:t>
            </a:r>
            <a:r>
              <a:rPr lang="it-IT" altLang="it-IT" sz="3600" b="1" dirty="0" err="1" smtClean="0"/>
              <a:t>Patog</a:t>
            </a:r>
            <a:r>
              <a:rPr lang="it-IT" altLang="it-IT" sz="3600" b="1" dirty="0" smtClean="0"/>
              <a:t>.</a:t>
            </a:r>
            <a:r>
              <a:rPr lang="it-IT" altLang="it-IT" sz="3600" dirty="0" smtClean="0"/>
              <a:t>: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it-IT" altLang="it-IT" sz="3600" dirty="0" err="1" smtClean="0"/>
              <a:t>Atx</a:t>
            </a:r>
            <a:r>
              <a:rPr lang="it-IT" altLang="it-IT" sz="3600" dirty="0" smtClean="0"/>
              <a:t> </a:t>
            </a:r>
            <a:r>
              <a:rPr lang="it-IT" altLang="it-IT" sz="3600" dirty="0" err="1" smtClean="0"/>
              <a:t>Cerebell</a:t>
            </a:r>
            <a:r>
              <a:rPr lang="it-IT" altLang="it-IT" sz="3600" dirty="0" smtClean="0"/>
              <a:t> </a:t>
            </a:r>
            <a:r>
              <a:rPr lang="it-IT" altLang="it-IT" sz="3600" b="1" i="1" dirty="0" smtClean="0">
                <a:solidFill>
                  <a:srgbClr val="FF0000"/>
                </a:solidFill>
              </a:rPr>
              <a:t>Sporadiche</a:t>
            </a:r>
          </a:p>
          <a:p>
            <a:pPr marL="1143000" lvl="1" indent="-7429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it-IT" altLang="it-IT" b="1" i="1" dirty="0" smtClean="0"/>
              <a:t>…</a:t>
            </a:r>
            <a:endParaRPr lang="it-IT" altLang="it-IT" i="1" dirty="0"/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it-IT" altLang="it-IT" sz="3600" dirty="0" err="1" smtClean="0"/>
              <a:t>Atx</a:t>
            </a:r>
            <a:r>
              <a:rPr lang="it-IT" altLang="it-IT" sz="3600" dirty="0" smtClean="0"/>
              <a:t> </a:t>
            </a:r>
            <a:r>
              <a:rPr lang="it-IT" altLang="it-IT" sz="3600" dirty="0" err="1" smtClean="0"/>
              <a:t>Cerebell</a:t>
            </a:r>
            <a:r>
              <a:rPr lang="it-IT" altLang="it-IT" sz="3600" dirty="0" smtClean="0"/>
              <a:t> </a:t>
            </a:r>
            <a:r>
              <a:rPr lang="it-IT" altLang="it-IT" sz="3600" b="1" i="1" dirty="0" smtClean="0">
                <a:solidFill>
                  <a:srgbClr val="FF0000"/>
                </a:solidFill>
              </a:rPr>
              <a:t>Acquisite</a:t>
            </a:r>
          </a:p>
          <a:p>
            <a:pPr marL="1143000" lvl="1" indent="-7429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it-IT" altLang="it-IT" b="1" i="1" dirty="0" smtClean="0"/>
              <a:t>…</a:t>
            </a:r>
            <a:endParaRPr lang="it-IT" altLang="it-IT" i="1" dirty="0" smtClean="0"/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it-IT" sz="3600" dirty="0" err="1" smtClean="0"/>
              <a:t>Atx</a:t>
            </a:r>
            <a:r>
              <a:rPr lang="it-IT" sz="3600" dirty="0" smtClean="0"/>
              <a:t> </a:t>
            </a:r>
            <a:r>
              <a:rPr lang="it-IT" sz="3600" dirty="0" err="1" smtClean="0"/>
              <a:t>Cerebell</a:t>
            </a:r>
            <a:r>
              <a:rPr lang="it-IT" sz="3600" dirty="0" smtClean="0"/>
              <a:t> </a:t>
            </a:r>
            <a:r>
              <a:rPr lang="it-IT" sz="3600" b="1" i="1" dirty="0" smtClean="0">
                <a:solidFill>
                  <a:srgbClr val="FF0000"/>
                </a:solidFill>
              </a:rPr>
              <a:t>Ereditarie</a:t>
            </a:r>
          </a:p>
          <a:p>
            <a:pPr marL="1143000" lvl="1" indent="-7429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it-IT" b="1" i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93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93037" cy="108012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1) FORME SPORADICHE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3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1</a:t>
            </a:r>
            <a:r>
              <a:rPr lang="it-IT" sz="4000" b="1" dirty="0" smtClean="0">
                <a:solidFill>
                  <a:srgbClr val="FF0000"/>
                </a:solidFill>
              </a:rPr>
              <a:t>) Forme SPORADICHE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2017713"/>
            <a:ext cx="863156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000" b="1" dirty="0" smtClean="0"/>
              <a:t>Due</a:t>
            </a:r>
            <a:r>
              <a:rPr lang="it-IT" sz="4000" dirty="0" smtClean="0"/>
              <a:t> Macro-Gruppi: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UcPeriod"/>
            </a:pPr>
            <a:r>
              <a:rPr lang="it-IT" sz="3600" dirty="0" smtClean="0"/>
              <a:t>Sporadiche </a:t>
            </a:r>
            <a:r>
              <a:rPr lang="it-IT" sz="3600" b="1" dirty="0" smtClean="0">
                <a:solidFill>
                  <a:srgbClr val="003399"/>
                </a:solidFill>
              </a:rPr>
              <a:t>Degenerative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it-IT" sz="3200" b="1" dirty="0"/>
              <a:t> </a:t>
            </a:r>
            <a:r>
              <a:rPr lang="it-IT" sz="3200" b="1" dirty="0" smtClean="0"/>
              <a:t>…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UcPeriod"/>
            </a:pPr>
            <a:r>
              <a:rPr lang="it-IT" sz="3600" dirty="0" smtClean="0"/>
              <a:t>Sporadiche</a:t>
            </a:r>
            <a:r>
              <a:rPr lang="it-IT" sz="3600" b="1" dirty="0"/>
              <a:t> </a:t>
            </a:r>
            <a:r>
              <a:rPr lang="it-IT" sz="3600" b="1" dirty="0" smtClean="0">
                <a:solidFill>
                  <a:srgbClr val="003399"/>
                </a:solidFill>
              </a:rPr>
              <a:t>Malformative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it-IT" sz="3200" b="1" dirty="0" smtClean="0"/>
              <a:t> …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71931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1A) </a:t>
            </a:r>
            <a:r>
              <a:rPr lang="it-IT" sz="4000" b="1" dirty="0" err="1" smtClean="0"/>
              <a:t>Atx</a:t>
            </a:r>
            <a:r>
              <a:rPr lang="it-IT" sz="4000" b="1" dirty="0" smtClean="0"/>
              <a:t> Spor DEGENERATIVE</a:t>
            </a: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496944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467544" y="6272145"/>
            <a:ext cx="6284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Cisti congenite in fossa posteriore	Sindrome di Dandy-</a:t>
            </a: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Walker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323528" y="2852936"/>
            <a:ext cx="2880320" cy="50405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323528" y="3356992"/>
            <a:ext cx="7128792" cy="936104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3200">
                <a:solidFill>
                  <a:schemeClr val="accent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B72F98D-5C02-4CA4-ABC1-FC8EF02A42C5}" type="slidenum">
              <a:rPr lang="it-IT" altLang="it-IT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it-IT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4536504" cy="1462087"/>
          </a:xfrm>
        </p:spPr>
        <p:txBody>
          <a:bodyPr/>
          <a:lstStyle/>
          <a:p>
            <a:pPr eaLnBrk="1" hangingPunct="1"/>
            <a:r>
              <a:rPr lang="it-IT" altLang="it-IT" b="1" dirty="0" smtClean="0"/>
              <a:t>ATASSIA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75002"/>
            <a:ext cx="5606108" cy="4725836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200" b="1" dirty="0">
                <a:solidFill>
                  <a:srgbClr val="FF0000"/>
                </a:solidFill>
              </a:rPr>
              <a:t>ATASSIA </a:t>
            </a:r>
            <a:r>
              <a:rPr lang="it-IT" altLang="it-IT" sz="2200" dirty="0"/>
              <a:t>(dal greco): </a:t>
            </a:r>
            <a:r>
              <a:rPr lang="it-IT" altLang="it-IT" sz="2200" b="1" i="1" dirty="0"/>
              <a:t>α + τα</a:t>
            </a:r>
            <a:r>
              <a:rPr lang="it-IT" altLang="it-IT" sz="2200" b="1" i="1" dirty="0" err="1"/>
              <a:t>σσειν</a:t>
            </a:r>
            <a:r>
              <a:rPr lang="it-IT" altLang="it-IT" sz="2200" dirty="0"/>
              <a:t> (= mettere in ordine) </a:t>
            </a:r>
            <a:r>
              <a:rPr lang="it-IT" altLang="it-IT" sz="2200" dirty="0">
                <a:sym typeface="Wingdings" panose="05000000000000000000" pitchFamily="2" charset="2"/>
              </a:rPr>
              <a:t> </a:t>
            </a:r>
            <a:r>
              <a:rPr lang="it-IT" altLang="it-IT" sz="2200" b="1" i="1" dirty="0">
                <a:sym typeface="Wingdings" panose="05000000000000000000" pitchFamily="2" charset="2"/>
              </a:rPr>
              <a:t>Mettere in Disordine</a:t>
            </a:r>
            <a:endParaRPr lang="it-IT" altLang="it-IT" sz="2200" b="1" i="1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i="1" dirty="0"/>
              <a:t>Clinicamente: </a:t>
            </a:r>
            <a:r>
              <a:rPr lang="it-IT" altLang="it-IT" sz="2000" b="1" i="1" dirty="0"/>
              <a:t>Disturbo della Coordinazione</a:t>
            </a:r>
            <a:r>
              <a:rPr lang="it-IT" altLang="it-IT" sz="2000" i="1" dirty="0"/>
              <a:t> motoria (non </a:t>
            </a:r>
            <a:r>
              <a:rPr lang="it-IT" altLang="it-IT" sz="2000" i="1" dirty="0" smtClean="0"/>
              <a:t>secondario </a:t>
            </a:r>
            <a:r>
              <a:rPr lang="it-IT" altLang="it-IT" sz="2000" i="1" dirty="0"/>
              <a:t>a un deficit della forza) con alterazioni nel controllo </a:t>
            </a:r>
            <a:r>
              <a:rPr lang="it-IT" altLang="it-IT" sz="2000" i="1" dirty="0" smtClean="0"/>
              <a:t>degli atti motori volontari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1800" dirty="0" smtClean="0"/>
              <a:t>Irregolarità di </a:t>
            </a:r>
            <a:r>
              <a:rPr lang="it-IT" altLang="it-IT" sz="1800" b="1" dirty="0" smtClean="0"/>
              <a:t>ritmo</a:t>
            </a:r>
            <a:r>
              <a:rPr lang="it-IT" altLang="it-IT" sz="1800" dirty="0" smtClean="0"/>
              <a:t>, </a:t>
            </a:r>
            <a:r>
              <a:rPr lang="it-IT" altLang="it-IT" sz="1800" b="1" dirty="0" smtClean="0"/>
              <a:t>velocità</a:t>
            </a:r>
            <a:r>
              <a:rPr lang="it-IT" altLang="it-IT" sz="1800" dirty="0" smtClean="0"/>
              <a:t> e </a:t>
            </a:r>
            <a:r>
              <a:rPr lang="it-IT" altLang="it-IT" sz="1800" b="1" dirty="0" smtClean="0"/>
              <a:t>ampiezza</a:t>
            </a:r>
            <a:r>
              <a:rPr lang="it-IT" altLang="it-IT" sz="1800" dirty="0" smtClean="0"/>
              <a:t> dei movimenti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200" b="1" dirty="0" smtClean="0">
                <a:solidFill>
                  <a:srgbClr val="FF0000"/>
                </a:solidFill>
              </a:rPr>
              <a:t>COORDINAZIONE</a:t>
            </a:r>
            <a:r>
              <a:rPr lang="it-IT" altLang="it-IT" sz="2200" dirty="0" smtClean="0"/>
              <a:t>: capacità </a:t>
            </a:r>
            <a:r>
              <a:rPr lang="it-IT" altLang="it-IT" sz="2200" dirty="0"/>
              <a:t>di compiere con armonia </a:t>
            </a:r>
            <a:r>
              <a:rPr lang="it-IT" altLang="it-IT" sz="2200" dirty="0" smtClean="0"/>
              <a:t>atti motori che richiedono la contrazione </a:t>
            </a:r>
            <a:r>
              <a:rPr lang="it-IT" altLang="it-IT" sz="2200" dirty="0"/>
              <a:t>simultanea e sincrona di diversi gruppi muscolari.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it-IT" altLang="it-IT" sz="2400" dirty="0"/>
          </a:p>
        </p:txBody>
      </p:sp>
      <p:pic>
        <p:nvPicPr>
          <p:cNvPr id="6" name="Picture 5" descr="A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8" y="116632"/>
            <a:ext cx="3537891" cy="67413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14313"/>
            <a:ext cx="8352928" cy="14620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</a:pPr>
            <a:r>
              <a:rPr lang="it-IT" sz="3600" b="1" dirty="0"/>
              <a:t>ATROFIA</a:t>
            </a:r>
            <a:r>
              <a:rPr lang="it-IT" sz="3600" dirty="0"/>
              <a:t> </a:t>
            </a:r>
            <a:r>
              <a:rPr lang="it-IT" sz="3600" b="1" dirty="0"/>
              <a:t>MULTI-SISTEMICA</a:t>
            </a:r>
            <a:r>
              <a:rPr lang="it-IT" sz="3600" dirty="0"/>
              <a:t> (</a:t>
            </a:r>
            <a:r>
              <a:rPr lang="it-IT" sz="3600" b="1" dirty="0"/>
              <a:t>MSA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17712"/>
            <a:ext cx="8775576" cy="48402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it-IT" b="1" dirty="0" smtClean="0">
                <a:solidFill>
                  <a:srgbClr val="FF0000"/>
                </a:solidFill>
              </a:rPr>
              <a:t>ATROFIA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MULTI-SISTEMICA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b="1" dirty="0" smtClean="0">
                <a:solidFill>
                  <a:srgbClr val="FF0000"/>
                </a:solidFill>
              </a:rPr>
              <a:t>MSA</a:t>
            </a:r>
            <a:r>
              <a:rPr lang="it-IT" dirty="0" smtClean="0">
                <a:solidFill>
                  <a:srgbClr val="FF0000"/>
                </a:solidFill>
              </a:rPr>
              <a:t>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/>
              <a:t>MSA-C: </a:t>
            </a:r>
            <a:r>
              <a:rPr lang="it-IT" b="1" i="1" dirty="0" smtClean="0">
                <a:solidFill>
                  <a:srgbClr val="FF0000"/>
                </a:solidFill>
              </a:rPr>
              <a:t>Cerebellare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/>
              <a:t>MSA-P: </a:t>
            </a:r>
            <a:r>
              <a:rPr lang="it-IT" b="1" i="1" dirty="0" smtClean="0"/>
              <a:t>Parkinsoniana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c</a:t>
            </a:r>
            <a:r>
              <a:rPr lang="it-IT" dirty="0" smtClean="0"/>
              <a:t>oncomitano spesso </a:t>
            </a:r>
            <a:r>
              <a:rPr lang="it-IT" dirty="0"/>
              <a:t>anche segni </a:t>
            </a:r>
            <a:r>
              <a:rPr lang="it-IT" dirty="0" smtClean="0"/>
              <a:t>da coinvolgimento dei </a:t>
            </a:r>
            <a:r>
              <a:rPr lang="it-IT" b="1" i="1" dirty="0" smtClean="0"/>
              <a:t>sistemi</a:t>
            </a:r>
            <a:r>
              <a:rPr lang="it-IT" dirty="0" smtClean="0"/>
              <a:t> </a:t>
            </a:r>
            <a:r>
              <a:rPr lang="it-IT" b="1" i="1" dirty="0" smtClean="0"/>
              <a:t>piramidale e/o </a:t>
            </a:r>
            <a:r>
              <a:rPr lang="it-IT" b="1" i="1" dirty="0" err="1" smtClean="0"/>
              <a:t>disautonomico</a:t>
            </a:r>
            <a:endParaRPr lang="it-IT" b="1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i="1" dirty="0" smtClean="0"/>
              <a:t>Verrà trattata nella </a:t>
            </a:r>
            <a:r>
              <a:rPr lang="it-IT" i="1" dirty="0"/>
              <a:t>l</a:t>
            </a:r>
            <a:r>
              <a:rPr lang="it-IT" i="1" dirty="0" smtClean="0"/>
              <a:t>ezione </a:t>
            </a:r>
            <a:r>
              <a:rPr lang="it-IT" i="1" dirty="0" smtClean="0"/>
              <a:t>sui parkinsonismi</a:t>
            </a:r>
          </a:p>
        </p:txBody>
      </p:sp>
    </p:spTree>
    <p:extLst>
      <p:ext uri="{BB962C8B-B14F-4D97-AF65-F5344CB8AC3E}">
        <p14:creationId xmlns:p14="http://schemas.microsoft.com/office/powerpoint/2010/main" val="2235469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14313"/>
            <a:ext cx="7992888" cy="14620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</a:pPr>
            <a:r>
              <a:rPr lang="it-IT" sz="3600" b="1" dirty="0"/>
              <a:t>ATX SPORADICHE </a:t>
            </a:r>
            <a:r>
              <a:rPr lang="it-IT" sz="3600" b="1" dirty="0" smtClean="0"/>
              <a:t>IDIOPATICHE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17712"/>
            <a:ext cx="8775576" cy="48402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ATX CEREBELLARI IDIOPATICHE: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dirty="0"/>
              <a:t>Tuttora discreta percentuale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/>
              <a:t>Esordio: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età </a:t>
            </a:r>
            <a:r>
              <a:rPr lang="it-IT" sz="1800" i="1" dirty="0" smtClean="0"/>
              <a:t>Infantile</a:t>
            </a:r>
            <a:r>
              <a:rPr lang="it-IT" sz="1800" dirty="0" smtClean="0"/>
              <a:t> </a:t>
            </a:r>
            <a:r>
              <a:rPr lang="it-IT" sz="1800" dirty="0"/>
              <a:t>(</a:t>
            </a:r>
            <a:r>
              <a:rPr lang="it-IT" sz="1800" b="1" dirty="0">
                <a:solidFill>
                  <a:srgbClr val="FF0000"/>
                </a:solidFill>
              </a:rPr>
              <a:t>EOICA</a:t>
            </a:r>
            <a:r>
              <a:rPr lang="it-IT" sz="1800" dirty="0"/>
              <a:t>: </a:t>
            </a:r>
            <a:r>
              <a:rPr lang="it-IT" sz="1800" dirty="0" err="1"/>
              <a:t>Early-Onset</a:t>
            </a:r>
            <a:r>
              <a:rPr lang="it-IT" sz="1800" dirty="0"/>
              <a:t> </a:t>
            </a:r>
            <a:r>
              <a:rPr lang="it-IT" sz="1800" dirty="0" err="1"/>
              <a:t>Idiopathic</a:t>
            </a:r>
            <a:r>
              <a:rPr lang="it-IT" sz="1800" dirty="0"/>
              <a:t> CA)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età </a:t>
            </a:r>
            <a:r>
              <a:rPr lang="it-IT" sz="1800" i="1" dirty="0" smtClean="0"/>
              <a:t>Adulta</a:t>
            </a:r>
            <a:r>
              <a:rPr lang="it-IT" sz="1800" dirty="0" smtClean="0"/>
              <a:t> (</a:t>
            </a:r>
            <a:r>
              <a:rPr lang="it-IT" sz="1800" b="1" dirty="0" smtClean="0">
                <a:solidFill>
                  <a:srgbClr val="FF0000"/>
                </a:solidFill>
              </a:rPr>
              <a:t>ILOCA</a:t>
            </a:r>
            <a:r>
              <a:rPr lang="it-IT" sz="1800" dirty="0"/>
              <a:t>: </a:t>
            </a:r>
            <a:r>
              <a:rPr lang="it-IT" sz="1800" dirty="0" err="1" smtClean="0"/>
              <a:t>Idiopathic</a:t>
            </a:r>
            <a:r>
              <a:rPr lang="it-IT" sz="1800" dirty="0" smtClean="0"/>
              <a:t> Late </a:t>
            </a:r>
            <a:r>
              <a:rPr lang="it-IT" sz="1800" dirty="0" err="1" smtClean="0"/>
              <a:t>Onset</a:t>
            </a:r>
            <a:r>
              <a:rPr lang="it-IT" sz="1800" dirty="0" smtClean="0"/>
              <a:t> CA)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/>
              <a:t>Clinicamente: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3333CC"/>
              </a:buClr>
            </a:pPr>
            <a:r>
              <a:rPr lang="it-IT" sz="1800" dirty="0" err="1">
                <a:solidFill>
                  <a:srgbClr val="000000"/>
                </a:solidFill>
              </a:rPr>
              <a:t>s</a:t>
            </a:r>
            <a:r>
              <a:rPr lang="it-IT" sz="1800" dirty="0" err="1" smtClean="0">
                <a:solidFill>
                  <a:srgbClr val="000000"/>
                </a:solidFill>
              </a:rPr>
              <a:t>pt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</a:rPr>
              <a:t>atx</a:t>
            </a:r>
            <a:r>
              <a:rPr lang="it-IT" sz="1800" dirty="0" smtClean="0">
                <a:solidFill>
                  <a:srgbClr val="000000"/>
                </a:solidFill>
              </a:rPr>
              <a:t> </a:t>
            </a:r>
            <a:r>
              <a:rPr lang="it-IT" sz="1800" b="1" i="1" dirty="0" smtClean="0">
                <a:solidFill>
                  <a:srgbClr val="000000"/>
                </a:solidFill>
              </a:rPr>
              <a:t>diffuse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3333CC"/>
              </a:buClr>
            </a:pPr>
            <a:r>
              <a:rPr lang="it-IT" sz="1800" dirty="0" smtClean="0">
                <a:solidFill>
                  <a:srgbClr val="000000"/>
                </a:solidFill>
              </a:rPr>
              <a:t>quasi </a:t>
            </a:r>
            <a:r>
              <a:rPr lang="it-IT" sz="1800" dirty="0">
                <a:solidFill>
                  <a:srgbClr val="000000"/>
                </a:solidFill>
              </a:rPr>
              <a:t>sempre esordio </a:t>
            </a:r>
            <a:r>
              <a:rPr lang="it-IT" sz="1800" i="1" dirty="0">
                <a:solidFill>
                  <a:srgbClr val="000000"/>
                </a:solidFill>
              </a:rPr>
              <a:t>insidioso</a:t>
            </a:r>
            <a:r>
              <a:rPr lang="it-IT" sz="1800" dirty="0">
                <a:solidFill>
                  <a:srgbClr val="000000"/>
                </a:solidFill>
              </a:rPr>
              <a:t> e andamento </a:t>
            </a:r>
            <a:r>
              <a:rPr lang="it-IT" sz="1800" i="1" dirty="0" smtClean="0">
                <a:solidFill>
                  <a:srgbClr val="000000"/>
                </a:solidFill>
              </a:rPr>
              <a:t>cronico-progressivo</a:t>
            </a:r>
            <a:endParaRPr lang="it-IT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dirty="0" smtClean="0"/>
              <a:t>Diagnosi: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Clinica + </a:t>
            </a:r>
            <a:r>
              <a:rPr lang="it-IT" sz="1800" dirty="0" err="1" smtClean="0"/>
              <a:t>Imaging</a:t>
            </a:r>
            <a:r>
              <a:rPr lang="it-IT" sz="1800" dirty="0" smtClean="0"/>
              <a:t> (</a:t>
            </a:r>
            <a:r>
              <a:rPr lang="it-IT" sz="1800" b="1" i="1" dirty="0" smtClean="0"/>
              <a:t>entrambi  </a:t>
            </a:r>
            <a:r>
              <a:rPr lang="it-IT" sz="1800" b="1" i="1" dirty="0" smtClean="0"/>
              <a:t>coinvolgimento solo </a:t>
            </a:r>
            <a:r>
              <a:rPr lang="it-IT" sz="1800" b="1" i="1" dirty="0" err="1" smtClean="0"/>
              <a:t>cerebell</a:t>
            </a:r>
            <a:r>
              <a:rPr lang="it-IT" sz="1800" b="1" i="1" dirty="0" smtClean="0"/>
              <a:t>. </a:t>
            </a:r>
            <a:r>
              <a:rPr lang="it-IT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730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1B) </a:t>
            </a:r>
            <a:r>
              <a:rPr lang="it-IT" sz="4000" b="1" dirty="0" err="1" smtClean="0"/>
              <a:t>Atx</a:t>
            </a:r>
            <a:r>
              <a:rPr lang="it-IT" sz="4000" b="1" dirty="0" smtClean="0"/>
              <a:t> Spor MALFORMATIVE</a:t>
            </a: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496944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467544" y="6272145"/>
            <a:ext cx="6284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Cisti congenite in fossa posteriore	Sindrome di Dandy-</a:t>
            </a: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Walker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323528" y="4598544"/>
            <a:ext cx="1944216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467544" y="5199016"/>
            <a:ext cx="8064896" cy="138090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64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14313"/>
            <a:ext cx="8316416" cy="1462087"/>
          </a:xfrm>
        </p:spPr>
        <p:txBody>
          <a:bodyPr/>
          <a:lstStyle/>
          <a:p>
            <a:r>
              <a:rPr lang="it-IT" sz="3600" b="1" dirty="0" smtClean="0"/>
              <a:t>Malformazione di ARNOLD-CHIARI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017712"/>
            <a:ext cx="5904656" cy="472365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CHIARI MALFORMATION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CM is </a:t>
            </a:r>
            <a:r>
              <a:rPr lang="en-US" sz="1800" dirty="0"/>
              <a:t>a common malformation of the brain where </a:t>
            </a:r>
            <a:r>
              <a:rPr lang="en-US" sz="1800" dirty="0" smtClean="0"/>
              <a:t>the </a:t>
            </a:r>
            <a:r>
              <a:rPr lang="en-US" sz="1800" b="1" i="1" dirty="0" smtClean="0"/>
              <a:t>cerebellum </a:t>
            </a:r>
            <a:r>
              <a:rPr lang="en-US" sz="1800" b="1" i="1" dirty="0"/>
              <a:t>protrudes into the spinal canal</a:t>
            </a:r>
            <a:r>
              <a:rPr lang="en-US" sz="1800" dirty="0"/>
              <a:t>, causing </a:t>
            </a:r>
            <a:r>
              <a:rPr lang="en-US" sz="1800" dirty="0" smtClean="0"/>
              <a:t>many symptoms</a:t>
            </a:r>
            <a:r>
              <a:rPr lang="en-US" sz="1800" dirty="0"/>
              <a:t>, mostly due to </a:t>
            </a:r>
            <a:r>
              <a:rPr lang="en-US" sz="1800" b="1" i="1" dirty="0"/>
              <a:t>obstruction</a:t>
            </a:r>
            <a:r>
              <a:rPr lang="en-US" sz="1800" dirty="0"/>
              <a:t> of </a:t>
            </a:r>
            <a:r>
              <a:rPr lang="en-US" sz="1800" b="1" i="1" dirty="0"/>
              <a:t>CSF outflow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It is classically subdivided </a:t>
            </a:r>
            <a:r>
              <a:rPr lang="en-US" sz="1800" dirty="0"/>
              <a:t>into </a:t>
            </a:r>
            <a:r>
              <a:rPr lang="en-US" sz="1800" b="1" dirty="0"/>
              <a:t>3</a:t>
            </a:r>
            <a:r>
              <a:rPr lang="en-US" sz="1800" b="1" dirty="0" smtClean="0"/>
              <a:t> Types</a:t>
            </a:r>
            <a:r>
              <a:rPr lang="en-US" sz="18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it-IT" sz="1600" b="1" dirty="0" err="1" smtClean="0"/>
              <a:t>Type</a:t>
            </a:r>
            <a:r>
              <a:rPr lang="it-IT" sz="1600" b="1" dirty="0"/>
              <a:t> </a:t>
            </a:r>
            <a:r>
              <a:rPr lang="en-US" sz="1600" b="1" dirty="0" smtClean="0"/>
              <a:t>I: </a:t>
            </a:r>
            <a:r>
              <a:rPr lang="en-US" sz="1600" b="1" i="1" dirty="0" smtClean="0"/>
              <a:t>elongation </a:t>
            </a:r>
            <a:r>
              <a:rPr lang="en-US" sz="1600" b="1" i="1" dirty="0"/>
              <a:t>of the </a:t>
            </a:r>
            <a:r>
              <a:rPr lang="en-US" sz="1600" b="1" i="1" dirty="0" smtClean="0"/>
              <a:t>cerebellar tonsils </a:t>
            </a:r>
            <a:r>
              <a:rPr lang="en-US" sz="1600" dirty="0"/>
              <a:t>forcing protrusion through the base of the </a:t>
            </a:r>
            <a:r>
              <a:rPr lang="en-US" sz="1600" dirty="0" smtClean="0"/>
              <a:t>skull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b="1" dirty="0"/>
              <a:t>Type II </a:t>
            </a:r>
            <a:r>
              <a:rPr lang="en-US" sz="1600" dirty="0"/>
              <a:t>includes the </a:t>
            </a:r>
            <a:r>
              <a:rPr lang="en-US" sz="1600" b="1" i="1" dirty="0"/>
              <a:t>herniation of the cerebellar </a:t>
            </a:r>
            <a:r>
              <a:rPr lang="en-US" sz="1600" b="1" i="1" dirty="0" smtClean="0"/>
              <a:t>tonsils, </a:t>
            </a:r>
            <a:r>
              <a:rPr lang="en-US" sz="1600" dirty="0" smtClean="0"/>
              <a:t>through </a:t>
            </a:r>
            <a:r>
              <a:rPr lang="en-US" sz="1600" dirty="0"/>
              <a:t>the foramen </a:t>
            </a:r>
            <a:r>
              <a:rPr lang="en-US" sz="1600" dirty="0" smtClean="0"/>
              <a:t>magnum</a:t>
            </a: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en-US" sz="1400" i="1" dirty="0"/>
              <a:t>Hydrocephalus and </a:t>
            </a:r>
            <a:r>
              <a:rPr lang="en-US" sz="1400" i="1" dirty="0" err="1" smtClean="0"/>
              <a:t>Syringomyelia</a:t>
            </a:r>
            <a:r>
              <a:rPr lang="en-US" sz="1400" i="1" dirty="0" smtClean="0"/>
              <a:t> </a:t>
            </a:r>
            <a:r>
              <a:rPr lang="en-US" sz="1400" i="1" dirty="0"/>
              <a:t>are </a:t>
            </a:r>
            <a:r>
              <a:rPr lang="en-US" sz="1400" i="1" dirty="0" smtClean="0"/>
              <a:t>common</a:t>
            </a:r>
            <a:r>
              <a:rPr lang="en-US" sz="1400" i="1" dirty="0"/>
              <a:t> </a:t>
            </a:r>
            <a:r>
              <a:rPr lang="en-US" sz="1400" i="1" dirty="0" smtClean="0"/>
              <a:t>co-</a:t>
            </a:r>
            <a:r>
              <a:rPr lang="en-US" sz="1400" i="1" dirty="0" err="1" smtClean="0"/>
              <a:t>occurences</a:t>
            </a:r>
            <a:endParaRPr lang="en-US" sz="1400" i="1" dirty="0"/>
          </a:p>
          <a:p>
            <a:pPr lvl="1">
              <a:spcBef>
                <a:spcPts val="600"/>
              </a:spcBef>
            </a:pPr>
            <a:r>
              <a:rPr lang="en-US" sz="1600" b="1" dirty="0"/>
              <a:t>Type III</a:t>
            </a:r>
            <a:r>
              <a:rPr lang="en-US" sz="1600" dirty="0"/>
              <a:t>, the most severe form of hindbrain herniation, covers cases with </a:t>
            </a:r>
            <a:r>
              <a:rPr lang="en-US" sz="1600" b="1" i="1" dirty="0"/>
              <a:t>herniation of the cerebellum and brainstem </a:t>
            </a:r>
            <a:r>
              <a:rPr lang="en-US" sz="1600" dirty="0"/>
              <a:t>into posterior </a:t>
            </a:r>
            <a:r>
              <a:rPr lang="en-US" sz="1600" dirty="0" err="1"/>
              <a:t>encephalocele</a:t>
            </a:r>
            <a:r>
              <a:rPr lang="en-US" sz="1600" dirty="0"/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81" y="2050694"/>
            <a:ext cx="3311860" cy="2098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79539"/>
            <a:ext cx="3059832" cy="2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83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S. di DANDY WALKER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17712"/>
            <a:ext cx="5472608" cy="457963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Dandy-</a:t>
            </a:r>
            <a:r>
              <a:rPr lang="it-IT" sz="2400" b="1" dirty="0" err="1" smtClean="0">
                <a:solidFill>
                  <a:srgbClr val="FF0000"/>
                </a:solidFill>
              </a:rPr>
              <a:t>Walker</a:t>
            </a:r>
            <a:r>
              <a:rPr lang="it-IT" sz="2400" b="1" dirty="0" smtClean="0">
                <a:solidFill>
                  <a:srgbClr val="FF0000"/>
                </a:solidFill>
              </a:rPr>
              <a:t> S.</a:t>
            </a:r>
            <a:r>
              <a:rPr lang="it-IT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easily diagnosed on the basis of </a:t>
            </a:r>
            <a:r>
              <a:rPr lang="en-US" sz="2400" dirty="0" smtClean="0"/>
              <a:t>a </a:t>
            </a:r>
            <a:r>
              <a:rPr lang="en-US" sz="2400" b="1" dirty="0"/>
              <a:t>classic </a:t>
            </a:r>
            <a:r>
              <a:rPr lang="en-US" sz="2400" b="1" dirty="0" smtClean="0"/>
              <a:t>Triad: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000" dirty="0" smtClean="0"/>
              <a:t>complete or </a:t>
            </a:r>
            <a:r>
              <a:rPr lang="en-US" sz="2000" dirty="0"/>
              <a:t>partial </a:t>
            </a:r>
            <a:r>
              <a:rPr lang="en-US" sz="2000" b="1" i="1" dirty="0"/>
              <a:t>A</a:t>
            </a:r>
            <a:r>
              <a:rPr lang="en-US" sz="2000" b="1" i="1" dirty="0" smtClean="0"/>
              <a:t>genesis</a:t>
            </a:r>
            <a:r>
              <a:rPr lang="en-US" sz="2000" dirty="0" smtClean="0"/>
              <a:t> </a:t>
            </a:r>
            <a:r>
              <a:rPr lang="en-US" sz="2000" dirty="0"/>
              <a:t>of the </a:t>
            </a:r>
            <a:r>
              <a:rPr lang="en-US" sz="2000" b="1" i="1" dirty="0" smtClean="0"/>
              <a:t>Vermis</a:t>
            </a:r>
            <a:endParaRPr lang="en-US" sz="2000" b="1" i="1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000" b="1" i="1" dirty="0"/>
              <a:t>C</a:t>
            </a:r>
            <a:r>
              <a:rPr lang="en-US" sz="2000" b="1" i="1" dirty="0" smtClean="0"/>
              <a:t>ystic </a:t>
            </a:r>
            <a:r>
              <a:rPr lang="en-US" sz="2000" b="1" i="1" dirty="0"/>
              <a:t>dilation </a:t>
            </a:r>
            <a:r>
              <a:rPr lang="en-US" sz="2000" dirty="0" smtClean="0"/>
              <a:t>of the </a:t>
            </a:r>
            <a:r>
              <a:rPr lang="en-US" sz="2000" b="1" i="1" dirty="0" smtClean="0"/>
              <a:t>4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 Ventricle</a:t>
            </a:r>
            <a:endParaRPr lang="en-US" sz="2000" b="1" i="1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000" b="1" i="1" dirty="0"/>
              <a:t>E</a:t>
            </a:r>
            <a:r>
              <a:rPr lang="en-US" sz="2000" b="1" i="1" dirty="0" smtClean="0"/>
              <a:t>nlarged Posterior Fossa</a:t>
            </a:r>
            <a:r>
              <a:rPr lang="en-US" sz="2000" dirty="0" smtClean="0"/>
              <a:t>, with upward </a:t>
            </a:r>
            <a:r>
              <a:rPr lang="en-US" sz="2000" dirty="0"/>
              <a:t>displacement of the transverse sinuses, </a:t>
            </a:r>
            <a:r>
              <a:rPr lang="en-US" sz="2000" dirty="0" smtClean="0"/>
              <a:t>tentorium and </a:t>
            </a:r>
            <a:r>
              <a:rPr lang="en-US" sz="2000" dirty="0" err="1"/>
              <a:t>torcula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may be accompanied by other </a:t>
            </a:r>
            <a:r>
              <a:rPr lang="en-US" sz="2000" dirty="0" smtClean="0"/>
              <a:t>developmental anomalies </a:t>
            </a:r>
            <a:r>
              <a:rPr lang="en-US" sz="2000" dirty="0"/>
              <a:t>such as </a:t>
            </a:r>
            <a:r>
              <a:rPr lang="en-US" sz="2000" b="1" i="1" dirty="0" err="1"/>
              <a:t>callosal</a:t>
            </a:r>
            <a:r>
              <a:rPr lang="en-US" sz="2000" b="1" i="1" dirty="0"/>
              <a:t> </a:t>
            </a:r>
            <a:r>
              <a:rPr lang="en-US" sz="2000" b="1" i="1" dirty="0" smtClean="0"/>
              <a:t>agenesis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b="1" i="1" dirty="0" smtClean="0"/>
              <a:t>brainstem </a:t>
            </a:r>
            <a:r>
              <a:rPr lang="it-IT" sz="2000" b="1" i="1" dirty="0" err="1" smtClean="0"/>
              <a:t>is</a:t>
            </a:r>
            <a:r>
              <a:rPr lang="it-IT" sz="2000" b="1" i="1" dirty="0" smtClean="0"/>
              <a:t> </a:t>
            </a:r>
            <a:r>
              <a:rPr lang="it-IT" sz="2000" b="1" i="1" dirty="0" err="1"/>
              <a:t>normal</a:t>
            </a:r>
            <a:r>
              <a:rPr lang="it-IT" sz="2000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68397"/>
            <a:ext cx="3342845" cy="20162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54" y="4307531"/>
            <a:ext cx="3193811" cy="23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8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755576" y="2348881"/>
            <a:ext cx="7793037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b="1" kern="0" dirty="0" smtClean="0">
                <a:solidFill>
                  <a:srgbClr val="FF0000"/>
                </a:solidFill>
              </a:rPr>
              <a:t>2) FORME ACQUISITE</a:t>
            </a:r>
            <a:endParaRPr lang="it-IT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19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795" y="1988840"/>
            <a:ext cx="9036496" cy="48691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it-IT" sz="4400" b="1" dirty="0" smtClean="0"/>
              <a:t>Cinque</a:t>
            </a:r>
            <a:r>
              <a:rPr lang="it-IT" sz="4400" dirty="0" smtClean="0"/>
              <a:t> Macro-Gruppi: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LcParenR"/>
            </a:pPr>
            <a:r>
              <a:rPr lang="it-IT" sz="3600" dirty="0" err="1" smtClean="0"/>
              <a:t>Acq</a:t>
            </a:r>
            <a:r>
              <a:rPr lang="it-IT" sz="3600" dirty="0" smtClean="0"/>
              <a:t>. </a:t>
            </a:r>
            <a:r>
              <a:rPr lang="it-IT" sz="3600" b="1" dirty="0" smtClean="0">
                <a:solidFill>
                  <a:srgbClr val="003399"/>
                </a:solidFill>
              </a:rPr>
              <a:t>Tossiche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LcParenR"/>
            </a:pPr>
            <a:r>
              <a:rPr lang="it-IT" sz="3600" dirty="0" err="1" smtClean="0"/>
              <a:t>Acq</a:t>
            </a:r>
            <a:r>
              <a:rPr lang="it-IT" sz="3600" dirty="0" smtClean="0"/>
              <a:t> </a:t>
            </a:r>
            <a:r>
              <a:rPr lang="it-IT" sz="3600" b="1" dirty="0" err="1" smtClean="0">
                <a:solidFill>
                  <a:srgbClr val="003399"/>
                </a:solidFill>
              </a:rPr>
              <a:t>Immuno</a:t>
            </a:r>
            <a:r>
              <a:rPr lang="it-IT" sz="3600" b="1" dirty="0" smtClean="0">
                <a:solidFill>
                  <a:srgbClr val="003399"/>
                </a:solidFill>
              </a:rPr>
              <a:t>-mediate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LcParenR"/>
            </a:pPr>
            <a:r>
              <a:rPr lang="it-IT" sz="3600" dirty="0" err="1" smtClean="0"/>
              <a:t>Acq</a:t>
            </a:r>
            <a:r>
              <a:rPr lang="it-IT" sz="3600" b="1" dirty="0" smtClean="0">
                <a:solidFill>
                  <a:srgbClr val="003399"/>
                </a:solidFill>
              </a:rPr>
              <a:t> </a:t>
            </a:r>
            <a:r>
              <a:rPr lang="it-IT" sz="3600" b="1" dirty="0" smtClean="0">
                <a:solidFill>
                  <a:srgbClr val="003399"/>
                </a:solidFill>
              </a:rPr>
              <a:t>Deficitarie</a:t>
            </a:r>
            <a:endParaRPr lang="it-IT" sz="36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LcParenR"/>
            </a:pPr>
            <a:r>
              <a:rPr lang="it-IT" sz="3600" dirty="0" err="1" smtClean="0"/>
              <a:t>Acq</a:t>
            </a:r>
            <a:r>
              <a:rPr lang="it-IT" sz="3600" b="1" dirty="0" smtClean="0">
                <a:solidFill>
                  <a:srgbClr val="003399"/>
                </a:solidFill>
              </a:rPr>
              <a:t> Lesionali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LcParenR"/>
            </a:pPr>
            <a:r>
              <a:rPr lang="it-IT" sz="3600" dirty="0" err="1" smtClean="0"/>
              <a:t>Acq</a:t>
            </a:r>
            <a:r>
              <a:rPr lang="it-IT" sz="3600" b="1" dirty="0" smtClean="0">
                <a:solidFill>
                  <a:srgbClr val="003399"/>
                </a:solidFill>
              </a:rPr>
              <a:t> Altre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4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b="1" dirty="0" smtClean="0">
                <a:solidFill>
                  <a:srgbClr val="FF0000"/>
                </a:solidFill>
              </a:rPr>
              <a:t>) Forme ACQUISITE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1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4" y="1988840"/>
            <a:ext cx="8039100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it-IT" sz="3600" b="1" dirty="0"/>
              <a:t>2</a:t>
            </a:r>
            <a:r>
              <a:rPr lang="it-IT" sz="3600" b="1" dirty="0" smtClean="0"/>
              <a:t>a) Atassie Acquisite TOSSICHE</a:t>
            </a:r>
            <a:endParaRPr lang="it-IT" sz="36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4645" y="5287759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Farmaci</a:t>
            </a:r>
            <a:r>
              <a:rPr lang="it-IT" dirty="0" smtClean="0"/>
              <a:t>: </a:t>
            </a:r>
            <a:r>
              <a:rPr lang="it-IT" b="1" i="1" dirty="0" smtClean="0"/>
              <a:t>litio, </a:t>
            </a:r>
            <a:r>
              <a:rPr lang="it-IT" b="1" i="1" dirty="0" err="1" smtClean="0"/>
              <a:t>fenitoina</a:t>
            </a:r>
            <a:r>
              <a:rPr lang="it-IT" b="1" i="1" dirty="0" smtClean="0"/>
              <a:t>, </a:t>
            </a:r>
            <a:r>
              <a:rPr lang="it-IT" b="1" i="1" dirty="0" err="1" smtClean="0"/>
              <a:t>carbamazepina</a:t>
            </a:r>
            <a:r>
              <a:rPr lang="it-IT" b="1" i="1" dirty="0" smtClean="0"/>
              <a:t>, </a:t>
            </a:r>
            <a:r>
              <a:rPr lang="it-IT" b="1" i="1" dirty="0" err="1" smtClean="0"/>
              <a:t>amiodarone</a:t>
            </a:r>
            <a:r>
              <a:rPr lang="it-IT" b="1" i="1" dirty="0" smtClean="0"/>
              <a:t>, alcuni anti-neoplastici</a:t>
            </a:r>
            <a:r>
              <a:rPr lang="it-IT" dirty="0" smtClean="0"/>
              <a:t> (5-fluorouracile, citosina)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Metalli Pesanti</a:t>
            </a:r>
            <a:r>
              <a:rPr lang="it-IT" dirty="0" smtClean="0"/>
              <a:t>: organo-fosforici, mercurio, bismuto, tallio, piombo, inalazione di benzina, colla o vernici spray contenenti idrocarburi aromatici, </a:t>
            </a:r>
            <a:r>
              <a:rPr lang="it-IT" dirty="0" err="1" smtClean="0"/>
              <a:t>spt</a:t>
            </a:r>
            <a:r>
              <a:rPr lang="it-IT" dirty="0" smtClean="0"/>
              <a:t> toluene (sniffatori)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 bwMode="auto">
          <a:xfrm>
            <a:off x="404950" y="2065092"/>
            <a:ext cx="1574762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404950" y="2809513"/>
            <a:ext cx="2654882" cy="247824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29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Degenerazione </a:t>
            </a:r>
            <a:r>
              <a:rPr lang="it-IT" sz="3200" b="1" dirty="0" err="1" smtClean="0"/>
              <a:t>Cerebell</a:t>
            </a:r>
            <a:r>
              <a:rPr lang="it-IT" sz="3200" b="1" dirty="0" smtClean="0"/>
              <a:t>. ALCOLICA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900" y="2100646"/>
            <a:ext cx="8775576" cy="4725144"/>
          </a:xfrm>
        </p:spPr>
        <p:txBody>
          <a:bodyPr/>
          <a:lstStyle/>
          <a:p>
            <a:r>
              <a:rPr lang="it-IT" sz="2200" dirty="0"/>
              <a:t>A</a:t>
            </a:r>
            <a:r>
              <a:rPr lang="it-IT" sz="2200" dirty="0" smtClean="0"/>
              <a:t>buso cronico di alcol</a:t>
            </a:r>
          </a:p>
          <a:p>
            <a:r>
              <a:rPr lang="it-IT" sz="2200" dirty="0" err="1" smtClean="0"/>
              <a:t>Neuropatol</a:t>
            </a:r>
            <a:r>
              <a:rPr lang="it-IT" sz="2200" dirty="0" smtClean="0"/>
              <a:t>: degenerazione </a:t>
            </a:r>
            <a:r>
              <a:rPr lang="it-IT" sz="2200" dirty="0" err="1" smtClean="0"/>
              <a:t>spt</a:t>
            </a:r>
            <a:r>
              <a:rPr lang="it-IT" sz="2200" dirty="0" smtClean="0"/>
              <a:t>. parte </a:t>
            </a:r>
            <a:r>
              <a:rPr lang="it-IT" sz="2200" dirty="0" err="1" smtClean="0"/>
              <a:t>ant-sup</a:t>
            </a:r>
            <a:r>
              <a:rPr lang="it-IT" sz="2200" dirty="0" smtClean="0"/>
              <a:t> di verme e emisferi adiacenti (afferenze da midollo)</a:t>
            </a:r>
          </a:p>
          <a:p>
            <a:r>
              <a:rPr lang="it-IT" sz="2200" dirty="0" smtClean="0"/>
              <a:t>Clinica: atassia </a:t>
            </a:r>
            <a:r>
              <a:rPr lang="it-IT" sz="2200" dirty="0" err="1" smtClean="0"/>
              <a:t>cerebell</a:t>
            </a:r>
            <a:r>
              <a:rPr lang="it-IT" sz="2200" dirty="0" smtClean="0"/>
              <a:t>. </a:t>
            </a:r>
            <a:r>
              <a:rPr lang="it-IT" sz="2200" b="1" i="1" dirty="0" err="1" smtClean="0"/>
              <a:t>spt</a:t>
            </a:r>
            <a:r>
              <a:rPr lang="it-IT" sz="2200" b="1" i="1" dirty="0" smtClean="0"/>
              <a:t> agli AI (</a:t>
            </a:r>
            <a:r>
              <a:rPr lang="it-IT" sz="2200" b="1" i="1" dirty="0" smtClean="0">
                <a:sym typeface="Wingdings" panose="05000000000000000000" pitchFamily="2" charset="2"/>
              </a:rPr>
              <a:t> marcia)</a:t>
            </a:r>
            <a:r>
              <a:rPr lang="it-IT" sz="2200" b="1" i="1" dirty="0" smtClean="0"/>
              <a:t>, </a:t>
            </a:r>
            <a:r>
              <a:rPr lang="it-IT" sz="2200" dirty="0" smtClean="0"/>
              <a:t>evoluzione spesso subacuta</a:t>
            </a:r>
          </a:p>
          <a:p>
            <a:r>
              <a:rPr lang="it-IT" sz="2200" dirty="0" err="1" smtClean="0"/>
              <a:t>Fisiopat</a:t>
            </a:r>
            <a:r>
              <a:rPr lang="it-IT" sz="2200" dirty="0" smtClean="0"/>
              <a:t>.: complessa (tossica e carenziale B1)</a:t>
            </a:r>
          </a:p>
          <a:p>
            <a:r>
              <a:rPr lang="it-IT" sz="2200" dirty="0" err="1" smtClean="0"/>
              <a:t>Imaging</a:t>
            </a:r>
            <a:r>
              <a:rPr lang="it-IT" sz="2200" dirty="0" smtClean="0"/>
              <a:t>: </a:t>
            </a:r>
            <a:r>
              <a:rPr lang="it-IT" sz="2200" b="1" i="1" dirty="0" smtClean="0"/>
              <a:t>atrofia del verme </a:t>
            </a:r>
            <a:r>
              <a:rPr lang="it-IT" sz="2200" dirty="0" smtClean="0"/>
              <a:t>(anche in alcolisti cronici, senza clinica evidente)</a:t>
            </a:r>
          </a:p>
          <a:p>
            <a:r>
              <a:rPr lang="it-IT" sz="2200" b="1" dirty="0" smtClean="0"/>
              <a:t>Encefalopatia di </a:t>
            </a:r>
            <a:r>
              <a:rPr lang="it-IT" sz="2200" b="1" dirty="0" err="1" smtClean="0"/>
              <a:t>Wernicke</a:t>
            </a:r>
            <a:r>
              <a:rPr lang="it-IT" sz="2200" dirty="0" smtClean="0"/>
              <a:t>: atassia + neuropatia + crisi epilettiche + alterazione vigilanza.</a:t>
            </a:r>
          </a:p>
          <a:p>
            <a:r>
              <a:rPr lang="it-IT" sz="2200" dirty="0" smtClean="0"/>
              <a:t>DGA e EW: varianti fenotipiche? </a:t>
            </a:r>
          </a:p>
          <a:p>
            <a:r>
              <a:rPr lang="it-IT" sz="2200" dirty="0" err="1" smtClean="0"/>
              <a:t>Tp</a:t>
            </a:r>
            <a:r>
              <a:rPr lang="it-IT" sz="2200" dirty="0" smtClean="0"/>
              <a:t>.: stop alcool, carico </a:t>
            </a:r>
            <a:r>
              <a:rPr lang="it-IT" sz="2200" dirty="0" err="1" smtClean="0"/>
              <a:t>vit</a:t>
            </a:r>
            <a:r>
              <a:rPr lang="it-IT" sz="2200" dirty="0" smtClean="0"/>
              <a:t>. B1 </a:t>
            </a:r>
            <a:r>
              <a:rPr lang="it-IT" sz="2200" dirty="0" err="1" smtClean="0"/>
              <a:t>e.v.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440783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2</a:t>
            </a:r>
            <a:r>
              <a:rPr lang="it-IT" sz="4000" b="1" dirty="0" smtClean="0"/>
              <a:t>b) Atassie Acquisite IMMUNO-MEDIATE (1)</a:t>
            </a: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" y="2200672"/>
            <a:ext cx="8486775" cy="23762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5" y="4583142"/>
            <a:ext cx="8486775" cy="179818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281495" y="2200672"/>
            <a:ext cx="8486775" cy="418065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315167" y="2780928"/>
            <a:ext cx="2384625" cy="179600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56220" y="5445224"/>
            <a:ext cx="2299556" cy="936102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7308304" y="3717032"/>
            <a:ext cx="1443130" cy="3757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15167" y="2200672"/>
            <a:ext cx="2024585" cy="50824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3854270" y="2780928"/>
            <a:ext cx="2877970" cy="504054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3854270" y="4092799"/>
            <a:ext cx="3814074" cy="504054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3854270" y="5445224"/>
            <a:ext cx="3958090" cy="86409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0844" y="6453335"/>
            <a:ext cx="6315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Forma autoimmune Primaria (PACA)	 recente inquadramento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47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3200">
                <a:solidFill>
                  <a:schemeClr val="accent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0F10B-12E7-468C-87FE-124EE3FB3A7A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58378"/>
            <a:ext cx="8890248" cy="977554"/>
          </a:xfrm>
        </p:spPr>
        <p:txBody>
          <a:bodyPr/>
          <a:lstStyle/>
          <a:p>
            <a:pPr algn="ctr" eaLnBrk="1" hangingPunct="1"/>
            <a:r>
              <a:rPr lang="it-IT" altLang="it-IT" b="1" dirty="0" smtClean="0"/>
              <a:t>SEMEIOTICA Atassia  (</a:t>
            </a:r>
            <a:r>
              <a:rPr lang="it-IT" altLang="it-IT" b="1" dirty="0" err="1" smtClean="0"/>
              <a:t>Lez</a:t>
            </a:r>
            <a:r>
              <a:rPr lang="it-IT" altLang="it-IT" b="1" dirty="0" smtClean="0"/>
              <a:t>. 1)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91" y="1847663"/>
            <a:ext cx="4288606" cy="485317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it-IT" altLang="it-IT" sz="2800" b="1" u="sng" dirty="0" smtClean="0">
                <a:solidFill>
                  <a:srgbClr val="FF0000"/>
                </a:solidFill>
              </a:rPr>
              <a:t>SEMEIOTICA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: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it-IT" altLang="it-IT" sz="2400" b="1" dirty="0" smtClean="0"/>
              <a:t>Valutazione di: </a:t>
            </a:r>
          </a:p>
          <a:p>
            <a:pPr eaLnBrk="1" hangingPunct="1">
              <a:spcBef>
                <a:spcPts val="600"/>
              </a:spcBef>
            </a:pPr>
            <a:r>
              <a:rPr lang="it-IT" altLang="it-IT" sz="2400" dirty="0" smtClean="0"/>
              <a:t>Stazione Eretta e Deambulazione</a:t>
            </a:r>
          </a:p>
          <a:p>
            <a:pPr eaLnBrk="1" hangingPunct="1">
              <a:spcBef>
                <a:spcPts val="600"/>
              </a:spcBef>
            </a:pPr>
            <a:r>
              <a:rPr lang="it-IT" altLang="it-IT" sz="2400" dirty="0" smtClean="0"/>
              <a:t>Movimenti </a:t>
            </a:r>
            <a:r>
              <a:rPr lang="it-IT" altLang="it-IT" sz="2400" dirty="0" err="1" smtClean="0"/>
              <a:t>artuali</a:t>
            </a:r>
            <a:r>
              <a:rPr lang="it-IT" altLang="it-IT" sz="2400" dirty="0" smtClean="0"/>
              <a:t> e Gesti</a:t>
            </a:r>
          </a:p>
          <a:p>
            <a:pPr eaLnBrk="1" hangingPunct="1">
              <a:spcBef>
                <a:spcPts val="600"/>
              </a:spcBef>
            </a:pPr>
            <a:r>
              <a:rPr lang="it-IT" altLang="it-IT" sz="2400" dirty="0" smtClean="0"/>
              <a:t>Parola e Deglutizione</a:t>
            </a:r>
          </a:p>
          <a:p>
            <a:pPr eaLnBrk="1" hangingPunct="1">
              <a:spcBef>
                <a:spcPts val="600"/>
              </a:spcBef>
            </a:pPr>
            <a:r>
              <a:rPr lang="it-IT" altLang="it-IT" sz="2400" dirty="0" smtClean="0"/>
              <a:t>Oculomozione</a:t>
            </a:r>
          </a:p>
          <a:p>
            <a:pPr eaLnBrk="1" hangingPunct="1">
              <a:spcBef>
                <a:spcPts val="600"/>
              </a:spcBef>
            </a:pPr>
            <a:r>
              <a:rPr lang="it-IT" altLang="it-IT" sz="2400" dirty="0" smtClean="0"/>
              <a:t>Tono Muscolare</a:t>
            </a:r>
          </a:p>
          <a:p>
            <a:pPr eaLnBrk="1" hangingPunct="1">
              <a:spcBef>
                <a:spcPts val="600"/>
              </a:spcBef>
            </a:pPr>
            <a:r>
              <a:rPr lang="it-IT" altLang="it-IT" sz="2400" dirty="0" smtClean="0"/>
              <a:t>Sensibilità Profonde</a:t>
            </a:r>
          </a:p>
          <a:p>
            <a:pPr eaLnBrk="1" hangingPunct="1">
              <a:spcBef>
                <a:spcPts val="600"/>
              </a:spcBef>
            </a:pPr>
            <a:r>
              <a:rPr lang="it-IT" altLang="it-IT" sz="2400" dirty="0" smtClean="0"/>
              <a:t>ROT</a:t>
            </a:r>
          </a:p>
          <a:p>
            <a:pPr eaLnBrk="1" hangingPunct="1">
              <a:spcBef>
                <a:spcPts val="600"/>
              </a:spcBef>
            </a:pPr>
            <a:endParaRPr lang="it-IT" altLang="it-IT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it-IT" altLang="it-IT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it-IT" alt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16597" y="1847663"/>
            <a:ext cx="4603874" cy="50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it-IT" altLang="it-IT" sz="2800" b="1" u="sng" kern="0" dirty="0" smtClean="0">
                <a:solidFill>
                  <a:srgbClr val="FF0000"/>
                </a:solidFill>
              </a:rPr>
              <a:t>SEMEIOTICA</a:t>
            </a:r>
            <a:r>
              <a:rPr lang="it-IT" altLang="it-IT" sz="2800" b="1" kern="0" dirty="0" smtClean="0">
                <a:solidFill>
                  <a:srgbClr val="FF0000"/>
                </a:solidFill>
              </a:rPr>
              <a:t>:</a:t>
            </a: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it-IT" altLang="it-IT" sz="2400" b="1" kern="0" dirty="0" smtClean="0"/>
              <a:t>Riscontro di:</a:t>
            </a:r>
            <a:endParaRPr lang="it-IT" altLang="it-IT" sz="2400" b="1" kern="0" dirty="0" smtClean="0"/>
          </a:p>
          <a:p>
            <a:pPr eaLnBrk="1" hangingPunct="1">
              <a:spcBef>
                <a:spcPts val="300"/>
              </a:spcBef>
            </a:pPr>
            <a:r>
              <a:rPr lang="it-IT" altLang="it-IT" sz="2400" kern="0" dirty="0" smtClean="0"/>
              <a:t>Aumento </a:t>
            </a:r>
            <a:r>
              <a:rPr lang="it-IT" altLang="it-IT" sz="2400" kern="0" dirty="0"/>
              <a:t>T</a:t>
            </a:r>
            <a:r>
              <a:rPr lang="it-IT" altLang="it-IT" sz="2400" kern="0" dirty="0" smtClean="0"/>
              <a:t>empi Reazione</a:t>
            </a:r>
          </a:p>
          <a:p>
            <a:pPr eaLnBrk="1" hangingPunct="1">
              <a:spcBef>
                <a:spcPts val="300"/>
              </a:spcBef>
            </a:pPr>
            <a:r>
              <a:rPr lang="it-IT" altLang="it-IT" sz="2400" kern="0" dirty="0" smtClean="0"/>
              <a:t>Dismetria (</a:t>
            </a:r>
            <a:r>
              <a:rPr lang="it-IT" altLang="it-IT" sz="2400" kern="0" dirty="0" err="1" smtClean="0"/>
              <a:t>iper</a:t>
            </a:r>
            <a:r>
              <a:rPr lang="it-IT" altLang="it-IT" sz="2400" kern="0" dirty="0"/>
              <a:t>/</a:t>
            </a:r>
            <a:r>
              <a:rPr lang="it-IT" altLang="it-IT" sz="2400" kern="0" dirty="0" err="1" smtClean="0"/>
              <a:t>ipometria</a:t>
            </a:r>
            <a:r>
              <a:rPr lang="it-IT" altLang="it-IT" sz="2400" kern="0" dirty="0" smtClean="0"/>
              <a:t>)</a:t>
            </a:r>
          </a:p>
          <a:p>
            <a:pPr eaLnBrk="1" hangingPunct="1">
              <a:spcBef>
                <a:spcPts val="300"/>
              </a:spcBef>
            </a:pPr>
            <a:r>
              <a:rPr lang="it-IT" altLang="it-IT" sz="2400" kern="0" dirty="0" err="1" smtClean="0"/>
              <a:t>Adiadococinesia</a:t>
            </a:r>
            <a:endParaRPr lang="it-IT" altLang="it-IT" sz="2400" kern="0" dirty="0" smtClean="0"/>
          </a:p>
          <a:p>
            <a:pPr eaLnBrk="1" hangingPunct="1">
              <a:spcBef>
                <a:spcPts val="300"/>
              </a:spcBef>
            </a:pPr>
            <a:r>
              <a:rPr lang="it-IT" altLang="it-IT" sz="2400" kern="0" dirty="0" smtClean="0"/>
              <a:t>Asinergia</a:t>
            </a:r>
          </a:p>
          <a:p>
            <a:pPr eaLnBrk="1" hangingPunct="1">
              <a:spcBef>
                <a:spcPts val="300"/>
              </a:spcBef>
            </a:pPr>
            <a:r>
              <a:rPr lang="it-IT" altLang="it-IT" sz="2400" kern="0" dirty="0" smtClean="0"/>
              <a:t>Atassia (statica e dinamica)</a:t>
            </a:r>
          </a:p>
          <a:p>
            <a:pPr eaLnBrk="1" hangingPunct="1">
              <a:spcBef>
                <a:spcPts val="300"/>
              </a:spcBef>
            </a:pPr>
            <a:r>
              <a:rPr lang="it-IT" altLang="it-IT" sz="2400" kern="0" dirty="0" err="1" smtClean="0"/>
              <a:t>Saccadizzazione</a:t>
            </a:r>
            <a:r>
              <a:rPr lang="it-IT" altLang="it-IT" sz="2400" kern="0" dirty="0" smtClean="0"/>
              <a:t> dei </a:t>
            </a:r>
            <a:r>
              <a:rPr lang="it-IT" altLang="it-IT" sz="2400" kern="0" dirty="0" err="1" smtClean="0"/>
              <a:t>mov</a:t>
            </a:r>
            <a:r>
              <a:rPr lang="it-IT" altLang="it-IT" sz="2400" kern="0" dirty="0" smtClean="0"/>
              <a:t>. oculari di </a:t>
            </a:r>
            <a:r>
              <a:rPr lang="it-IT" altLang="it-IT" sz="2400" kern="0" dirty="0" err="1" smtClean="0"/>
              <a:t>pursuit</a:t>
            </a:r>
            <a:r>
              <a:rPr lang="it-IT" altLang="it-IT" sz="2400" kern="0" dirty="0" smtClean="0"/>
              <a:t> e Nistagmo</a:t>
            </a:r>
          </a:p>
          <a:p>
            <a:pPr eaLnBrk="1" hangingPunct="1">
              <a:spcBef>
                <a:spcPts val="300"/>
              </a:spcBef>
            </a:pPr>
            <a:r>
              <a:rPr lang="it-IT" altLang="it-IT" sz="2400" kern="0" dirty="0" smtClean="0"/>
              <a:t>Disartria atassica (parola scandita / esplosiva) e Disfagia</a:t>
            </a:r>
          </a:p>
          <a:p>
            <a:pPr eaLnBrk="1" hangingPunct="1">
              <a:spcBef>
                <a:spcPts val="300"/>
              </a:spcBef>
            </a:pPr>
            <a:endParaRPr lang="it-IT" altLang="it-IT" sz="2800" b="1" kern="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it-IT" altLang="it-IT" sz="2800" b="1" kern="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it-IT" altLang="it-IT" sz="2800" b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bldLvl="3" autoUpdateAnimBg="0"/>
      <p:bldP spid="6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928992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it-IT" sz="3600" b="1" dirty="0" smtClean="0"/>
              <a:t>Auto-Ab nelle Atassie PARANEO</a:t>
            </a:r>
            <a:endParaRPr lang="it-IT" sz="3600" b="1" dirty="0"/>
          </a:p>
        </p:txBody>
      </p:sp>
      <p:sp>
        <p:nvSpPr>
          <p:cNvPr id="4" name="Rettangolo 3"/>
          <p:cNvSpPr/>
          <p:nvPr/>
        </p:nvSpPr>
        <p:spPr bwMode="auto">
          <a:xfrm>
            <a:off x="107505" y="2500758"/>
            <a:ext cx="1944216" cy="2872457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2821016" y="2474268"/>
            <a:ext cx="1895000" cy="37866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5868144" y="3573016"/>
            <a:ext cx="2952328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8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080" y="1916832"/>
            <a:ext cx="9057104" cy="4941168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Atassia da Glutine</a:t>
            </a:r>
          </a:p>
          <a:p>
            <a:pPr lvl="1"/>
            <a:r>
              <a:rPr lang="it-IT" sz="1400" dirty="0" smtClean="0"/>
              <a:t>Talvolta associata a tiroidite e/o anemia perniciosa</a:t>
            </a:r>
            <a:r>
              <a:rPr lang="it-IT" sz="1400" dirty="0"/>
              <a:t> </a:t>
            </a:r>
            <a:r>
              <a:rPr lang="it-IT" sz="1400" dirty="0" smtClean="0"/>
              <a:t>e/o celiachia (50%)</a:t>
            </a:r>
          </a:p>
          <a:p>
            <a:pPr lvl="1"/>
            <a:r>
              <a:rPr lang="it-IT" sz="1400" dirty="0" err="1" smtClean="0"/>
              <a:t>Dx</a:t>
            </a:r>
            <a:r>
              <a:rPr lang="it-IT" sz="1400" dirty="0" smtClean="0"/>
              <a:t>: ricerca </a:t>
            </a:r>
            <a:r>
              <a:rPr lang="it-IT" sz="1400" b="1" i="1" dirty="0" smtClean="0"/>
              <a:t>Auto-ab anti-Gliadina</a:t>
            </a:r>
          </a:p>
          <a:p>
            <a:r>
              <a:rPr lang="it-IT" sz="1800" b="1" dirty="0" smtClean="0">
                <a:solidFill>
                  <a:srgbClr val="FF0000"/>
                </a:solidFill>
              </a:rPr>
              <a:t>Atassia Paraneoplastica</a:t>
            </a:r>
          </a:p>
          <a:p>
            <a:pPr lvl="1"/>
            <a:r>
              <a:rPr lang="it-IT" sz="1600" dirty="0" smtClean="0"/>
              <a:t>Molteplici tumori e diversi Auto-Ab; progressione </a:t>
            </a:r>
            <a:r>
              <a:rPr lang="it-IT" sz="1600" b="1" i="1" dirty="0" smtClean="0"/>
              <a:t>subacuta</a:t>
            </a:r>
          </a:p>
          <a:p>
            <a:pPr lvl="2"/>
            <a:r>
              <a:rPr lang="it-IT" sz="1400" b="1" i="1" dirty="0" smtClean="0"/>
              <a:t>Anti-</a:t>
            </a:r>
            <a:r>
              <a:rPr lang="it-IT" sz="1400" b="1" i="1" dirty="0" err="1" smtClean="0"/>
              <a:t>Yo</a:t>
            </a:r>
            <a:r>
              <a:rPr lang="it-IT" sz="1400" b="1" i="1" dirty="0" smtClean="0"/>
              <a:t> </a:t>
            </a:r>
            <a:r>
              <a:rPr lang="it-IT" sz="1400" i="1" dirty="0" smtClean="0"/>
              <a:t>(mammella, ovaio); </a:t>
            </a:r>
            <a:r>
              <a:rPr lang="it-IT" sz="1400" b="1" i="1" dirty="0" smtClean="0"/>
              <a:t>anti </a:t>
            </a:r>
            <a:r>
              <a:rPr lang="it-IT" sz="1400" b="1" i="1" dirty="0" err="1" smtClean="0"/>
              <a:t>Hu</a:t>
            </a:r>
            <a:r>
              <a:rPr lang="it-IT" sz="1400" i="1" dirty="0" smtClean="0"/>
              <a:t>(microcitoma), </a:t>
            </a:r>
            <a:r>
              <a:rPr lang="it-IT" sz="1400" b="1" i="1" dirty="0" smtClean="0"/>
              <a:t>anti-</a:t>
            </a:r>
            <a:r>
              <a:rPr lang="it-IT" sz="1400" b="1" i="1" dirty="0" err="1" smtClean="0"/>
              <a:t>Tr</a:t>
            </a:r>
            <a:r>
              <a:rPr lang="it-IT" sz="1400" b="1" i="1" dirty="0" smtClean="0"/>
              <a:t> </a:t>
            </a:r>
            <a:r>
              <a:rPr lang="it-IT" sz="1400" i="1" dirty="0" smtClean="0"/>
              <a:t>(linfoma </a:t>
            </a:r>
            <a:r>
              <a:rPr lang="it-IT" sz="1400" i="1" dirty="0" err="1" smtClean="0"/>
              <a:t>Hodgkin</a:t>
            </a:r>
            <a:r>
              <a:rPr lang="it-IT" sz="1400" i="1" dirty="0" smtClean="0"/>
              <a:t>), a</a:t>
            </a:r>
            <a:r>
              <a:rPr lang="it-IT" sz="1400" b="1" i="1" dirty="0" smtClean="0"/>
              <a:t>nti-</a:t>
            </a:r>
            <a:r>
              <a:rPr lang="it-IT" sz="1400" b="1" i="1" dirty="0" err="1" smtClean="0"/>
              <a:t>Ri</a:t>
            </a:r>
            <a:r>
              <a:rPr lang="it-IT" sz="1400" i="1" dirty="0"/>
              <a:t> </a:t>
            </a:r>
            <a:r>
              <a:rPr lang="it-IT" sz="1400" i="1" dirty="0" smtClean="0"/>
              <a:t>: s. </a:t>
            </a:r>
            <a:r>
              <a:rPr lang="it-IT" sz="1400" i="1" dirty="0" err="1" smtClean="0"/>
              <a:t>Opsoclono-Mioclono</a:t>
            </a:r>
            <a:r>
              <a:rPr lang="it-IT" sz="1400" i="1" dirty="0" smtClean="0"/>
              <a:t> (mammella, polmone, </a:t>
            </a:r>
            <a:r>
              <a:rPr lang="it-IT" sz="1400" i="1" dirty="0" err="1" smtClean="0"/>
              <a:t>neurobalstoma</a:t>
            </a:r>
            <a:r>
              <a:rPr lang="it-IT" sz="1400" i="1" dirty="0" smtClean="0"/>
              <a:t>)</a:t>
            </a:r>
          </a:p>
          <a:p>
            <a:r>
              <a:rPr lang="it-IT" sz="1800" b="1" dirty="0" smtClean="0">
                <a:solidFill>
                  <a:srgbClr val="FF0000"/>
                </a:solidFill>
              </a:rPr>
              <a:t>Atassia da Auto-Ab Anti-GAD</a:t>
            </a:r>
          </a:p>
          <a:p>
            <a:pPr lvl="1"/>
            <a:r>
              <a:rPr lang="it-IT" sz="1600" dirty="0" smtClean="0"/>
              <a:t>Spesso associata a diabete tipo I; progressione </a:t>
            </a:r>
            <a:r>
              <a:rPr lang="it-IT" sz="1600" b="1" i="1" dirty="0" smtClean="0"/>
              <a:t>cronica</a:t>
            </a:r>
          </a:p>
          <a:p>
            <a:pPr lvl="1"/>
            <a:r>
              <a:rPr lang="it-IT" sz="1600" dirty="0" err="1" smtClean="0"/>
              <a:t>Imaging</a:t>
            </a:r>
            <a:r>
              <a:rPr lang="it-IT" sz="1600" dirty="0" smtClean="0"/>
              <a:t>: atrofia del cervelletto (50% dei casi)</a:t>
            </a:r>
          </a:p>
          <a:p>
            <a:pPr lvl="1"/>
            <a:r>
              <a:rPr lang="it-IT" sz="1600" dirty="0" err="1" smtClean="0"/>
              <a:t>Dx</a:t>
            </a:r>
            <a:r>
              <a:rPr lang="it-IT" sz="1600" dirty="0" smtClean="0"/>
              <a:t>: ricerca </a:t>
            </a:r>
            <a:r>
              <a:rPr lang="it-IT" sz="1600" b="1" i="1" dirty="0" smtClean="0"/>
              <a:t>auto-Ab anti-GAD </a:t>
            </a:r>
            <a:r>
              <a:rPr lang="it-IT" sz="1600" dirty="0" smtClean="0"/>
              <a:t>su siero</a:t>
            </a:r>
          </a:p>
          <a:p>
            <a:pPr lvl="1"/>
            <a:r>
              <a:rPr lang="it-IT" sz="1600" dirty="0" err="1" smtClean="0"/>
              <a:t>Tp</a:t>
            </a:r>
            <a:r>
              <a:rPr lang="it-IT" sz="1600" dirty="0" smtClean="0"/>
              <a:t>: </a:t>
            </a:r>
            <a:r>
              <a:rPr lang="it-IT" sz="1600" dirty="0" err="1" smtClean="0"/>
              <a:t>tp</a:t>
            </a:r>
            <a:r>
              <a:rPr lang="it-IT" sz="1600" dirty="0" smtClean="0"/>
              <a:t>. steroidea (boli, per </a:t>
            </a:r>
            <a:r>
              <a:rPr lang="it-IT" sz="1600" dirty="0" err="1" smtClean="0"/>
              <a:t>os</a:t>
            </a:r>
            <a:r>
              <a:rPr lang="it-IT" sz="1600" dirty="0" smtClean="0"/>
              <a:t>), Ig vena a cicli mensili</a:t>
            </a:r>
          </a:p>
          <a:p>
            <a:r>
              <a:rPr lang="it-IT" sz="1800" b="1" dirty="0" smtClean="0">
                <a:solidFill>
                  <a:srgbClr val="FF0000"/>
                </a:solidFill>
              </a:rPr>
              <a:t>Encefalopatia di </a:t>
            </a:r>
            <a:r>
              <a:rPr lang="it-IT" sz="1800" b="1" dirty="0" err="1" smtClean="0">
                <a:solidFill>
                  <a:srgbClr val="FF0000"/>
                </a:solidFill>
              </a:rPr>
              <a:t>Hashimoto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lvl="1"/>
            <a:r>
              <a:rPr lang="it-IT" sz="1600" dirty="0" smtClean="0"/>
              <a:t>Associata a tiroidite autoimmune; progressione </a:t>
            </a:r>
            <a:r>
              <a:rPr lang="it-IT" sz="1600" b="1" i="1" dirty="0" smtClean="0"/>
              <a:t>subacuta</a:t>
            </a:r>
            <a:r>
              <a:rPr lang="it-IT" sz="1600" dirty="0" smtClean="0"/>
              <a:t> con deficit cognitivi + atassia, tremore, </a:t>
            </a:r>
            <a:r>
              <a:rPr lang="it-IT" sz="1600" dirty="0" err="1" smtClean="0"/>
              <a:t>mioclono</a:t>
            </a:r>
            <a:endParaRPr lang="it-IT" sz="1600" dirty="0" smtClean="0"/>
          </a:p>
          <a:p>
            <a:pPr lvl="1"/>
            <a:r>
              <a:rPr lang="it-IT" sz="1600" dirty="0" err="1" smtClean="0"/>
              <a:t>Dx</a:t>
            </a:r>
            <a:r>
              <a:rPr lang="it-IT" sz="1600" dirty="0" smtClean="0"/>
              <a:t>: ricerca </a:t>
            </a:r>
            <a:r>
              <a:rPr lang="it-IT" sz="1600" b="1" i="1" dirty="0" smtClean="0"/>
              <a:t>auto-Ab anti-</a:t>
            </a:r>
            <a:r>
              <a:rPr lang="it-IT" sz="1600" b="1" i="1" dirty="0" err="1" smtClean="0"/>
              <a:t>Tireoperossidasi</a:t>
            </a:r>
            <a:endParaRPr lang="it-IT" sz="1600" b="1" i="1" dirty="0" smtClean="0"/>
          </a:p>
          <a:p>
            <a:pPr lvl="1"/>
            <a:r>
              <a:rPr lang="it-IT" sz="1600" dirty="0" err="1" smtClean="0"/>
              <a:t>Tp</a:t>
            </a:r>
            <a:r>
              <a:rPr lang="it-IT" sz="1600" dirty="0" smtClean="0"/>
              <a:t>: </a:t>
            </a:r>
            <a:r>
              <a:rPr lang="it-IT" sz="1600" dirty="0" err="1" smtClean="0"/>
              <a:t>tp</a:t>
            </a:r>
            <a:r>
              <a:rPr lang="it-IT" sz="1600" dirty="0" smtClean="0"/>
              <a:t> steroidea (boli, per </a:t>
            </a:r>
            <a:r>
              <a:rPr lang="it-IT" sz="1600" dirty="0" err="1" smtClean="0"/>
              <a:t>os</a:t>
            </a:r>
            <a:r>
              <a:rPr lang="it-IT" sz="1600" dirty="0" smtClean="0"/>
              <a:t>); miglioramenti notevoli e rapidi</a:t>
            </a:r>
          </a:p>
          <a:p>
            <a:endParaRPr lang="it-IT" sz="18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2</a:t>
            </a:r>
            <a:r>
              <a:rPr lang="it-IT" sz="4000" b="1" dirty="0" smtClean="0"/>
              <a:t>b) Atassie Acquisite IMMUNO-MEDIATE (2)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8369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382167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PRIMARY</a:t>
            </a:r>
            <a:r>
              <a:rPr lang="en-US" sz="2000" b="1" i="1" dirty="0" smtClean="0"/>
              <a:t> Autoimmune Cerebellar Ataxia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FF0000"/>
                </a:solidFill>
              </a:rPr>
              <a:t>PACA</a:t>
            </a:r>
            <a:r>
              <a:rPr lang="en-US" sz="2000" dirty="0"/>
              <a:t>) is the term used to describe this </a:t>
            </a:r>
            <a:r>
              <a:rPr lang="en-US" sz="2000" dirty="0" smtClean="0"/>
              <a:t>group</a:t>
            </a:r>
            <a:r>
              <a:rPr lang="en-US" sz="2000" dirty="0"/>
              <a:t>. </a:t>
            </a:r>
          </a:p>
          <a:p>
            <a:pPr lvl="1"/>
            <a:r>
              <a:rPr lang="en-US" sz="1800" i="1" dirty="0" smtClean="0"/>
              <a:t>Aside from well-characterized </a:t>
            </a:r>
            <a:r>
              <a:rPr lang="en-US" sz="1800" i="1" dirty="0"/>
              <a:t>immune-mediated ataxias with a clear trigger and/or association with specific neuronal </a:t>
            </a:r>
            <a:r>
              <a:rPr lang="en-US" sz="1800" i="1" dirty="0" smtClean="0"/>
              <a:t>antibodies, a </a:t>
            </a:r>
            <a:r>
              <a:rPr lang="en-US" sz="1800" i="1" dirty="0">
                <a:solidFill>
                  <a:srgbClr val="FF0000"/>
                </a:solidFill>
              </a:rPr>
              <a:t>large number of idiopathic ataxias are suspected to be </a:t>
            </a:r>
            <a:r>
              <a:rPr lang="en-US" sz="1800" i="1" dirty="0" smtClean="0">
                <a:solidFill>
                  <a:srgbClr val="FF0000"/>
                </a:solidFill>
              </a:rPr>
              <a:t>immune-mediated </a:t>
            </a:r>
            <a:r>
              <a:rPr lang="en-US" sz="1800" i="1" dirty="0">
                <a:solidFill>
                  <a:srgbClr val="FF0000"/>
                </a:solidFill>
              </a:rPr>
              <a:t>but </a:t>
            </a:r>
            <a:r>
              <a:rPr lang="en-US" sz="1800" i="1" dirty="0" smtClean="0">
                <a:solidFill>
                  <a:srgbClr val="FF0000"/>
                </a:solidFill>
              </a:rPr>
              <a:t>still remain </a:t>
            </a:r>
            <a:r>
              <a:rPr lang="en-US" sz="1800" i="1" dirty="0">
                <a:solidFill>
                  <a:srgbClr val="FF0000"/>
                </a:solidFill>
              </a:rPr>
              <a:t>undiagnosed </a:t>
            </a:r>
            <a:r>
              <a:rPr lang="en-US" sz="1800" i="1" dirty="0" smtClean="0"/>
              <a:t>. </a:t>
            </a:r>
            <a:endParaRPr lang="en-US" sz="1800" i="1" dirty="0"/>
          </a:p>
          <a:p>
            <a:pPr lvl="1"/>
            <a:r>
              <a:rPr lang="en-US" sz="1800" i="1" dirty="0" smtClean="0"/>
              <a:t>The </a:t>
            </a:r>
            <a:r>
              <a:rPr lang="en-US" sz="1800" b="1" i="1" dirty="0"/>
              <a:t>proposed </a:t>
            </a:r>
            <a:r>
              <a:rPr lang="en-US" sz="1800" b="1" i="1" dirty="0" smtClean="0">
                <a:solidFill>
                  <a:srgbClr val="FF0000"/>
                </a:solidFill>
              </a:rPr>
              <a:t>DIAGNOSTIC CRITERIA </a:t>
            </a:r>
            <a:r>
              <a:rPr lang="en-US" sz="1800" i="1" dirty="0" smtClean="0"/>
              <a:t>for </a:t>
            </a:r>
            <a:r>
              <a:rPr lang="en-US" sz="1800" i="1" dirty="0"/>
              <a:t>PACA are based on </a:t>
            </a:r>
            <a:r>
              <a:rPr lang="en-US" sz="1800" b="1" i="1" dirty="0" smtClean="0"/>
              <a:t>Clinical</a:t>
            </a:r>
            <a:r>
              <a:rPr lang="en-US" sz="1800" i="1" dirty="0" smtClean="0"/>
              <a:t> </a:t>
            </a:r>
            <a:r>
              <a:rPr lang="en-US" sz="1800" i="1" dirty="0"/>
              <a:t>(mode of onset, pattern of cerebellar involvement, presence of other autoimmune diseases</a:t>
            </a:r>
            <a:r>
              <a:rPr lang="en-US" sz="1800" i="1" dirty="0" smtClean="0"/>
              <a:t>), </a:t>
            </a:r>
            <a:r>
              <a:rPr lang="en-US" sz="1800" b="1" i="1" dirty="0" smtClean="0"/>
              <a:t>Imaging</a:t>
            </a:r>
            <a:r>
              <a:rPr lang="en-US" sz="1800" i="1" dirty="0" smtClean="0"/>
              <a:t> </a:t>
            </a:r>
            <a:r>
              <a:rPr lang="en-US" sz="1800" i="1" dirty="0"/>
              <a:t>findings (MRI and if available MR spectroscopy showing preferential, but not exclusive involvement of vermis) </a:t>
            </a:r>
            <a:r>
              <a:rPr lang="en-US" sz="1800" i="1" dirty="0" smtClean="0"/>
              <a:t>and </a:t>
            </a:r>
            <a:r>
              <a:rPr lang="en-US" sz="1800" b="1" i="1" dirty="0" smtClean="0"/>
              <a:t>Lab</a:t>
            </a:r>
            <a:r>
              <a:rPr lang="en-US" sz="1800" i="1" dirty="0" smtClean="0"/>
              <a:t> </a:t>
            </a:r>
            <a:r>
              <a:rPr lang="en-US" sz="1800" i="1" dirty="0"/>
              <a:t>investigations (</a:t>
            </a:r>
            <a:r>
              <a:rPr lang="en-US" sz="1800" b="1" i="1" dirty="0"/>
              <a:t>CSF</a:t>
            </a:r>
            <a:r>
              <a:rPr lang="en-US" sz="1800" i="1" dirty="0"/>
              <a:t> </a:t>
            </a:r>
            <a:r>
              <a:rPr lang="en-US" sz="1800" i="1" dirty="0" err="1"/>
              <a:t>pleocytosis</a:t>
            </a:r>
            <a:r>
              <a:rPr lang="en-US" sz="1800" i="1" dirty="0"/>
              <a:t> and/or CSF-restricted IgG </a:t>
            </a:r>
            <a:r>
              <a:rPr lang="en-US" sz="1800" i="1" dirty="0" err="1"/>
              <a:t>oligoclonal</a:t>
            </a:r>
            <a:r>
              <a:rPr lang="en-US" sz="1800" i="1" dirty="0"/>
              <a:t> bands</a:t>
            </a:r>
            <a:r>
              <a:rPr lang="en-US" sz="1800" i="1" dirty="0" smtClean="0"/>
              <a:t>). 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/>
              <a:t>aim is to </a:t>
            </a:r>
            <a:r>
              <a:rPr lang="en-US" sz="1600" dirty="0" smtClean="0"/>
              <a:t>enable clinicians </a:t>
            </a:r>
            <a:r>
              <a:rPr lang="en-US" sz="1600" dirty="0"/>
              <a:t>to consider PACA when encountering a patient with progressive ataxia and no other diagnosis given that </a:t>
            </a:r>
            <a:r>
              <a:rPr lang="en-US" sz="1600" dirty="0" smtClean="0"/>
              <a:t>such consideration </a:t>
            </a:r>
            <a:r>
              <a:rPr lang="en-US" sz="1600" dirty="0"/>
              <a:t>might have </a:t>
            </a:r>
            <a:r>
              <a:rPr lang="en-US" sz="1600" b="1" dirty="0"/>
              <a:t>important therapeutic implications</a:t>
            </a:r>
            <a:r>
              <a:rPr lang="en-US" sz="1600" dirty="0"/>
              <a:t>.</a:t>
            </a:r>
            <a:endParaRPr lang="it-IT" sz="16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71546" y="0"/>
            <a:ext cx="7793037" cy="1462087"/>
          </a:xfrm>
        </p:spPr>
        <p:txBody>
          <a:bodyPr/>
          <a:lstStyle/>
          <a:p>
            <a:r>
              <a:rPr lang="it-IT" sz="4000" b="1" dirty="0"/>
              <a:t>2</a:t>
            </a:r>
            <a:r>
              <a:rPr lang="it-IT" sz="4000" b="1" dirty="0" smtClean="0"/>
              <a:t>b) Atassie Acquisite IMMUNO-MEDIATE (3)</a:t>
            </a:r>
            <a:endParaRPr lang="it-IT" sz="40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8294"/>
            <a:ext cx="5328592" cy="1270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tangolo 6"/>
          <p:cNvSpPr/>
          <p:nvPr/>
        </p:nvSpPr>
        <p:spPr bwMode="auto">
          <a:xfrm>
            <a:off x="1259632" y="1558294"/>
            <a:ext cx="2448272" cy="28653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1239024" y="2222166"/>
            <a:ext cx="5349200" cy="606569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/>
              <a:t>2c) Atassie Acquisite da DEFICIT VITAMINICI</a:t>
            </a:r>
            <a:endParaRPr lang="it-IT" sz="4000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0891" y="4653136"/>
            <a:ext cx="8728459" cy="2204864"/>
          </a:xfrm>
        </p:spPr>
        <p:txBody>
          <a:bodyPr/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Deficit acquisito di </a:t>
            </a:r>
            <a:r>
              <a:rPr lang="it-IT" sz="2000" b="1" u="sng" dirty="0" smtClean="0">
                <a:solidFill>
                  <a:srgbClr val="FF0000"/>
                </a:solidFill>
              </a:rPr>
              <a:t>VIT. E:</a:t>
            </a:r>
            <a:endParaRPr lang="it-IT" sz="2000" b="1" u="sng" dirty="0" smtClean="0">
              <a:solidFill>
                <a:srgbClr val="FF0000"/>
              </a:solidFill>
            </a:endParaRPr>
          </a:p>
          <a:p>
            <a:pPr lvl="1"/>
            <a:r>
              <a:rPr lang="it-IT" sz="1600" i="1" dirty="0" err="1" smtClean="0"/>
              <a:t>Vit</a:t>
            </a:r>
            <a:r>
              <a:rPr lang="it-IT" sz="1600" i="1" dirty="0" smtClean="0"/>
              <a:t>. E: </a:t>
            </a:r>
            <a:r>
              <a:rPr lang="it-IT" sz="1600" i="1" dirty="0" err="1" smtClean="0"/>
              <a:t>vit</a:t>
            </a:r>
            <a:r>
              <a:rPr lang="it-IT" sz="1600" i="1" dirty="0" smtClean="0"/>
              <a:t>. liposolubile</a:t>
            </a:r>
          </a:p>
          <a:p>
            <a:pPr lvl="1"/>
            <a:r>
              <a:rPr lang="it-IT" sz="1600" i="1" dirty="0" smtClean="0"/>
              <a:t>Cause: </a:t>
            </a:r>
            <a:r>
              <a:rPr lang="it-IT" sz="1600" b="1" i="1" dirty="0" smtClean="0"/>
              <a:t>malassorbimenti lipidici del tratto GI </a:t>
            </a:r>
            <a:r>
              <a:rPr lang="it-IT" sz="1600" i="1" dirty="0" smtClean="0"/>
              <a:t>(es.: fibrosi cistica, s. intestino corto, atresia biliare, colestasi intra-epatica)</a:t>
            </a:r>
          </a:p>
          <a:p>
            <a:pPr lvl="1"/>
            <a:r>
              <a:rPr lang="it-IT" sz="1600" i="1" dirty="0" smtClean="0"/>
              <a:t>Meccanismo: legato al ruolo anti-ossidativo della </a:t>
            </a:r>
            <a:r>
              <a:rPr lang="it-IT" sz="1600" i="1" dirty="0" err="1" smtClean="0"/>
              <a:t>vit</a:t>
            </a:r>
            <a:r>
              <a:rPr lang="it-IT" sz="1600" i="1" dirty="0" smtClean="0"/>
              <a:t>. E</a:t>
            </a:r>
          </a:p>
          <a:p>
            <a:pPr lvl="1"/>
            <a:r>
              <a:rPr lang="it-IT" sz="1600" i="1" dirty="0" smtClean="0"/>
              <a:t>Clinica: atassia cerebellare diffusa + neuropatia sensitiva grosse fibre con ROT assenti</a:t>
            </a:r>
          </a:p>
          <a:p>
            <a:pPr lvl="1"/>
            <a:r>
              <a:rPr lang="it-IT" sz="1600" i="1" dirty="0" err="1" smtClean="0"/>
              <a:t>Tp</a:t>
            </a:r>
            <a:r>
              <a:rPr lang="it-IT" sz="1600" i="1" dirty="0" smtClean="0"/>
              <a:t>.: </a:t>
            </a:r>
            <a:r>
              <a:rPr lang="it-IT" sz="1600" i="1" dirty="0" err="1" smtClean="0"/>
              <a:t>vit</a:t>
            </a:r>
            <a:r>
              <a:rPr lang="it-IT" sz="1600" i="1" dirty="0" smtClean="0"/>
              <a:t>. E </a:t>
            </a:r>
            <a:r>
              <a:rPr lang="it-IT" sz="1600" i="1" dirty="0" err="1" smtClean="0"/>
              <a:t>i.m</a:t>
            </a:r>
            <a:r>
              <a:rPr lang="it-IT" sz="1600" i="1" dirty="0" smtClean="0"/>
              <a:t> ad alte dosi</a:t>
            </a:r>
            <a:endParaRPr lang="it-IT" sz="16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12640"/>
            <a:ext cx="7776864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 bwMode="auto">
          <a:xfrm>
            <a:off x="2195736" y="2852936"/>
            <a:ext cx="1080120" cy="1584176"/>
          </a:xfrm>
          <a:prstGeom prst="rect">
            <a:avLst/>
          </a:prstGeom>
          <a:solidFill>
            <a:srgbClr val="FF0000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467544" y="2012640"/>
            <a:ext cx="2520280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658" y="2276872"/>
            <a:ext cx="4752528" cy="292345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sz="4000" dirty="0" smtClean="0"/>
              <a:t>Ipotiroidismo</a:t>
            </a:r>
          </a:p>
          <a:p>
            <a:r>
              <a:rPr lang="it-IT" sz="4000" dirty="0" err="1" smtClean="0"/>
              <a:t>Ipoparatiroidismo</a:t>
            </a:r>
            <a:r>
              <a:rPr lang="it-IT" sz="4000" dirty="0" smtClean="0"/>
              <a:t> (</a:t>
            </a:r>
            <a:r>
              <a:rPr lang="it-IT" sz="4000" b="1" i="1" dirty="0" smtClean="0"/>
              <a:t>calcificazioni</a:t>
            </a:r>
            <a:r>
              <a:rPr lang="it-IT" sz="4000" dirty="0" smtClean="0"/>
              <a:t> estese)</a:t>
            </a:r>
            <a:endParaRPr lang="it-IT" sz="40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2c) Atassie Acquisite da DEFICIT ENDOCRINI</a:t>
            </a:r>
            <a:endParaRPr lang="it-IT" sz="40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56" y="1988840"/>
            <a:ext cx="40965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79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604448" cy="1462087"/>
          </a:xfrm>
        </p:spPr>
        <p:txBody>
          <a:bodyPr/>
          <a:lstStyle/>
          <a:p>
            <a:r>
              <a:rPr lang="it-IT" sz="4000" b="1" dirty="0" smtClean="0"/>
              <a:t>2d) Atassie Acquisite LESIONALI</a:t>
            </a:r>
            <a:endParaRPr lang="it-IT" sz="4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88840"/>
            <a:ext cx="8191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539552" y="2132856"/>
            <a:ext cx="1584176" cy="432048"/>
          </a:xfrm>
          <a:prstGeom prst="rect">
            <a:avLst/>
          </a:prstGeom>
          <a:solidFill>
            <a:srgbClr val="FF0000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122208" y="3116705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Carcinomatosi </a:t>
            </a:r>
            <a:r>
              <a:rPr lang="it-IT" sz="1200" b="1" dirty="0" err="1" smtClean="0"/>
              <a:t>Leptomeningea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15504" y="4005064"/>
            <a:ext cx="36134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Ematomi subdurali in fossa posteriore</a:t>
            </a:r>
            <a:endParaRPr lang="it-IT" sz="1400" b="1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1368716" y="2717304"/>
            <a:ext cx="1835131" cy="1287760"/>
          </a:xfrm>
          <a:prstGeom prst="rect">
            <a:avLst/>
          </a:prstGeom>
          <a:solidFill>
            <a:srgbClr val="FF0000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20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2d) Atassie Lesionali</a:t>
            </a:r>
            <a:endParaRPr lang="it-IT" b="1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323528" y="2204864"/>
            <a:ext cx="806043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Sindromi </a:t>
            </a:r>
            <a:r>
              <a:rPr lang="it-IT" sz="2800" i="1" dirty="0" smtClean="0"/>
              <a:t>cerebellari </a:t>
            </a:r>
            <a:r>
              <a:rPr lang="it-IT" sz="2800" i="1" dirty="0" smtClean="0"/>
              <a:t>in genere </a:t>
            </a:r>
            <a:r>
              <a:rPr lang="it-IT" sz="2800" b="1" i="1" dirty="0" smtClean="0"/>
              <a:t>focali </a:t>
            </a:r>
            <a:r>
              <a:rPr lang="it-IT" sz="2800" i="1" dirty="0" smtClean="0"/>
              <a:t>(tranne lesioni estese e </a:t>
            </a:r>
            <a:r>
              <a:rPr lang="it-IT" sz="2800" i="1" dirty="0" err="1" smtClean="0"/>
              <a:t>bilat</a:t>
            </a:r>
            <a:r>
              <a:rPr lang="it-IT" sz="2800" i="1" dirty="0" smtClean="0"/>
              <a:t>.)</a:t>
            </a:r>
            <a:endParaRPr lang="it-IT" sz="2800" b="1" i="1" dirty="0" smtClean="0"/>
          </a:p>
          <a:p>
            <a:r>
              <a:rPr lang="it-IT" sz="2800" i="1" dirty="0" smtClean="0"/>
              <a:t>Progressività </a:t>
            </a:r>
            <a:r>
              <a:rPr lang="it-IT" sz="2800" b="1" i="1" dirty="0" smtClean="0"/>
              <a:t>acuta-subacuta</a:t>
            </a:r>
          </a:p>
          <a:p>
            <a:r>
              <a:rPr lang="it-IT" sz="2800" i="1" dirty="0" smtClean="0"/>
              <a:t>Possibile </a:t>
            </a:r>
            <a:r>
              <a:rPr lang="it-IT" sz="2800" b="1" i="1" dirty="0" smtClean="0"/>
              <a:t>compressione</a:t>
            </a:r>
            <a:r>
              <a:rPr lang="it-IT" sz="2800" i="1" dirty="0" smtClean="0"/>
              <a:t> del </a:t>
            </a:r>
            <a:r>
              <a:rPr lang="it-IT" sz="2800" b="1" i="1" dirty="0" smtClean="0"/>
              <a:t>tronco</a:t>
            </a:r>
            <a:r>
              <a:rPr lang="it-IT" sz="2800" i="1" dirty="0" smtClean="0"/>
              <a:t> (ponte: deficit del VI e VII </a:t>
            </a:r>
            <a:r>
              <a:rPr lang="it-IT" sz="2800" i="1" dirty="0" err="1" smtClean="0"/>
              <a:t>n.c</a:t>
            </a:r>
            <a:r>
              <a:rPr lang="it-IT" sz="2800" i="1" dirty="0" smtClean="0"/>
              <a:t>. </a:t>
            </a:r>
            <a:r>
              <a:rPr lang="it-IT" sz="2800" i="1" dirty="0" err="1" smtClean="0"/>
              <a:t>ipsilat</a:t>
            </a:r>
            <a:r>
              <a:rPr lang="it-IT" sz="2800" i="1" dirty="0" smtClean="0"/>
              <a:t>) </a:t>
            </a:r>
            <a:endParaRPr lang="it-IT" sz="2800" i="1" dirty="0"/>
          </a:p>
          <a:p>
            <a:r>
              <a:rPr lang="it-IT" sz="2800" b="1" i="1" dirty="0" smtClean="0"/>
              <a:t>Ipertensione endocranica </a:t>
            </a:r>
            <a:r>
              <a:rPr lang="it-IT" sz="2800" i="1" dirty="0" smtClean="0"/>
              <a:t>(progressivo deficit vigilanza, idrocefalo ostruttivo </a:t>
            </a:r>
            <a:r>
              <a:rPr lang="it-IT" sz="2800" i="1" dirty="0" err="1" smtClean="0"/>
              <a:t>triventricolare</a:t>
            </a:r>
            <a:r>
              <a:rPr lang="it-IT" sz="2800" i="1" dirty="0" smtClean="0"/>
              <a:t>) </a:t>
            </a:r>
            <a:r>
              <a:rPr lang="it-IT" sz="2800" i="1" dirty="0" smtClean="0">
                <a:sym typeface="Wingdings" panose="05000000000000000000" pitchFamily="2" charset="2"/>
              </a:rPr>
              <a:t> possibile indicazione a intervento di </a:t>
            </a:r>
            <a:r>
              <a:rPr lang="it-IT" sz="2800" b="1" i="1" dirty="0" smtClean="0">
                <a:sym typeface="Wingdings" panose="05000000000000000000" pitchFamily="2" charset="2"/>
              </a:rPr>
              <a:t>decompressione</a:t>
            </a:r>
            <a:r>
              <a:rPr lang="it-IT" sz="2800" i="1" dirty="0" smtClean="0">
                <a:sym typeface="Wingdings" panose="05000000000000000000" pitchFamily="2" charset="2"/>
              </a:rPr>
              <a:t> NCH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1896725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0" y="2132856"/>
            <a:ext cx="8010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1150938" y="800709"/>
            <a:ext cx="7793037" cy="9361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4000" b="1" kern="0" dirty="0" smtClean="0"/>
              <a:t>2e) Atassie Acquisite ALTRE</a:t>
            </a:r>
            <a:endParaRPr lang="it-IT" sz="4000" b="1" kern="0" dirty="0"/>
          </a:p>
        </p:txBody>
      </p:sp>
      <p:sp>
        <p:nvSpPr>
          <p:cNvPr id="4" name="Rettangolo 3"/>
          <p:cNvSpPr/>
          <p:nvPr/>
        </p:nvSpPr>
        <p:spPr bwMode="auto">
          <a:xfrm>
            <a:off x="567343" y="2204864"/>
            <a:ext cx="792088" cy="432048"/>
          </a:xfrm>
          <a:prstGeom prst="rect">
            <a:avLst/>
          </a:prstGeom>
          <a:solidFill>
            <a:srgbClr val="FF0000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1547664" y="2760045"/>
            <a:ext cx="1584176" cy="887285"/>
          </a:xfrm>
          <a:prstGeom prst="rect">
            <a:avLst/>
          </a:prstGeom>
          <a:solidFill>
            <a:srgbClr val="FF0000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56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892480" cy="1462087"/>
          </a:xfrm>
        </p:spPr>
        <p:txBody>
          <a:bodyPr/>
          <a:lstStyle/>
          <a:p>
            <a:r>
              <a:rPr lang="it-IT" sz="3200" b="1" dirty="0" smtClean="0"/>
              <a:t>2e) Cause INFETTIVE </a:t>
            </a:r>
            <a:r>
              <a:rPr lang="it-IT" sz="3200" b="1" dirty="0"/>
              <a:t>e</a:t>
            </a:r>
            <a:r>
              <a:rPr lang="it-IT" sz="3200" b="1" dirty="0" smtClean="0"/>
              <a:t> POST-INFETTIVE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04864"/>
            <a:ext cx="7776864" cy="45365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ACUTE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/>
              <a:t>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SUBACUTE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/>
              <a:t>…</a:t>
            </a:r>
            <a:endParaRPr lang="it-I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</a:rPr>
              <a:t>CRONICHE</a:t>
            </a:r>
            <a:r>
              <a:rPr lang="it-IT" b="1" dirty="0" smtClean="0"/>
              <a:t> </a:t>
            </a:r>
            <a:r>
              <a:rPr lang="it-IT" dirty="0" smtClean="0"/>
              <a:t>(Progressive)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5773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892480" cy="1462087"/>
          </a:xfrm>
        </p:spPr>
        <p:txBody>
          <a:bodyPr/>
          <a:lstStyle/>
          <a:p>
            <a:r>
              <a:rPr lang="it-IT" sz="3200" b="1" dirty="0" smtClean="0"/>
              <a:t>2e) Cause INFETTIVE </a:t>
            </a:r>
            <a:r>
              <a:rPr lang="it-IT" sz="3200" b="1" dirty="0"/>
              <a:t>e</a:t>
            </a:r>
            <a:r>
              <a:rPr lang="it-IT" sz="3200" b="1" dirty="0" smtClean="0"/>
              <a:t> POST-INFETTIVE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752528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ACUTE</a:t>
            </a:r>
            <a:r>
              <a:rPr lang="it-IT" sz="2800" b="1" dirty="0" smtClean="0"/>
              <a:t>: </a:t>
            </a:r>
          </a:p>
          <a:p>
            <a:pPr lvl="1"/>
            <a:r>
              <a:rPr lang="it-IT" sz="2400" i="1" dirty="0" smtClean="0"/>
              <a:t>Rare (</a:t>
            </a:r>
            <a:r>
              <a:rPr lang="it-IT" sz="2400" b="1" i="1" dirty="0" smtClean="0"/>
              <a:t>cerebelliti</a:t>
            </a:r>
            <a:r>
              <a:rPr lang="it-IT" sz="2400" i="1" dirty="0" smtClean="0"/>
              <a:t>), </a:t>
            </a:r>
            <a:r>
              <a:rPr lang="it-IT" sz="2400" i="1" dirty="0" err="1" smtClean="0"/>
              <a:t>spt</a:t>
            </a:r>
            <a:r>
              <a:rPr lang="it-IT" sz="2400" i="1" dirty="0" smtClean="0"/>
              <a:t>. virali</a:t>
            </a:r>
          </a:p>
          <a:p>
            <a:pPr lvl="1"/>
            <a:r>
              <a:rPr lang="it-IT" sz="2400" i="1" dirty="0" smtClean="0"/>
              <a:t>Polio, </a:t>
            </a:r>
            <a:r>
              <a:rPr lang="it-IT" sz="2400" i="1" dirty="0" err="1" smtClean="0"/>
              <a:t>cocksackie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echo</a:t>
            </a:r>
            <a:r>
              <a:rPr lang="it-IT" sz="2400" i="1" dirty="0" smtClean="0"/>
              <a:t>, rosolia, HIV; anche </a:t>
            </a:r>
            <a:r>
              <a:rPr lang="it-IT" sz="2400" i="1" dirty="0" err="1" smtClean="0"/>
              <a:t>toxo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mycoplasma</a:t>
            </a:r>
            <a:r>
              <a:rPr lang="it-IT" sz="2400" i="1" dirty="0" smtClean="0"/>
              <a:t>, micobatteri, legionella, leptospira (spirocheta),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SUBACUTE</a:t>
            </a:r>
            <a:r>
              <a:rPr lang="it-IT" sz="2800" b="1" dirty="0" smtClean="0"/>
              <a:t>:</a:t>
            </a:r>
            <a:endParaRPr lang="it-IT" sz="2400" dirty="0" smtClean="0"/>
          </a:p>
          <a:p>
            <a:pPr lvl="1"/>
            <a:r>
              <a:rPr lang="it-IT" sz="2400" b="1" i="1" dirty="0"/>
              <a:t>B</a:t>
            </a:r>
            <a:r>
              <a:rPr lang="it-IT" sz="2400" b="1" i="1" dirty="0" smtClean="0"/>
              <a:t>ambini</a:t>
            </a:r>
            <a:r>
              <a:rPr lang="it-IT" sz="2400" i="1" dirty="0" smtClean="0"/>
              <a:t>: </a:t>
            </a:r>
            <a:r>
              <a:rPr lang="it-IT" sz="2400" i="1" dirty="0" err="1" smtClean="0"/>
              <a:t>spt</a:t>
            </a:r>
            <a:r>
              <a:rPr lang="it-IT" sz="2400" i="1" dirty="0" smtClean="0"/>
              <a:t>. dopo varicella (</a:t>
            </a:r>
            <a:r>
              <a:rPr lang="it-IT" sz="2400" b="1" i="1" dirty="0" smtClean="0"/>
              <a:t>VZV</a:t>
            </a:r>
            <a:r>
              <a:rPr lang="it-IT" sz="2400" i="1" dirty="0" smtClean="0"/>
              <a:t>); Adulti: </a:t>
            </a:r>
            <a:r>
              <a:rPr lang="it-IT" sz="2400" i="1" dirty="0" err="1" smtClean="0"/>
              <a:t>spt</a:t>
            </a:r>
            <a:r>
              <a:rPr lang="it-IT" sz="2400" i="1" dirty="0" smtClean="0"/>
              <a:t>. dopo mononucleosi (</a:t>
            </a:r>
            <a:r>
              <a:rPr lang="it-IT" sz="2400" b="1" i="1" dirty="0" smtClean="0"/>
              <a:t>EBV</a:t>
            </a:r>
            <a:r>
              <a:rPr lang="it-IT" sz="2400" i="1" dirty="0" smtClean="0"/>
              <a:t>)</a:t>
            </a:r>
          </a:p>
          <a:p>
            <a:pPr lvl="2"/>
            <a:r>
              <a:rPr lang="it-IT" sz="2000" dirty="0" smtClean="0"/>
              <a:t>Decorso di solito spontaneamente favorevole (alcune settimane)</a:t>
            </a:r>
          </a:p>
          <a:p>
            <a:pPr lvl="1"/>
            <a:r>
              <a:rPr lang="it-IT" sz="2400" b="1" i="1" dirty="0" smtClean="0"/>
              <a:t>Anziani</a:t>
            </a:r>
            <a:r>
              <a:rPr lang="it-IT" sz="2400" i="1" dirty="0" smtClean="0"/>
              <a:t>: </a:t>
            </a:r>
            <a:r>
              <a:rPr lang="it-IT" sz="2400" b="1" i="1" dirty="0"/>
              <a:t>Mal. di </a:t>
            </a:r>
            <a:r>
              <a:rPr lang="it-IT" sz="2400" b="1" i="1" dirty="0" err="1" smtClean="0"/>
              <a:t>Creutzfeldt</a:t>
            </a:r>
            <a:r>
              <a:rPr lang="it-IT" sz="2400" b="1" i="1" dirty="0" smtClean="0"/>
              <a:t>-Jakob (</a:t>
            </a:r>
            <a:r>
              <a:rPr lang="it-IT" sz="2400" b="1" i="1" dirty="0" err="1" smtClean="0"/>
              <a:t>var</a:t>
            </a:r>
            <a:r>
              <a:rPr lang="it-IT" sz="2400" b="1" i="1" dirty="0"/>
              <a:t>. </a:t>
            </a:r>
            <a:r>
              <a:rPr lang="it-IT" sz="2400" b="1" i="1" dirty="0" smtClean="0"/>
              <a:t>atassica) </a:t>
            </a:r>
            <a:r>
              <a:rPr lang="it-IT" sz="2400" i="1" dirty="0"/>
              <a:t>(fenotipo molecolare VV2 e MV2 della proteina </a:t>
            </a:r>
            <a:r>
              <a:rPr lang="it-IT" sz="2400" i="1" dirty="0" err="1"/>
              <a:t>prionica</a:t>
            </a:r>
            <a:r>
              <a:rPr lang="it-IT" sz="24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583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90485-4875-4000-A7B1-67E6C2412D3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163513" y="0"/>
            <a:ext cx="8818561" cy="69269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0798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/>
            </a:pPr>
            <a:r>
              <a:rPr kumimoji="0" lang="en-GB" alt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COORDINAZIONE:</a:t>
            </a:r>
            <a:r>
              <a:rPr kumimoji="0" lang="en-GB" altLang="it-IT" sz="44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ATTORI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836713"/>
            <a:ext cx="8818562" cy="578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05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892480" cy="1462087"/>
          </a:xfrm>
        </p:spPr>
        <p:txBody>
          <a:bodyPr/>
          <a:lstStyle/>
          <a:p>
            <a:r>
              <a:rPr lang="it-IT" sz="3200" b="1" dirty="0" smtClean="0"/>
              <a:t>2e) Cause INFETTIVE </a:t>
            </a:r>
            <a:r>
              <a:rPr lang="it-IT" sz="3200" b="1" dirty="0"/>
              <a:t>e</a:t>
            </a:r>
            <a:r>
              <a:rPr lang="it-IT" sz="3200" b="1" dirty="0" smtClean="0"/>
              <a:t> POST-INFETTIVE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824536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CRONICHE</a:t>
            </a:r>
            <a:r>
              <a:rPr lang="it-IT" sz="2800" b="1" dirty="0" smtClean="0"/>
              <a:t> </a:t>
            </a:r>
            <a:r>
              <a:rPr lang="it-IT" sz="2800" dirty="0" smtClean="0"/>
              <a:t>(progressive):</a:t>
            </a:r>
          </a:p>
          <a:p>
            <a:pPr lvl="1"/>
            <a:r>
              <a:rPr lang="it-IT" sz="2400" b="1" i="1" dirty="0" smtClean="0"/>
              <a:t>Ascessi </a:t>
            </a:r>
            <a:r>
              <a:rPr lang="it-IT" sz="2400" i="1" dirty="0" smtClean="0"/>
              <a:t>cerebellari</a:t>
            </a:r>
          </a:p>
          <a:p>
            <a:pPr lvl="1"/>
            <a:r>
              <a:rPr lang="it-IT" sz="2400" b="1" i="1" dirty="0" err="1" smtClean="0"/>
              <a:t>Neurosifilide</a:t>
            </a:r>
            <a:r>
              <a:rPr lang="it-IT" sz="2400" b="1" i="1" dirty="0" smtClean="0"/>
              <a:t> terziaria (Tabe Dorsale</a:t>
            </a:r>
            <a:r>
              <a:rPr lang="it-IT" sz="2400" i="1" dirty="0" smtClean="0"/>
              <a:t>: colonne post. </a:t>
            </a:r>
            <a:r>
              <a:rPr lang="it-IT" sz="2400" i="1" dirty="0" smtClean="0"/>
              <a:t>Midollo spinale + </a:t>
            </a:r>
            <a:r>
              <a:rPr lang="it-IT" sz="2400" i="1" dirty="0" smtClean="0"/>
              <a:t>vie spino-</a:t>
            </a:r>
            <a:r>
              <a:rPr lang="it-IT" sz="2400" i="1" dirty="0" err="1" smtClean="0"/>
              <a:t>cerebel</a:t>
            </a:r>
            <a:r>
              <a:rPr lang="it-IT" sz="2400" i="1" dirty="0" smtClean="0"/>
              <a:t>.), </a:t>
            </a:r>
          </a:p>
          <a:p>
            <a:pPr lvl="1"/>
            <a:r>
              <a:rPr lang="it-IT" sz="2400" b="1" i="1" dirty="0" err="1" smtClean="0"/>
              <a:t>Borreliosi</a:t>
            </a:r>
            <a:r>
              <a:rPr lang="it-IT" sz="2400" b="1" i="1" dirty="0" smtClean="0"/>
              <a:t> di </a:t>
            </a:r>
            <a:r>
              <a:rPr lang="it-IT" sz="2400" b="1" i="1" dirty="0" err="1" smtClean="0"/>
              <a:t>Lyme</a:t>
            </a:r>
            <a:r>
              <a:rPr lang="it-IT" sz="2400" b="1" i="1" dirty="0"/>
              <a:t> </a:t>
            </a:r>
            <a:r>
              <a:rPr lang="it-IT" sz="2400" i="1" dirty="0" smtClean="0"/>
              <a:t>(altra spirocheta)</a:t>
            </a:r>
          </a:p>
          <a:p>
            <a:pPr lvl="1"/>
            <a:r>
              <a:rPr lang="it-IT" sz="2400" b="1" i="1" dirty="0" smtClean="0"/>
              <a:t>PESS</a:t>
            </a:r>
            <a:r>
              <a:rPr lang="it-IT" sz="2400" i="1" dirty="0" smtClean="0"/>
              <a:t> (morbillo)</a:t>
            </a:r>
          </a:p>
          <a:p>
            <a:pPr lvl="1"/>
            <a:r>
              <a:rPr lang="it-IT" sz="2400" i="1" dirty="0" smtClean="0"/>
              <a:t>Morbo di </a:t>
            </a:r>
            <a:r>
              <a:rPr lang="it-IT" sz="2400" b="1" i="1" dirty="0" err="1" smtClean="0"/>
              <a:t>Whipple</a:t>
            </a:r>
            <a:r>
              <a:rPr lang="it-IT" sz="2400" i="1" dirty="0" smtClean="0"/>
              <a:t>: </a:t>
            </a:r>
          </a:p>
          <a:p>
            <a:pPr lvl="2"/>
            <a:r>
              <a:rPr lang="it-IT" sz="2000" dirty="0" smtClean="0"/>
              <a:t>infezione sistemica da </a:t>
            </a:r>
            <a:r>
              <a:rPr lang="it-IT" sz="2000" dirty="0" err="1" smtClean="0"/>
              <a:t>Trypherima</a:t>
            </a:r>
            <a:r>
              <a:rPr lang="it-IT" sz="2000" dirty="0" smtClean="0"/>
              <a:t> </a:t>
            </a:r>
            <a:r>
              <a:rPr lang="it-IT" sz="2000" dirty="0" err="1" smtClean="0"/>
              <a:t>Whipplei</a:t>
            </a:r>
            <a:r>
              <a:rPr lang="it-IT" sz="2000" dirty="0" smtClean="0"/>
              <a:t> (febbre, perdita peso, diarrea dolore addominale, artrite); nel 50% atassia cerebellare</a:t>
            </a:r>
          </a:p>
          <a:p>
            <a:pPr lvl="1"/>
            <a:r>
              <a:rPr lang="it-IT" sz="2400" b="1" dirty="0" smtClean="0"/>
              <a:t>Immunodepressi</a:t>
            </a:r>
            <a:r>
              <a:rPr lang="it-IT" sz="2400" i="1" dirty="0" smtClean="0"/>
              <a:t>: lesioni cerebellari </a:t>
            </a:r>
            <a:r>
              <a:rPr lang="it-IT" sz="2400" b="1" i="1" dirty="0" smtClean="0"/>
              <a:t>focali</a:t>
            </a:r>
            <a:r>
              <a:rPr lang="it-IT" sz="2400" i="1" dirty="0" smtClean="0"/>
              <a:t> (</a:t>
            </a:r>
            <a:r>
              <a:rPr lang="it-IT" sz="2400" b="1" i="1" dirty="0" err="1" smtClean="0"/>
              <a:t>infez</a:t>
            </a:r>
            <a:r>
              <a:rPr lang="it-IT" sz="2400" b="1" i="1" dirty="0" smtClean="0"/>
              <a:t>. opportunistiche, PML da virus JC, linfomi</a:t>
            </a:r>
            <a:r>
              <a:rPr lang="it-IT" sz="2400" i="1" dirty="0" smtClean="0"/>
              <a:t>)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59743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14313"/>
            <a:ext cx="8620447" cy="1462087"/>
          </a:xfrm>
        </p:spPr>
        <p:txBody>
          <a:bodyPr/>
          <a:lstStyle/>
          <a:p>
            <a:r>
              <a:rPr lang="it-IT" sz="3200" b="1" dirty="0" smtClean="0"/>
              <a:t>2e) Atassia da SIDEROSI SUPERFICIALE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16832"/>
            <a:ext cx="4788024" cy="48691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800" b="1" dirty="0" smtClean="0"/>
              <a:t>Cause</a:t>
            </a:r>
            <a:r>
              <a:rPr lang="it-IT" sz="1800" dirty="0" smtClean="0"/>
              <a:t>: micro-ESA ripetuti (tumori vascolari, lesioni radicolari, anomalie vascolari tipo MAV); complicanza tardiva di interventi NCH; spesso </a:t>
            </a:r>
            <a:r>
              <a:rPr lang="it-IT" sz="1800" b="1" i="1" dirty="0" smtClean="0"/>
              <a:t>idiopatica</a:t>
            </a:r>
          </a:p>
          <a:p>
            <a:pPr>
              <a:spcBef>
                <a:spcPts val="0"/>
              </a:spcBef>
            </a:pPr>
            <a:r>
              <a:rPr lang="it-IT" sz="1800" b="1" dirty="0" err="1" smtClean="0"/>
              <a:t>Neuropatol</a:t>
            </a:r>
            <a:r>
              <a:rPr lang="it-IT" sz="1800" dirty="0" smtClean="0"/>
              <a:t>: ferro libero e </a:t>
            </a:r>
            <a:r>
              <a:rPr lang="it-IT" sz="1800" dirty="0" err="1" smtClean="0"/>
              <a:t>emosiderina</a:t>
            </a:r>
            <a:r>
              <a:rPr lang="it-IT" sz="1800" dirty="0" smtClean="0"/>
              <a:t> si depositano in sede piale-</a:t>
            </a:r>
            <a:r>
              <a:rPr lang="it-IT" sz="1800" dirty="0" err="1" smtClean="0"/>
              <a:t>subpiale</a:t>
            </a:r>
            <a:r>
              <a:rPr lang="it-IT" sz="1800" dirty="0" smtClean="0"/>
              <a:t> di encefalo e midollo </a:t>
            </a:r>
            <a:r>
              <a:rPr lang="it-IT" sz="1800" dirty="0" smtClean="0">
                <a:sym typeface="Wingdings" panose="05000000000000000000" pitchFamily="2" charset="2"/>
              </a:rPr>
              <a:t> danno corticale (cerebrale e cerebellare), nervi cocleari e </a:t>
            </a:r>
            <a:r>
              <a:rPr lang="it-IT" sz="1800" dirty="0" smtClean="0">
                <a:sym typeface="Wingdings" panose="05000000000000000000" pitchFamily="2" charset="2"/>
              </a:rPr>
              <a:t>midollo spinale</a:t>
            </a:r>
            <a:endParaRPr lang="it-IT" sz="18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it-IT" sz="1800" b="1" dirty="0" smtClean="0">
                <a:sym typeface="Wingdings" panose="05000000000000000000" pitchFamily="2" charset="2"/>
              </a:rPr>
              <a:t>Clinica</a:t>
            </a:r>
            <a:r>
              <a:rPr lang="it-IT" sz="1800" dirty="0" smtClean="0">
                <a:sym typeface="Wingdings" panose="05000000000000000000" pitchFamily="2" charset="2"/>
              </a:rPr>
              <a:t>: atassia cerebellare progressiva, </a:t>
            </a:r>
            <a:r>
              <a:rPr lang="it-IT" sz="1800" dirty="0" smtClean="0">
                <a:sym typeface="Wingdings" panose="05000000000000000000" pitchFamily="2" charset="2"/>
              </a:rPr>
              <a:t>sordità neurosensoriale, </a:t>
            </a:r>
            <a:r>
              <a:rPr lang="it-IT" sz="1800" dirty="0" smtClean="0">
                <a:sym typeface="Wingdings" panose="05000000000000000000" pitchFamily="2" charset="2"/>
              </a:rPr>
              <a:t>segni piramidali</a:t>
            </a:r>
          </a:p>
          <a:p>
            <a:pPr>
              <a:spcBef>
                <a:spcPts val="0"/>
              </a:spcBef>
            </a:pPr>
            <a:r>
              <a:rPr lang="it-IT" sz="1800" b="1" dirty="0" err="1" smtClean="0">
                <a:sym typeface="Wingdings" panose="05000000000000000000" pitchFamily="2" charset="2"/>
              </a:rPr>
              <a:t>Imaging</a:t>
            </a:r>
            <a:r>
              <a:rPr lang="it-IT" sz="1800" dirty="0" smtClean="0">
                <a:sym typeface="Wingdings" panose="05000000000000000000" pitchFamily="2" charset="2"/>
              </a:rPr>
              <a:t>: RM in T2: lesioni </a:t>
            </a:r>
            <a:r>
              <a:rPr lang="it-IT" sz="1800" dirty="0" err="1" smtClean="0">
                <a:sym typeface="Wingdings" panose="05000000000000000000" pitchFamily="2" charset="2"/>
              </a:rPr>
              <a:t>ipointense</a:t>
            </a:r>
            <a:r>
              <a:rPr lang="it-IT" sz="1800" dirty="0" smtClean="0">
                <a:sym typeface="Wingdings" panose="05000000000000000000" pitchFamily="2" charset="2"/>
              </a:rPr>
              <a:t> lineari </a:t>
            </a:r>
            <a:r>
              <a:rPr lang="it-IT" sz="1800" dirty="0" smtClean="0">
                <a:sym typeface="Wingdings" panose="05000000000000000000" pitchFamily="2" charset="2"/>
              </a:rPr>
              <a:t>superficiali da depositi di ferro e </a:t>
            </a:r>
            <a:r>
              <a:rPr lang="it-IT" sz="1800" dirty="0" err="1" smtClean="0">
                <a:sym typeface="Wingdings" panose="05000000000000000000" pitchFamily="2" charset="2"/>
              </a:rPr>
              <a:t>emosiderina</a:t>
            </a:r>
            <a:r>
              <a:rPr lang="it-IT" sz="1800" dirty="0" smtClean="0">
                <a:sym typeface="Wingdings" panose="05000000000000000000" pitchFamily="2" charset="2"/>
              </a:rPr>
              <a:t> (cervelletto, tronco)</a:t>
            </a:r>
            <a:endParaRPr lang="it-IT" sz="18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it-IT" sz="1800" b="1" dirty="0" smtClean="0">
                <a:sym typeface="Wingdings" panose="05000000000000000000" pitchFamily="2" charset="2"/>
              </a:rPr>
              <a:t>CSF</a:t>
            </a:r>
            <a:r>
              <a:rPr lang="it-IT" sz="1800" dirty="0" smtClean="0">
                <a:sym typeface="Wingdings" panose="05000000000000000000" pitchFamily="2" charset="2"/>
              </a:rPr>
              <a:t>: </a:t>
            </a:r>
            <a:r>
              <a:rPr lang="it-IT" sz="1800" dirty="0" err="1" smtClean="0">
                <a:sym typeface="Wingdings" panose="05000000000000000000" pitchFamily="2" charset="2"/>
              </a:rPr>
              <a:t>xantocromico</a:t>
            </a:r>
            <a:r>
              <a:rPr lang="it-IT" sz="1800" dirty="0" smtClean="0">
                <a:sym typeface="Wingdings" panose="05000000000000000000" pitchFamily="2" charset="2"/>
              </a:rPr>
              <a:t>, </a:t>
            </a:r>
            <a:r>
              <a:rPr lang="it-IT" sz="1800" dirty="0" err="1" smtClean="0">
                <a:sym typeface="Wingdings" panose="05000000000000000000" pitchFamily="2" charset="2"/>
              </a:rPr>
              <a:t>siderofagi</a:t>
            </a:r>
            <a:endParaRPr lang="it-IT" sz="18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it-IT" sz="1800" b="1" dirty="0" err="1" smtClean="0">
                <a:sym typeface="Wingdings" panose="05000000000000000000" pitchFamily="2" charset="2"/>
              </a:rPr>
              <a:t>Tp</a:t>
            </a:r>
            <a:r>
              <a:rPr lang="it-IT" sz="1800" dirty="0" smtClean="0">
                <a:sym typeface="Wingdings" panose="05000000000000000000" pitchFamily="2" charset="2"/>
              </a:rPr>
              <a:t>: individuazione e rimozione della fonte di sanguinamento; ferro-chelanti inefficaci</a:t>
            </a:r>
          </a:p>
          <a:p>
            <a:pPr>
              <a:spcBef>
                <a:spcPts val="0"/>
              </a:spcBef>
            </a:pP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72816"/>
            <a:ext cx="4355976" cy="38164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00" y="5733256"/>
            <a:ext cx="4040133" cy="864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4154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11560" y="2348880"/>
            <a:ext cx="7993062" cy="982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b="1" kern="0" dirty="0" smtClean="0">
                <a:solidFill>
                  <a:srgbClr val="FF0000"/>
                </a:solidFill>
              </a:rPr>
              <a:t>3) FORME EREDITARIE</a:t>
            </a:r>
            <a:endParaRPr lang="it-IT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31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3</a:t>
            </a:r>
            <a:r>
              <a:rPr lang="it-IT" b="1" dirty="0" smtClean="0">
                <a:solidFill>
                  <a:srgbClr val="FF0000"/>
                </a:solidFill>
              </a:rPr>
              <a:t>) Forme EREDITARIE (1)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961456"/>
            <a:ext cx="8856984" cy="3555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it-IT" sz="4000" b="1" dirty="0" smtClean="0"/>
              <a:t>Quattro</a:t>
            </a:r>
            <a:r>
              <a:rPr lang="it-IT" sz="4000" dirty="0" smtClean="0"/>
              <a:t> Macro-gruppi: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UcPeriod"/>
            </a:pPr>
            <a:r>
              <a:rPr lang="it-IT" sz="3600" b="1" dirty="0" smtClean="0">
                <a:solidFill>
                  <a:srgbClr val="003399"/>
                </a:solidFill>
              </a:rPr>
              <a:t> Autosomiche Dominanti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UcPeriod"/>
            </a:pPr>
            <a:r>
              <a:rPr lang="it-IT" sz="3600" b="1" dirty="0" smtClean="0">
                <a:solidFill>
                  <a:srgbClr val="003399"/>
                </a:solidFill>
              </a:rPr>
              <a:t> X-</a:t>
            </a:r>
            <a:r>
              <a:rPr lang="it-IT" sz="3600" b="1" dirty="0" err="1" smtClean="0">
                <a:solidFill>
                  <a:srgbClr val="003399"/>
                </a:solidFill>
              </a:rPr>
              <a:t>Linked</a:t>
            </a:r>
            <a:endParaRPr lang="it-IT" sz="3600" b="1" dirty="0" smtClean="0">
              <a:solidFill>
                <a:srgbClr val="003399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UcPeriod"/>
            </a:pPr>
            <a:r>
              <a:rPr lang="it-IT" sz="3600" b="1" dirty="0" smtClean="0">
                <a:solidFill>
                  <a:srgbClr val="003399"/>
                </a:solidFill>
              </a:rPr>
              <a:t> Mitocondriali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lphaUcPeriod"/>
            </a:pPr>
            <a:r>
              <a:rPr lang="it-IT" sz="3600" b="1" dirty="0" smtClean="0">
                <a:solidFill>
                  <a:srgbClr val="003399"/>
                </a:solidFill>
              </a:rPr>
              <a:t> Autosomiche Recessive</a:t>
            </a:r>
          </a:p>
        </p:txBody>
      </p:sp>
    </p:spTree>
    <p:extLst>
      <p:ext uri="{BB962C8B-B14F-4D97-AF65-F5344CB8AC3E}">
        <p14:creationId xmlns:p14="http://schemas.microsoft.com/office/powerpoint/2010/main" val="1152582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3</a:t>
            </a:r>
            <a:r>
              <a:rPr lang="it-IT" b="1" dirty="0" smtClean="0">
                <a:solidFill>
                  <a:srgbClr val="FF0000"/>
                </a:solidFill>
              </a:rPr>
              <a:t>) FORME EREDITARIE (2)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961456"/>
            <a:ext cx="8856984" cy="44198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 </a:t>
            </a:r>
            <a:r>
              <a:rPr lang="en-US" sz="2800" dirty="0" err="1"/>
              <a:t>tutti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gruppi</a:t>
            </a:r>
            <a:r>
              <a:rPr lang="en-US" sz="2800" dirty="0" smtClean="0"/>
              <a:t> di </a:t>
            </a:r>
            <a:r>
              <a:rPr lang="en-US" sz="2800" dirty="0" err="1" smtClean="0"/>
              <a:t>Atx</a:t>
            </a:r>
            <a:r>
              <a:rPr lang="en-US" sz="2800" dirty="0" smtClean="0"/>
              <a:t> </a:t>
            </a:r>
            <a:r>
              <a:rPr lang="en-US" sz="2800" dirty="0" err="1" smtClean="0"/>
              <a:t>Ereditarie</a:t>
            </a:r>
            <a:r>
              <a:rPr lang="en-US" sz="2800" dirty="0" smtClean="0"/>
              <a:t>: </a:t>
            </a:r>
            <a:r>
              <a:rPr lang="en-US" sz="2800" dirty="0" err="1"/>
              <a:t>grande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Eterogenità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sia</a:t>
            </a:r>
            <a:r>
              <a:rPr lang="en-US" sz="2800" dirty="0"/>
              <a:t> </a:t>
            </a:r>
            <a:r>
              <a:rPr lang="en-US" sz="2800" b="1" dirty="0" err="1"/>
              <a:t>fenotipica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b="1" dirty="0" err="1"/>
              <a:t>genetica</a:t>
            </a:r>
            <a:endParaRPr lang="en-US" sz="2800" b="1" dirty="0"/>
          </a:p>
          <a:p>
            <a:pPr lvl="1"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/>
              <a:t>hereditary ataxias are one of the most complex group in </a:t>
            </a:r>
            <a:r>
              <a:rPr lang="en-US" sz="2400" i="1" dirty="0" err="1"/>
              <a:t>neurogenetics</a:t>
            </a:r>
            <a:r>
              <a:rPr lang="en-US" sz="2400" i="1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/>
              <a:t>Dx</a:t>
            </a:r>
            <a:r>
              <a:rPr lang="en-US" sz="2800" dirty="0"/>
              <a:t> </a:t>
            </a:r>
            <a:r>
              <a:rPr lang="en-US" sz="2800" dirty="0" err="1"/>
              <a:t>tramite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Test </a:t>
            </a:r>
            <a:r>
              <a:rPr lang="en-US" sz="2800" b="1" i="1" dirty="0" err="1">
                <a:solidFill>
                  <a:srgbClr val="FF0000"/>
                </a:solidFill>
              </a:rPr>
              <a:t>Genetico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(saliva, </a:t>
            </a:r>
            <a:r>
              <a:rPr lang="en-US" sz="2800" dirty="0" err="1"/>
              <a:t>sangue</a:t>
            </a:r>
            <a:r>
              <a:rPr lang="en-US" sz="2800" dirty="0"/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i="1" dirty="0"/>
              <a:t>N.B.: solo </a:t>
            </a:r>
            <a:r>
              <a:rPr lang="en-US" sz="2400" b="1" i="1" dirty="0" err="1"/>
              <a:t>una</a:t>
            </a:r>
            <a:r>
              <a:rPr lang="en-US" sz="2400" b="1" i="1" dirty="0"/>
              <a:t> parte </a:t>
            </a:r>
            <a:r>
              <a:rPr lang="en-US" sz="2400" i="1" dirty="0" err="1"/>
              <a:t>dei</a:t>
            </a:r>
            <a:r>
              <a:rPr lang="en-US" sz="2400" i="1" dirty="0"/>
              <a:t> </a:t>
            </a:r>
            <a:r>
              <a:rPr lang="en-US" sz="2400" i="1" dirty="0" err="1"/>
              <a:t>geni</a:t>
            </a:r>
            <a:r>
              <a:rPr lang="en-US" sz="2400" i="1" dirty="0"/>
              <a:t> </a:t>
            </a:r>
            <a:r>
              <a:rPr lang="en-US" sz="2400" i="1" dirty="0" err="1"/>
              <a:t>responsabili</a:t>
            </a:r>
            <a:r>
              <a:rPr lang="en-US" sz="2400" i="1" dirty="0"/>
              <a:t> è </a:t>
            </a:r>
            <a:r>
              <a:rPr lang="en-US" sz="2400" i="1" dirty="0" err="1"/>
              <a:t>conosciuta</a:t>
            </a:r>
            <a:r>
              <a:rPr lang="en-US" sz="2400" i="1" dirty="0"/>
              <a:t> e </a:t>
            </a:r>
            <a:r>
              <a:rPr lang="en-US" sz="2400" i="1" dirty="0" err="1"/>
              <a:t>testabile</a:t>
            </a:r>
            <a:r>
              <a:rPr lang="en-US" sz="2400" i="1" dirty="0"/>
              <a:t> </a:t>
            </a:r>
            <a:r>
              <a:rPr lang="en-US" sz="2400" i="1" dirty="0">
                <a:sym typeface="Wingdings" panose="05000000000000000000" pitchFamily="2" charset="2"/>
              </a:rPr>
              <a:t> </a:t>
            </a:r>
            <a:r>
              <a:rPr lang="en-US" sz="2400" i="1" dirty="0"/>
              <a:t>un test </a:t>
            </a:r>
            <a:r>
              <a:rPr lang="en-US" sz="2400" i="1" dirty="0" err="1"/>
              <a:t>genetico</a:t>
            </a:r>
            <a:r>
              <a:rPr lang="en-US" sz="2400" i="1" dirty="0"/>
              <a:t> </a:t>
            </a:r>
            <a:r>
              <a:rPr lang="en-US" sz="2400" i="1" dirty="0" err="1"/>
              <a:t>negativo</a:t>
            </a:r>
            <a:r>
              <a:rPr lang="en-US" sz="2400" i="1" dirty="0"/>
              <a:t> non </a:t>
            </a:r>
            <a:r>
              <a:rPr lang="en-US" sz="2400" i="1" dirty="0" err="1"/>
              <a:t>esclude</a:t>
            </a:r>
            <a:r>
              <a:rPr lang="en-US" sz="2400" i="1" dirty="0"/>
              <a:t> del </a:t>
            </a:r>
            <a:r>
              <a:rPr lang="en-US" sz="2400" i="1" dirty="0" err="1"/>
              <a:t>tutto</a:t>
            </a:r>
            <a:r>
              <a:rPr lang="en-US" sz="2400" i="1" dirty="0"/>
              <a:t> </a:t>
            </a:r>
            <a:r>
              <a:rPr lang="en-US" sz="2400" i="1" dirty="0" err="1"/>
              <a:t>una</a:t>
            </a:r>
            <a:r>
              <a:rPr lang="en-US" sz="2400" i="1" dirty="0"/>
              <a:t> forma </a:t>
            </a:r>
            <a:r>
              <a:rPr lang="en-US" sz="2400" i="1" dirty="0" err="1" smtClean="0"/>
              <a:t>ereditaria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357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775700" cy="46513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Among </a:t>
            </a:r>
            <a:r>
              <a:rPr lang="en-US" sz="2400" b="1" dirty="0" smtClean="0"/>
              <a:t>Hereditary</a:t>
            </a:r>
            <a:r>
              <a:rPr lang="en-US" sz="2400" dirty="0" smtClean="0"/>
              <a:t> Cerebellar Ataxias (</a:t>
            </a:r>
            <a:r>
              <a:rPr lang="en-US" sz="2400" b="1" dirty="0" smtClean="0"/>
              <a:t>HCAs</a:t>
            </a:r>
            <a:r>
              <a:rPr lang="en-US" sz="2400" dirty="0" smtClean="0"/>
              <a:t>) at least: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/>
              <a:t>&gt;40</a:t>
            </a:r>
            <a:r>
              <a:rPr lang="en-US" sz="2000" i="1" dirty="0" smtClean="0"/>
              <a:t> </a:t>
            </a:r>
            <a:r>
              <a:rPr lang="en-US" sz="2000" i="1" dirty="0"/>
              <a:t>different forms of autosomal </a:t>
            </a:r>
            <a:r>
              <a:rPr lang="en-US" sz="2000" b="1" i="1" dirty="0" smtClean="0"/>
              <a:t>Dominant</a:t>
            </a:r>
            <a:r>
              <a:rPr lang="en-US" sz="2000" i="1" dirty="0" smtClean="0"/>
              <a:t> </a:t>
            </a:r>
            <a:r>
              <a:rPr lang="it-IT" sz="2000" i="1" dirty="0" err="1" smtClean="0"/>
              <a:t>cerebellar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ataxia</a:t>
            </a:r>
            <a:endParaRPr lang="it-IT" sz="20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b="1" i="1" dirty="0" smtClean="0"/>
              <a:t>&gt;50</a:t>
            </a:r>
            <a:r>
              <a:rPr lang="it-IT" sz="2000" i="1" dirty="0" smtClean="0"/>
              <a:t> </a:t>
            </a:r>
            <a:r>
              <a:rPr lang="it-IT" sz="2000" i="1" dirty="0" err="1"/>
              <a:t>autosomal</a:t>
            </a:r>
            <a:r>
              <a:rPr lang="it-IT" sz="2000" i="1" dirty="0"/>
              <a:t> </a:t>
            </a:r>
            <a:r>
              <a:rPr lang="it-IT" sz="2000" b="1" i="1" dirty="0" smtClean="0"/>
              <a:t>Recessive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cerebellar</a:t>
            </a:r>
            <a:r>
              <a:rPr lang="it-IT" sz="2000" i="1" dirty="0" smtClean="0"/>
              <a:t> </a:t>
            </a:r>
            <a:r>
              <a:rPr lang="en-US" sz="2000" i="1" dirty="0" smtClean="0"/>
              <a:t>ataxias </a:t>
            </a:r>
            <a:r>
              <a:rPr lang="en-US" sz="2000" i="1" dirty="0"/>
              <a:t>(ARCAs), </a:t>
            </a:r>
            <a:endParaRPr lang="en-US" sz="2000" i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/>
              <a:t>&gt;20 X-Linked </a:t>
            </a:r>
            <a:r>
              <a:rPr lang="en-US" sz="2000" i="1" dirty="0" smtClean="0"/>
              <a:t>ataxias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/>
              <a:t>several</a:t>
            </a:r>
            <a:r>
              <a:rPr lang="en-US" sz="2000" i="1" dirty="0" smtClean="0"/>
              <a:t> forms </a:t>
            </a:r>
            <a:r>
              <a:rPr lang="en-US" sz="2000" i="1" dirty="0"/>
              <a:t>of ataxia associated with </a:t>
            </a:r>
            <a:r>
              <a:rPr lang="en-US" sz="2000" b="1" i="1" dirty="0" smtClean="0"/>
              <a:t>Mitochondrial</a:t>
            </a:r>
            <a:r>
              <a:rPr lang="en-US" sz="2000" i="1" dirty="0" smtClean="0"/>
              <a:t> defects</a:t>
            </a:r>
            <a:r>
              <a:rPr lang="en-US" sz="2000" i="1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/>
              <a:t>Despite the steady increase in the number of newly </a:t>
            </a:r>
            <a:r>
              <a:rPr lang="en-US" sz="2000" i="1" dirty="0" smtClean="0"/>
              <a:t>discovered CA </a:t>
            </a:r>
            <a:r>
              <a:rPr lang="en-US" sz="2000" i="1" dirty="0"/>
              <a:t>genes, patients, especially those with </a:t>
            </a:r>
            <a:r>
              <a:rPr lang="en-US" sz="2000" i="1" dirty="0" smtClean="0"/>
              <a:t>putative ARCAs</a:t>
            </a:r>
            <a:r>
              <a:rPr lang="en-US" sz="2000" i="1" dirty="0"/>
              <a:t>, cannot yet be genotyped</a:t>
            </a:r>
            <a:r>
              <a:rPr lang="en-US" sz="2000" i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/>
              <a:t>Some</a:t>
            </a:r>
            <a:r>
              <a:rPr lang="en-US" sz="2400" dirty="0" smtClean="0"/>
              <a:t> </a:t>
            </a:r>
            <a:r>
              <a:rPr lang="en-US" sz="2400" dirty="0"/>
              <a:t>H</a:t>
            </a:r>
            <a:r>
              <a:rPr lang="en-US" sz="2400" dirty="0" smtClean="0"/>
              <a:t>CAs </a:t>
            </a:r>
            <a:r>
              <a:rPr lang="en-US" sz="2400" dirty="0"/>
              <a:t>are </a:t>
            </a:r>
            <a:r>
              <a:rPr lang="en-US" sz="2400" b="1" i="1" dirty="0" smtClean="0"/>
              <a:t>potentially treatable: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/>
              <a:t>here, the efficacy </a:t>
            </a:r>
            <a:r>
              <a:rPr lang="en-US" sz="2000" i="1" dirty="0"/>
              <a:t>of the therapy is directly related to the </a:t>
            </a:r>
            <a:r>
              <a:rPr lang="en-US" sz="2000" b="1" i="1" dirty="0"/>
              <a:t>severity</a:t>
            </a:r>
            <a:r>
              <a:rPr lang="en-US" sz="2000" i="1" dirty="0"/>
              <a:t> </a:t>
            </a:r>
            <a:r>
              <a:rPr lang="en-US" sz="2000" i="1" dirty="0" smtClean="0"/>
              <a:t>of the </a:t>
            </a:r>
            <a:r>
              <a:rPr lang="en-US" sz="2000" i="1" dirty="0"/>
              <a:t>cerebellar atrophy and to the </a:t>
            </a:r>
            <a:r>
              <a:rPr lang="en-US" sz="2000" b="1" i="1" dirty="0"/>
              <a:t>time</a:t>
            </a:r>
            <a:r>
              <a:rPr lang="en-US" sz="2000" i="1" dirty="0"/>
              <a:t> of onset of the disease.</a:t>
            </a:r>
            <a:endParaRPr lang="it-IT" sz="2000" i="1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3</a:t>
            </a:r>
            <a:r>
              <a:rPr lang="it-IT" b="1" dirty="0" smtClean="0">
                <a:solidFill>
                  <a:srgbClr val="FF0000"/>
                </a:solidFill>
              </a:rPr>
              <a:t>) FORME EREDITARIE (3)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68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784976" cy="86910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4000" b="1" dirty="0" smtClean="0"/>
              <a:t>A) F. AUTOSOMICHE DOMINANTI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670551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8028384" cy="839688"/>
          </a:xfrm>
        </p:spPr>
        <p:txBody>
          <a:bodyPr/>
          <a:lstStyle/>
          <a:p>
            <a:r>
              <a:rPr lang="it-IT" sz="3600" b="1" dirty="0"/>
              <a:t>A</a:t>
            </a:r>
            <a:r>
              <a:rPr lang="it-IT" sz="3600" b="1" dirty="0" smtClean="0"/>
              <a:t>) Forme Aut. DOMINANTI</a:t>
            </a:r>
            <a:endParaRPr lang="it-IT" sz="3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276872"/>
            <a:ext cx="8692455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 bwMode="auto">
          <a:xfrm>
            <a:off x="1" y="3140968"/>
            <a:ext cx="8943974" cy="86409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3210479"/>
            <a:ext cx="5325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II)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III)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IV)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2195736" y="3140968"/>
            <a:ext cx="432048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0" y="4005064"/>
            <a:ext cx="2915817" cy="252028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40288"/>
          </a:xfrm>
        </p:spPr>
        <p:txBody>
          <a:bodyPr/>
          <a:lstStyle/>
          <a:p>
            <a:pPr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sz="2800" b="1" dirty="0" smtClean="0"/>
              <a:t>Esordio</a:t>
            </a:r>
            <a:r>
              <a:rPr lang="it-IT" sz="2800" dirty="0" smtClean="0"/>
              <a:t> in </a:t>
            </a:r>
            <a:r>
              <a:rPr lang="it-IT" sz="2800" b="1" i="1" dirty="0"/>
              <a:t>età</a:t>
            </a:r>
            <a:r>
              <a:rPr lang="it-IT" sz="2800" dirty="0"/>
              <a:t> </a:t>
            </a:r>
            <a:r>
              <a:rPr lang="it-IT" sz="2800" b="1" i="1" dirty="0"/>
              <a:t>adulta</a:t>
            </a:r>
            <a:r>
              <a:rPr lang="it-IT" sz="2800" dirty="0"/>
              <a:t> (giovanile o avanzata)</a:t>
            </a:r>
          </a:p>
          <a:p>
            <a:pPr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FF0000"/>
                </a:solidFill>
              </a:rPr>
              <a:t>Classificazione: Clinica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e/o Genetica </a:t>
            </a:r>
          </a:p>
          <a:p>
            <a:pPr lvl="1">
              <a:spcBef>
                <a:spcPts val="300"/>
              </a:spcBef>
              <a:buSzPct val="100000"/>
              <a:buFont typeface="Wingdings" panose="05000000000000000000" pitchFamily="2" charset="2"/>
              <a:buChar char="§"/>
            </a:pPr>
            <a:r>
              <a:rPr lang="it-IT" sz="2400" b="1" i="1" dirty="0" smtClean="0">
                <a:solidFill>
                  <a:srgbClr val="FF0000"/>
                </a:solidFill>
              </a:rPr>
              <a:t>Cl. Clinica (</a:t>
            </a:r>
            <a:r>
              <a:rPr lang="it-IT" sz="2400" b="1" i="1" u="sng" dirty="0" smtClean="0">
                <a:solidFill>
                  <a:srgbClr val="FF0000"/>
                </a:solidFill>
              </a:rPr>
              <a:t>ADCA</a:t>
            </a:r>
            <a:r>
              <a:rPr lang="it-IT" sz="2400" b="1" i="1" dirty="0" smtClean="0">
                <a:solidFill>
                  <a:srgbClr val="FF0000"/>
                </a:solidFill>
              </a:rPr>
              <a:t>): Tre</a:t>
            </a:r>
            <a:r>
              <a:rPr lang="it-IT" sz="2400" i="1" dirty="0" smtClean="0">
                <a:solidFill>
                  <a:srgbClr val="FF0000"/>
                </a:solidFill>
              </a:rPr>
              <a:t> Macro-Gruppi </a:t>
            </a:r>
            <a:r>
              <a:rPr lang="it-IT" sz="2400" b="1" i="1" dirty="0" smtClean="0">
                <a:solidFill>
                  <a:srgbClr val="FF0000"/>
                </a:solidFill>
              </a:rPr>
              <a:t>(</a:t>
            </a:r>
            <a:r>
              <a:rPr lang="it-IT" sz="2400" i="1" dirty="0" err="1" smtClean="0">
                <a:solidFill>
                  <a:srgbClr val="FF0000"/>
                </a:solidFill>
              </a:rPr>
              <a:t>Harding</a:t>
            </a:r>
            <a:r>
              <a:rPr lang="it-IT" sz="2400" i="1" dirty="0" smtClean="0">
                <a:solidFill>
                  <a:srgbClr val="FF0000"/>
                </a:solidFill>
              </a:rPr>
              <a:t>, 2006):</a:t>
            </a:r>
          </a:p>
          <a:p>
            <a:pPr lvl="2">
              <a:spcBef>
                <a:spcPts val="300"/>
              </a:spcBef>
            </a:pPr>
            <a:r>
              <a:rPr lang="it-IT" b="1" dirty="0" smtClean="0"/>
              <a:t>ADCA 1 (SCA Plus)</a:t>
            </a:r>
            <a:r>
              <a:rPr lang="it-IT" dirty="0" smtClean="0"/>
              <a:t>: atassia + coinvolgimento altri macro-sistemi neurologici (piramidali, extrapiramidali, SNP) (SCA1, SCA2, SCA3, SCA6 …)</a:t>
            </a:r>
          </a:p>
          <a:p>
            <a:pPr lvl="2">
              <a:spcBef>
                <a:spcPts val="300"/>
              </a:spcBef>
            </a:pPr>
            <a:r>
              <a:rPr lang="it-IT" b="1" dirty="0" smtClean="0"/>
              <a:t>ADCA 2 (SCA + </a:t>
            </a:r>
            <a:r>
              <a:rPr lang="it-IT" b="1" dirty="0" err="1" smtClean="0"/>
              <a:t>Maculopatia</a:t>
            </a:r>
            <a:r>
              <a:rPr lang="it-IT" b="1" dirty="0" smtClean="0"/>
              <a:t>) </a:t>
            </a:r>
            <a:r>
              <a:rPr lang="it-IT" dirty="0" smtClean="0"/>
              <a:t>(SCA7)</a:t>
            </a:r>
          </a:p>
          <a:p>
            <a:pPr lvl="2">
              <a:spcBef>
                <a:spcPts val="300"/>
              </a:spcBef>
            </a:pPr>
            <a:r>
              <a:rPr lang="it-IT" b="1" dirty="0" smtClean="0"/>
              <a:t>ADCA 3 (SCA Pure)</a:t>
            </a:r>
            <a:r>
              <a:rPr lang="it-IT" dirty="0" smtClean="0"/>
              <a:t>: solo atassia cerebellare (SCA6, SCA10, SCA15 …); esordio più tardivo</a:t>
            </a:r>
          </a:p>
          <a:p>
            <a:pPr lvl="3">
              <a:spcBef>
                <a:spcPts val="300"/>
              </a:spcBef>
            </a:pPr>
            <a:r>
              <a:rPr lang="it-IT" sz="2400" i="1" dirty="0" err="1"/>
              <a:t>d</a:t>
            </a:r>
            <a:r>
              <a:rPr lang="it-IT" sz="2400" i="1" dirty="0" err="1" smtClean="0"/>
              <a:t>isease</a:t>
            </a:r>
            <a:r>
              <a:rPr lang="it-IT" sz="2400" i="1" dirty="0" smtClean="0"/>
              <a:t> </a:t>
            </a:r>
            <a:r>
              <a:rPr lang="it-IT" sz="2400" i="1" dirty="0" err="1"/>
              <a:t>progression</a:t>
            </a:r>
            <a:r>
              <a:rPr lang="it-IT" sz="2400" i="1" dirty="0"/>
              <a:t> </a:t>
            </a:r>
            <a:r>
              <a:rPr lang="it-IT" sz="2400" i="1" dirty="0" err="1"/>
              <a:t>is</a:t>
            </a:r>
            <a:r>
              <a:rPr lang="it-IT" sz="2400" i="1" dirty="0"/>
              <a:t> </a:t>
            </a:r>
            <a:r>
              <a:rPr lang="it-IT" sz="2400" i="1" dirty="0" err="1"/>
              <a:t>faster</a:t>
            </a:r>
            <a:r>
              <a:rPr lang="it-IT" sz="2400" i="1" dirty="0"/>
              <a:t> in SCA1, intermediate in SCA2 and SCA3 and </a:t>
            </a:r>
            <a:r>
              <a:rPr lang="it-IT" sz="2400" i="1" dirty="0" err="1"/>
              <a:t>slower</a:t>
            </a:r>
            <a:r>
              <a:rPr lang="it-IT" sz="2400" i="1" dirty="0"/>
              <a:t> in SCA6,</a:t>
            </a:r>
            <a:endParaRPr lang="it-IT" sz="2400" i="1" dirty="0" smtClean="0"/>
          </a:p>
          <a:p>
            <a:pPr lvl="1">
              <a:spcBef>
                <a:spcPts val="300"/>
              </a:spcBef>
            </a:pPr>
            <a:r>
              <a:rPr lang="it-IT" sz="2400" dirty="0" smtClean="0"/>
              <a:t>Per nessuna SCA esiste oggi terapia specifica</a:t>
            </a:r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317048" y="221460"/>
            <a:ext cx="7793037" cy="1462087"/>
          </a:xfrm>
        </p:spPr>
        <p:txBody>
          <a:bodyPr/>
          <a:lstStyle/>
          <a:p>
            <a:r>
              <a:rPr lang="it-IT" sz="3600" b="1" dirty="0" smtClean="0"/>
              <a:t>A-I) Atassie Dominanti </a:t>
            </a:r>
            <a:br>
              <a:rPr lang="it-IT" sz="3600" b="1" dirty="0" smtClean="0"/>
            </a:br>
            <a:r>
              <a:rPr lang="it-IT" sz="3600" b="1" dirty="0" smtClean="0"/>
              <a:t>SPINO-CEREBELLARI (1)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7556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1844824"/>
            <a:ext cx="5076056" cy="5013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Classificazione GENETICA (SCA): </a:t>
            </a:r>
          </a:p>
          <a:p>
            <a:pPr lvl="1">
              <a:spcBef>
                <a:spcPts val="0"/>
              </a:spcBef>
            </a:pPr>
            <a:r>
              <a:rPr lang="it-IT" sz="2000" i="1" dirty="0" smtClean="0"/>
              <a:t>Continua crescita dei </a:t>
            </a:r>
            <a:r>
              <a:rPr lang="it-IT" sz="2000" b="1" i="1" dirty="0" smtClean="0"/>
              <a:t>geni identificati </a:t>
            </a:r>
          </a:p>
          <a:p>
            <a:pPr lvl="2">
              <a:spcBef>
                <a:spcPts val="0"/>
              </a:spcBef>
            </a:pPr>
            <a:r>
              <a:rPr lang="it-IT" sz="1800" dirty="0" err="1" smtClean="0"/>
              <a:t>i’altro</a:t>
            </a:r>
            <a:r>
              <a:rPr lang="it-IT" sz="1800" dirty="0" smtClean="0"/>
              <a:t> ieri n=0; </a:t>
            </a:r>
            <a:r>
              <a:rPr lang="it-IT" sz="1800" dirty="0" smtClean="0">
                <a:sym typeface="Wingdings" panose="05000000000000000000" pitchFamily="2" charset="2"/>
              </a:rPr>
              <a:t>oggi n=</a:t>
            </a:r>
            <a:r>
              <a:rPr lang="it-IT" sz="1800" b="1" dirty="0" smtClean="0">
                <a:sym typeface="Wingdings" panose="05000000000000000000" pitchFamily="2" charset="2"/>
              </a:rPr>
              <a:t>48</a:t>
            </a:r>
            <a:r>
              <a:rPr lang="it-IT" sz="1800" dirty="0" smtClean="0">
                <a:sym typeface="Wingdings" panose="05000000000000000000" pitchFamily="2" charset="2"/>
              </a:rPr>
              <a:t>; domani  …?</a:t>
            </a:r>
            <a:endParaRPr lang="it-IT" sz="1800" dirty="0" smtClean="0"/>
          </a:p>
          <a:p>
            <a:pPr lvl="1">
              <a:spcBef>
                <a:spcPts val="0"/>
              </a:spcBef>
            </a:pPr>
            <a:r>
              <a:rPr lang="it-IT" sz="2000" i="1" dirty="0" smtClean="0"/>
              <a:t>Le </a:t>
            </a:r>
            <a:r>
              <a:rPr lang="it-IT" sz="2000" b="1" i="1" dirty="0" smtClean="0"/>
              <a:t>variazioni cliniche </a:t>
            </a:r>
            <a:r>
              <a:rPr lang="it-IT" sz="2000" i="1" dirty="0" smtClean="0"/>
              <a:t>fra SCA diverse </a:t>
            </a:r>
            <a:r>
              <a:rPr lang="it-IT" sz="2000" i="1" dirty="0" smtClean="0"/>
              <a:t>sono </a:t>
            </a:r>
            <a:r>
              <a:rPr lang="it-IT" sz="2000" b="1" i="1" dirty="0" smtClean="0"/>
              <a:t>minime</a:t>
            </a:r>
          </a:p>
          <a:p>
            <a:pPr>
              <a:spcBef>
                <a:spcPts val="0"/>
              </a:spcBef>
            </a:pPr>
            <a:r>
              <a:rPr lang="it-IT" sz="2000" dirty="0" smtClean="0"/>
              <a:t>La </a:t>
            </a:r>
            <a:r>
              <a:rPr lang="it-IT" sz="2000" b="1" dirty="0" smtClean="0"/>
              <a:t>prevalenza</a:t>
            </a:r>
            <a:r>
              <a:rPr lang="it-IT" sz="2000" dirty="0" smtClean="0"/>
              <a:t> dei diversi tipi di SCA varia </a:t>
            </a:r>
            <a:r>
              <a:rPr lang="it-IT" sz="2000" dirty="0" smtClean="0"/>
              <a:t>per </a:t>
            </a:r>
            <a:r>
              <a:rPr lang="it-IT" sz="2000" b="1" i="1" dirty="0" smtClean="0"/>
              <a:t>etnia</a:t>
            </a:r>
            <a:r>
              <a:rPr lang="it-IT" sz="2000" dirty="0" smtClean="0"/>
              <a:t> </a:t>
            </a:r>
            <a:r>
              <a:rPr lang="it-IT" sz="2000" dirty="0" smtClean="0"/>
              <a:t>e </a:t>
            </a:r>
            <a:r>
              <a:rPr lang="it-IT" sz="2000" dirty="0" smtClean="0"/>
              <a:t>area </a:t>
            </a:r>
            <a:r>
              <a:rPr lang="it-IT" sz="2000" b="1" i="1" dirty="0" smtClean="0"/>
              <a:t>geografica:</a:t>
            </a:r>
          </a:p>
          <a:p>
            <a:pPr lvl="1">
              <a:spcBef>
                <a:spcPts val="0"/>
              </a:spcBef>
            </a:pPr>
            <a:r>
              <a:rPr lang="it-IT" sz="2000" i="1" dirty="0"/>
              <a:t>A livello </a:t>
            </a:r>
            <a:r>
              <a:rPr lang="it-IT" sz="2000" b="1" i="1" dirty="0"/>
              <a:t>mondiale</a:t>
            </a:r>
            <a:r>
              <a:rPr lang="it-IT" sz="2000" i="1" dirty="0"/>
              <a:t>: </a:t>
            </a:r>
            <a:r>
              <a:rPr lang="it-IT" sz="2000" b="1" i="1" dirty="0" smtClean="0"/>
              <a:t>SCA3</a:t>
            </a:r>
            <a:r>
              <a:rPr lang="it-IT" sz="2000" i="1" dirty="0" smtClean="0"/>
              <a:t> (m. Machado-Joseph)</a:t>
            </a:r>
            <a:endParaRPr lang="it-IT" sz="2000" i="1" dirty="0"/>
          </a:p>
          <a:p>
            <a:pPr lvl="1">
              <a:spcBef>
                <a:spcPts val="0"/>
              </a:spcBef>
            </a:pPr>
            <a:r>
              <a:rPr lang="it-IT" sz="2000" i="1" dirty="0"/>
              <a:t>In </a:t>
            </a:r>
            <a:r>
              <a:rPr lang="it-IT" sz="2000" b="1" i="1" dirty="0"/>
              <a:t>Italia</a:t>
            </a:r>
            <a:r>
              <a:rPr lang="it-IT" sz="2000" i="1" dirty="0"/>
              <a:t>: </a:t>
            </a:r>
            <a:r>
              <a:rPr lang="it-IT" sz="2000" b="1" i="1" dirty="0"/>
              <a:t>SCA1 </a:t>
            </a:r>
            <a:r>
              <a:rPr lang="it-IT" sz="2000" i="1" dirty="0"/>
              <a:t>(</a:t>
            </a:r>
            <a:r>
              <a:rPr lang="it-IT" sz="2000" i="1" dirty="0" err="1"/>
              <a:t>spt</a:t>
            </a:r>
            <a:r>
              <a:rPr lang="it-IT" sz="2000" i="1" dirty="0"/>
              <a:t>. Nord), </a:t>
            </a:r>
            <a:r>
              <a:rPr lang="it-IT" sz="2000" b="1" i="1" dirty="0"/>
              <a:t>SCA 2 </a:t>
            </a:r>
            <a:r>
              <a:rPr lang="it-IT" sz="2000" i="1" dirty="0"/>
              <a:t>(</a:t>
            </a:r>
            <a:r>
              <a:rPr lang="it-IT" sz="2000" i="1" dirty="0" err="1"/>
              <a:t>spt</a:t>
            </a:r>
            <a:r>
              <a:rPr lang="it-IT" sz="2000" i="1" dirty="0"/>
              <a:t> sud) e </a:t>
            </a:r>
            <a:r>
              <a:rPr lang="it-IT" sz="2000" b="1" i="1" dirty="0" smtClean="0"/>
              <a:t>SCA6</a:t>
            </a:r>
            <a:endParaRPr lang="it-IT" b="1" i="1" dirty="0" smtClean="0"/>
          </a:p>
          <a:p>
            <a:pPr>
              <a:spcBef>
                <a:spcPts val="0"/>
              </a:spcBef>
            </a:pPr>
            <a:r>
              <a:rPr lang="it-IT" sz="2000" dirty="0" smtClean="0"/>
              <a:t>Principali </a:t>
            </a:r>
            <a:r>
              <a:rPr lang="it-IT" sz="2000" dirty="0" smtClean="0"/>
              <a:t>SCA causate </a:t>
            </a:r>
            <a:r>
              <a:rPr lang="it-IT" sz="2000" dirty="0" smtClean="0"/>
              <a:t>da </a:t>
            </a:r>
            <a:r>
              <a:rPr lang="it-IT" sz="2000" b="1" dirty="0" smtClean="0">
                <a:solidFill>
                  <a:srgbClr val="FF0000"/>
                </a:solidFill>
              </a:rPr>
              <a:t>espansione</a:t>
            </a:r>
            <a:r>
              <a:rPr lang="it-IT" sz="2000" dirty="0" smtClean="0"/>
              <a:t> </a:t>
            </a:r>
            <a:r>
              <a:rPr lang="it-IT" sz="2000" dirty="0"/>
              <a:t>d</a:t>
            </a:r>
            <a:r>
              <a:rPr lang="it-IT" sz="2000" dirty="0" smtClean="0"/>
              <a:t>i</a:t>
            </a: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Triplette </a:t>
            </a:r>
            <a:r>
              <a:rPr lang="it-IT" sz="2000" b="1" dirty="0" smtClean="0">
                <a:solidFill>
                  <a:srgbClr val="FF0000"/>
                </a:solidFill>
              </a:rPr>
              <a:t>CAG</a:t>
            </a:r>
            <a:endParaRPr lang="it-IT" sz="2000" dirty="0" smtClean="0">
              <a:sym typeface="Wingdings" panose="05000000000000000000" pitchFamily="2" charset="2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974849"/>
            <a:ext cx="3851920" cy="4694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/>
              <a:t>A-I) Atassie Dominanti </a:t>
            </a:r>
            <a:br>
              <a:rPr lang="it-IT" sz="3600" b="1" dirty="0" smtClean="0"/>
            </a:br>
            <a:r>
              <a:rPr lang="it-IT" sz="3600" b="1" dirty="0" smtClean="0"/>
              <a:t>SPINO-CEREBELLARI </a:t>
            </a:r>
            <a:r>
              <a:rPr lang="it-IT" sz="3600" b="1" dirty="0"/>
              <a:t>(</a:t>
            </a:r>
            <a:r>
              <a:rPr lang="it-IT" sz="3600" b="1" dirty="0" smtClean="0"/>
              <a:t>2)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9694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9721"/>
            <a:ext cx="7992887" cy="434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84976" cy="515574"/>
          </a:xfrm>
          <a:ln>
            <a:solidFill>
              <a:schemeClr val="bg1"/>
            </a:solidFill>
          </a:ln>
        </p:spPr>
        <p:txBody>
          <a:bodyPr tIns="15999"/>
          <a:lstStyle/>
          <a:p>
            <a:pPr eaLnBrk="1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it-IT" altLang="it-IT" sz="3200" dirty="0" smtClean="0">
                <a:solidFill>
                  <a:srgbClr val="FFFF00"/>
                </a:solidFill>
              </a:rPr>
              <a:t>DISTURBI DEI SISTEMI DI CONTROLLO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1018354"/>
            <a:ext cx="8856984" cy="12225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36" tIns="41469" rIns="82936" bIns="41469">
            <a:spAutoFit/>
          </a:bodyPr>
          <a:lstStyle/>
          <a:p>
            <a:pPr marL="0" marR="0" lvl="0" indent="0" algn="ctr" defTabSz="407484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N.B.: NON TUTTE LE ATASSIE</a:t>
            </a:r>
          </a:p>
          <a:p>
            <a:pPr marL="0" marR="0" lvl="0" indent="0" algn="ctr" defTabSz="407484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SONO CEREBELLARI!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683568" y="2564904"/>
            <a:ext cx="27363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ATASSIE: VARIETA’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>
            <a:off x="3851920" y="5085184"/>
            <a:ext cx="0" cy="108012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asellaDiTesto 6"/>
          <p:cNvSpPr txBox="1"/>
          <p:nvPr/>
        </p:nvSpPr>
        <p:spPr>
          <a:xfrm>
            <a:off x="3275856" y="6452282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Psicogene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6732240" y="6060884"/>
            <a:ext cx="1728191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6732239" y="3781320"/>
            <a:ext cx="1728191" cy="166390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4806280" y="4293096"/>
            <a:ext cx="1565920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011445" y="6452282"/>
            <a:ext cx="1728191" cy="3939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4662264" y="5768213"/>
            <a:ext cx="1565920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7092280" y="5517232"/>
            <a:ext cx="1368150" cy="503009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4826808" y="4317311"/>
            <a:ext cx="1545392" cy="479841"/>
          </a:xfrm>
          <a:prstGeom prst="rect">
            <a:avLst/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4663362" y="5774005"/>
            <a:ext cx="1564822" cy="503009"/>
          </a:xfrm>
          <a:prstGeom prst="rect">
            <a:avLst/>
          </a:prstGeom>
          <a:solidFill>
            <a:srgbClr val="00B0F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27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14313"/>
            <a:ext cx="8100392" cy="1462087"/>
          </a:xfrm>
        </p:spPr>
        <p:txBody>
          <a:bodyPr/>
          <a:lstStyle/>
          <a:p>
            <a:r>
              <a:rPr lang="it-IT" b="1" dirty="0" err="1" smtClean="0"/>
              <a:t>Fisiopat</a:t>
            </a:r>
            <a:r>
              <a:rPr lang="it-IT" b="1" dirty="0" smtClean="0"/>
              <a:t>. SCA da CAG (1)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464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/>
              <a:t>Triplette CAG</a:t>
            </a:r>
            <a:r>
              <a:rPr lang="it-IT" sz="2400" dirty="0" smtClean="0"/>
              <a:t>: codificano </a:t>
            </a:r>
            <a:r>
              <a:rPr lang="it-IT" sz="2400" b="1" i="1" dirty="0" err="1" smtClean="0"/>
              <a:t>Glutamina</a:t>
            </a:r>
            <a:r>
              <a:rPr lang="it-IT" sz="2400" dirty="0"/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 proteine </a:t>
            </a:r>
            <a:r>
              <a:rPr lang="it-IT" sz="2400" dirty="0" smtClean="0">
                <a:sym typeface="Wingdings" panose="05000000000000000000" pitchFamily="2" charset="2"/>
              </a:rPr>
              <a:t>(</a:t>
            </a:r>
            <a:r>
              <a:rPr lang="it-IT" sz="2400" dirty="0" err="1">
                <a:sym typeface="Wingdings" panose="05000000000000000000" pitchFamily="2" charset="2"/>
              </a:rPr>
              <a:t>A</a:t>
            </a:r>
            <a:r>
              <a:rPr lang="it-IT" sz="2400" dirty="0" err="1" smtClean="0">
                <a:sym typeface="Wingdings" panose="05000000000000000000" pitchFamily="2" charset="2"/>
              </a:rPr>
              <a:t>tassine</a:t>
            </a:r>
            <a:r>
              <a:rPr lang="it-IT" sz="2400" dirty="0" smtClean="0">
                <a:sym typeface="Wingdings" panose="05000000000000000000" pitchFamily="2" charset="2"/>
              </a:rPr>
              <a:t>) </a:t>
            </a:r>
            <a:endParaRPr lang="it-IT" sz="2400" dirty="0" smtClean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>
                <a:sym typeface="Wingdings" panose="05000000000000000000" pitchFamily="2" charset="2"/>
              </a:rPr>
              <a:t>Per </a:t>
            </a:r>
            <a:r>
              <a:rPr lang="it-IT" sz="2400" dirty="0" smtClean="0">
                <a:sym typeface="Wingdings" panose="05000000000000000000" pitchFamily="2" charset="2"/>
              </a:rPr>
              <a:t>espansione di Tratto Poli-Glutamminico  </a:t>
            </a:r>
            <a:r>
              <a:rPr lang="it-IT" sz="2400" b="1" i="1" dirty="0" smtClean="0">
                <a:sym typeface="Wingdings" panose="05000000000000000000" pitchFamily="2" charset="2"/>
              </a:rPr>
              <a:t>aumento patologico di </a:t>
            </a:r>
            <a:r>
              <a:rPr lang="it-IT" sz="2400" b="1" i="1" dirty="0" err="1">
                <a:sym typeface="Wingdings" panose="05000000000000000000" pitchFamily="2" charset="2"/>
              </a:rPr>
              <a:t>A</a:t>
            </a:r>
            <a:r>
              <a:rPr lang="it-IT" sz="2400" b="1" i="1" dirty="0" err="1" smtClean="0">
                <a:sym typeface="Wingdings" panose="05000000000000000000" pitchFamily="2" charset="2"/>
              </a:rPr>
              <a:t>tassine</a:t>
            </a:r>
            <a:r>
              <a:rPr lang="it-IT" sz="2400" b="1" i="1" dirty="0" smtClean="0">
                <a:sym typeface="Wingdings" panose="05000000000000000000" pitchFamily="2" charset="2"/>
              </a:rPr>
              <a:t> </a:t>
            </a:r>
            <a:r>
              <a:rPr lang="it-IT" sz="2400" b="1" i="1" dirty="0" smtClean="0">
                <a:sym typeface="Wingdings" panose="05000000000000000000" pitchFamily="2" charset="2"/>
              </a:rPr>
              <a:t>(Gain of </a:t>
            </a:r>
            <a:r>
              <a:rPr lang="it-IT" sz="2400" b="1" i="1" dirty="0" err="1" smtClean="0">
                <a:sym typeface="Wingdings" panose="05000000000000000000" pitchFamily="2" charset="2"/>
              </a:rPr>
              <a:t>Function</a:t>
            </a:r>
            <a:r>
              <a:rPr lang="it-IT" sz="2400" b="1" i="1" dirty="0" smtClean="0">
                <a:sym typeface="Wingdings" panose="05000000000000000000" pitchFamily="2" charset="2"/>
              </a:rPr>
              <a:t>) (</a:t>
            </a:r>
            <a:r>
              <a:rPr lang="it-IT" sz="24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Poli-</a:t>
            </a:r>
            <a:r>
              <a:rPr lang="it-IT" sz="24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it-IT" sz="2400" b="1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lutamminopatie</a:t>
            </a:r>
            <a:r>
              <a:rPr lang="it-IT" sz="2400" b="1" i="1" dirty="0" smtClean="0"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ym typeface="Wingdings" panose="05000000000000000000" pitchFamily="2" charset="2"/>
              </a:rPr>
              <a:t>Fenomeno </a:t>
            </a:r>
            <a:r>
              <a:rPr lang="it-IT" sz="2400" b="1" dirty="0">
                <a:sym typeface="Wingdings" panose="05000000000000000000" pitchFamily="2" charset="2"/>
              </a:rPr>
              <a:t>dell’Anticipazione </a:t>
            </a:r>
            <a:r>
              <a:rPr lang="it-IT" sz="2400" dirty="0">
                <a:sym typeface="Wingdings" panose="05000000000000000000" pitchFamily="2" charset="2"/>
              </a:rPr>
              <a:t>nel passaggio generazionale</a:t>
            </a:r>
            <a:endParaRPr lang="it-IT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>
                <a:sym typeface="Wingdings" panose="05000000000000000000" pitchFamily="2" charset="2"/>
              </a:rPr>
              <a:t>Fenotipo da </a:t>
            </a:r>
            <a:r>
              <a:rPr lang="it-IT" sz="2400" b="1" i="1" dirty="0">
                <a:sym typeface="Wingdings" panose="05000000000000000000" pitchFamily="2" charset="2"/>
              </a:rPr>
              <a:t>perdita </a:t>
            </a:r>
            <a:r>
              <a:rPr lang="it-IT" sz="2400" dirty="0" smtClean="0">
                <a:sym typeface="Wingdings" panose="05000000000000000000" pitchFamily="2" charset="2"/>
              </a:rPr>
              <a:t>progressiva </a:t>
            </a:r>
            <a:r>
              <a:rPr lang="it-IT" sz="2400" b="1" i="1" dirty="0" smtClean="0">
                <a:sym typeface="Wingdings" panose="05000000000000000000" pitchFamily="2" charset="2"/>
              </a:rPr>
              <a:t>di neuroni: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i="1" dirty="0"/>
              <a:t>la proteina mutata </a:t>
            </a:r>
            <a:r>
              <a:rPr lang="it-IT" sz="2000" i="1" dirty="0" smtClean="0"/>
              <a:t>forma </a:t>
            </a:r>
            <a:r>
              <a:rPr lang="it-IT" sz="2000" b="1" i="1" dirty="0"/>
              <a:t>aggregati</a:t>
            </a:r>
            <a:r>
              <a:rPr lang="it-IT" sz="2000" i="1" dirty="0"/>
              <a:t>, talvolta sequestrando anche altre proteine (es </a:t>
            </a:r>
            <a:r>
              <a:rPr lang="it-IT" sz="2000" i="1" dirty="0" err="1" smtClean="0"/>
              <a:t>ubiquitina</a:t>
            </a:r>
            <a:r>
              <a:rPr lang="it-IT" sz="2000" i="1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i="1" dirty="0" smtClean="0"/>
              <a:t>Però: </a:t>
            </a:r>
            <a:r>
              <a:rPr lang="it-IT" sz="2000" i="1" dirty="0"/>
              <a:t>non c’è correlazione fra numero di aggregati e gravità di malattia (</a:t>
            </a:r>
            <a:r>
              <a:rPr lang="it-IT" sz="2000" i="1" dirty="0" smtClean="0"/>
              <a:t>anzi, </a:t>
            </a:r>
            <a:r>
              <a:rPr lang="it-IT" sz="2000" i="1" dirty="0"/>
              <a:t>si pensa </a:t>
            </a:r>
            <a:r>
              <a:rPr lang="it-IT" sz="2000" i="1" dirty="0" smtClean="0"/>
              <a:t>possano </a:t>
            </a:r>
            <a:r>
              <a:rPr lang="it-IT" sz="2000" i="1" dirty="0"/>
              <a:t>essere </a:t>
            </a:r>
            <a:r>
              <a:rPr lang="it-IT" sz="2000" i="1" dirty="0" smtClean="0"/>
              <a:t>protettivi</a:t>
            </a:r>
            <a:r>
              <a:rPr lang="it-IT" sz="2000" i="1" dirty="0"/>
              <a:t>). </a:t>
            </a:r>
            <a:endParaRPr lang="it-IT" sz="2000" b="1" i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54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26" name="Group 2"/>
          <p:cNvGrpSpPr>
            <a:grpSpLocks/>
          </p:cNvGrpSpPr>
          <p:nvPr/>
        </p:nvGrpSpPr>
        <p:grpSpPr bwMode="auto">
          <a:xfrm>
            <a:off x="201613" y="0"/>
            <a:ext cx="8739187" cy="519113"/>
            <a:chOff x="0" y="0"/>
            <a:chExt cx="5505" cy="327"/>
          </a:xfrm>
        </p:grpSpPr>
        <p:sp>
          <p:nvSpPr>
            <p:cNvPr id="513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5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PATHOGENIC EFFECT OF GLUTAMINE REPEATS</a:t>
              </a:r>
            </a:p>
          </p:txBody>
        </p:sp>
        <p:sp>
          <p:nvSpPr>
            <p:cNvPr id="513028" name="Line 4"/>
            <p:cNvSpPr>
              <a:spLocks noChangeShapeType="1"/>
            </p:cNvSpPr>
            <p:nvPr/>
          </p:nvSpPr>
          <p:spPr bwMode="auto">
            <a:xfrm>
              <a:off x="0" y="288"/>
              <a:ext cx="54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0" y="5911850"/>
            <a:ext cx="91440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An inverse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correlation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is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observed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between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 the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size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 of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expansion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 and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age</a:t>
            </a:r>
            <a:r>
              <a:rPr kumimoji="0" lang="it-IT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 of </a:t>
            </a:r>
            <a:r>
              <a:rPr kumimoji="0" lang="it-IT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</a:rPr>
              <a:t>onset</a:t>
            </a:r>
            <a:r>
              <a:rPr lang="it-IT" altLang="it-IT" sz="1600" dirty="0">
                <a:solidFill>
                  <a:srgbClr val="FFFFFF"/>
                </a:solidFill>
                <a:latin typeface="Times" charset="0"/>
              </a:rPr>
              <a:t> </a:t>
            </a:r>
            <a:endParaRPr lang="it-IT" altLang="it-IT" sz="1600" dirty="0" smtClean="0">
              <a:solidFill>
                <a:srgbClr val="FFFFFF"/>
              </a:solidFill>
              <a:latin typeface="Times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600" dirty="0" smtClean="0">
                <a:solidFill>
                  <a:srgbClr val="FFFFFF"/>
                </a:solidFill>
                <a:latin typeface="Times" charset="0"/>
              </a:rPr>
              <a:t>The </a:t>
            </a:r>
            <a:r>
              <a:rPr lang="it-IT" altLang="it-IT" sz="1600" dirty="0" err="1">
                <a:solidFill>
                  <a:srgbClr val="FFFFFF"/>
                </a:solidFill>
                <a:latin typeface="Times" charset="0"/>
              </a:rPr>
              <a:t>effect</a:t>
            </a:r>
            <a:r>
              <a:rPr lang="it-IT" altLang="it-IT" sz="1600" dirty="0">
                <a:solidFill>
                  <a:srgbClr val="FFFFFF"/>
                </a:solidFill>
                <a:latin typeface="Times" charset="0"/>
              </a:rPr>
              <a:t> of </a:t>
            </a:r>
            <a:r>
              <a:rPr lang="it-IT" altLang="it-IT" sz="1600" dirty="0" err="1">
                <a:solidFill>
                  <a:srgbClr val="FFFFFF"/>
                </a:solidFill>
                <a:latin typeface="Times" charset="0"/>
              </a:rPr>
              <a:t>expansion</a:t>
            </a:r>
            <a:r>
              <a:rPr lang="it-IT" altLang="it-IT" sz="1600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it-IT" altLang="it-IT" sz="1600" dirty="0" err="1">
                <a:solidFill>
                  <a:srgbClr val="FFFFFF"/>
                </a:solidFill>
                <a:latin typeface="Times" charset="0"/>
              </a:rPr>
              <a:t>is</a:t>
            </a:r>
            <a:r>
              <a:rPr lang="it-IT" altLang="it-IT" sz="1600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it-IT" altLang="it-IT" sz="1600" dirty="0" err="1">
                <a:solidFill>
                  <a:srgbClr val="FFFFFF"/>
                </a:solidFill>
                <a:latin typeface="Times" charset="0"/>
              </a:rPr>
              <a:t>different</a:t>
            </a:r>
            <a:r>
              <a:rPr lang="it-IT" altLang="it-IT" sz="1600" dirty="0">
                <a:solidFill>
                  <a:srgbClr val="FFFFFF"/>
                </a:solidFill>
                <a:latin typeface="Times" charset="0"/>
              </a:rPr>
              <a:t> for </a:t>
            </a:r>
            <a:r>
              <a:rPr lang="it-IT" altLang="it-IT" sz="1600" dirty="0" err="1">
                <a:solidFill>
                  <a:srgbClr val="FFFFFF"/>
                </a:solidFill>
                <a:latin typeface="Times" charset="0"/>
              </a:rPr>
              <a:t>each</a:t>
            </a:r>
            <a:r>
              <a:rPr lang="it-IT" altLang="it-IT" sz="1600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it-IT" altLang="it-IT" sz="1600" dirty="0" err="1" smtClean="0">
                <a:solidFill>
                  <a:srgbClr val="FFFFFF"/>
                </a:solidFill>
                <a:latin typeface="Times" charset="0"/>
              </a:rPr>
              <a:t>mutation</a:t>
            </a:r>
            <a:endParaRPr lang="it-IT" altLang="it-IT" sz="1600" dirty="0" smtClean="0">
              <a:solidFill>
                <a:srgbClr val="FFFFFF"/>
              </a:solidFill>
              <a:latin typeface="Times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1600" dirty="0">
                <a:solidFill>
                  <a:srgbClr val="FFFFFF"/>
                </a:solidFill>
                <a:latin typeface="Times" charset="0"/>
              </a:rPr>
              <a:t>Changes on brain MRI are </a:t>
            </a:r>
            <a:r>
              <a:rPr lang="en-US" altLang="it-IT" sz="1600" dirty="0" smtClean="0">
                <a:solidFill>
                  <a:srgbClr val="FFFFFF"/>
                </a:solidFill>
                <a:latin typeface="Times" charset="0"/>
              </a:rPr>
              <a:t>already evident </a:t>
            </a:r>
            <a:r>
              <a:rPr lang="en-US" altLang="it-IT" sz="1600" dirty="0">
                <a:solidFill>
                  <a:srgbClr val="FFFFFF"/>
                </a:solidFill>
                <a:latin typeface="Times" charset="0"/>
              </a:rPr>
              <a:t>at the </a:t>
            </a:r>
            <a:r>
              <a:rPr lang="en-US" altLang="it-IT" sz="1600" dirty="0" err="1">
                <a:solidFill>
                  <a:srgbClr val="FFFFFF"/>
                </a:solidFill>
                <a:latin typeface="Times" charset="0"/>
              </a:rPr>
              <a:t>premanifest</a:t>
            </a:r>
            <a:r>
              <a:rPr lang="en-US" altLang="it-IT" sz="1600" dirty="0">
                <a:solidFill>
                  <a:srgbClr val="FFFFFF"/>
                </a:solidFill>
                <a:latin typeface="Times" charset="0"/>
              </a:rPr>
              <a:t> stage </a:t>
            </a:r>
            <a:r>
              <a:rPr lang="en-US" altLang="it-IT" sz="1600" dirty="0" smtClean="0">
                <a:solidFill>
                  <a:srgbClr val="FFFFFF"/>
                </a:solidFill>
                <a:latin typeface="Times" charset="0"/>
              </a:rPr>
              <a:t>and correlate with </a:t>
            </a:r>
            <a:r>
              <a:rPr lang="en-US" altLang="it-IT" sz="1600" dirty="0">
                <a:solidFill>
                  <a:srgbClr val="FFFFFF"/>
                </a:solidFill>
                <a:latin typeface="Times" charset="0"/>
              </a:rPr>
              <a:t>CAG repeat size.</a:t>
            </a:r>
            <a:endParaRPr lang="it-IT" altLang="it-IT" sz="1600" dirty="0">
              <a:solidFill>
                <a:srgbClr val="FFFFFF"/>
              </a:solidFill>
              <a:latin typeface="Times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</a:endParaRPr>
          </a:p>
        </p:txBody>
      </p:sp>
      <p:grpSp>
        <p:nvGrpSpPr>
          <p:cNvPr id="513031" name="Group 7"/>
          <p:cNvGrpSpPr>
            <a:grpSpLocks/>
          </p:cNvGrpSpPr>
          <p:nvPr/>
        </p:nvGrpSpPr>
        <p:grpSpPr bwMode="auto">
          <a:xfrm>
            <a:off x="168275" y="633413"/>
            <a:ext cx="8801100" cy="5203825"/>
            <a:chOff x="106" y="399"/>
            <a:chExt cx="5544" cy="3278"/>
          </a:xfrm>
        </p:grpSpPr>
        <p:pic>
          <p:nvPicPr>
            <p:cNvPr id="513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42"/>
              <a:ext cx="4800" cy="3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33" name="Text Box 9"/>
            <p:cNvSpPr txBox="1">
              <a:spLocks noChangeArrowheads="1"/>
            </p:cNvSpPr>
            <p:nvPr/>
          </p:nvSpPr>
          <p:spPr bwMode="auto">
            <a:xfrm>
              <a:off x="106" y="399"/>
              <a:ext cx="55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Relationship between the age of onset and size of the CAG repeat in SCA1-3</a:t>
              </a:r>
            </a:p>
          </p:txBody>
        </p:sp>
        <p:sp>
          <p:nvSpPr>
            <p:cNvPr id="513034" name="Line 10"/>
            <p:cNvSpPr>
              <a:spLocks noChangeShapeType="1"/>
            </p:cNvSpPr>
            <p:nvPr/>
          </p:nvSpPr>
          <p:spPr bwMode="auto">
            <a:xfrm>
              <a:off x="3024" y="1056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3035" name="Line 11"/>
            <p:cNvSpPr>
              <a:spLocks noChangeShapeType="1"/>
            </p:cNvSpPr>
            <p:nvPr/>
          </p:nvSpPr>
          <p:spPr bwMode="auto">
            <a:xfrm>
              <a:off x="3072" y="2448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2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9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14313"/>
            <a:ext cx="8100392" cy="1462087"/>
          </a:xfrm>
        </p:spPr>
        <p:txBody>
          <a:bodyPr/>
          <a:lstStyle/>
          <a:p>
            <a:r>
              <a:rPr lang="it-IT" b="1" dirty="0" err="1" smtClean="0"/>
              <a:t>Fisiopat</a:t>
            </a:r>
            <a:r>
              <a:rPr lang="it-IT" b="1" dirty="0" smtClean="0"/>
              <a:t>. SCA da CAG (2)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7667" y="2060848"/>
            <a:ext cx="9144000" cy="4680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>
                <a:sym typeface="Wingdings" panose="05000000000000000000" pitchFamily="2" charset="2"/>
              </a:rPr>
              <a:t>Espressione Poli-Glu </a:t>
            </a:r>
            <a:r>
              <a:rPr lang="it-IT" sz="2400" b="1" i="1" dirty="0" smtClean="0">
                <a:sym typeface="Wingdings" panose="05000000000000000000" pitchFamily="2" charset="2"/>
              </a:rPr>
              <a:t>ubiquitaria</a:t>
            </a:r>
            <a:r>
              <a:rPr lang="it-IT" sz="2400" dirty="0">
                <a:sym typeface="Wingdings" panose="05000000000000000000" pitchFamily="2" charset="2"/>
              </a:rPr>
              <a:t>, ma fenotipo </a:t>
            </a:r>
            <a:r>
              <a:rPr lang="it-IT" sz="2400" b="1" i="1" dirty="0" smtClean="0">
                <a:sym typeface="Wingdings" panose="05000000000000000000" pitchFamily="2" charset="2"/>
              </a:rPr>
              <a:t>selettivo</a:t>
            </a:r>
            <a:r>
              <a:rPr lang="it-IT" sz="2400" dirty="0" smtClean="0">
                <a:sym typeface="Wingdings" panose="05000000000000000000" pitchFamily="2" charset="2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2000" i="1" dirty="0"/>
              <a:t>s</a:t>
            </a:r>
            <a:r>
              <a:rPr lang="it-IT" sz="2000" i="1" dirty="0" smtClean="0"/>
              <a:t>tudi recenti </a:t>
            </a:r>
            <a:r>
              <a:rPr lang="it-IT" sz="2000" i="1" dirty="0" smtClean="0"/>
              <a:t>volti a ricercare </a:t>
            </a:r>
            <a:r>
              <a:rPr lang="it-IT" sz="2000" i="1" dirty="0" smtClean="0"/>
              <a:t>ragioni per cui </a:t>
            </a:r>
            <a:r>
              <a:rPr lang="it-IT" sz="2000" i="1" dirty="0"/>
              <a:t>le </a:t>
            </a:r>
            <a:r>
              <a:rPr lang="it-IT" sz="2000" i="1" dirty="0" smtClean="0"/>
              <a:t>poli-</a:t>
            </a:r>
            <a:r>
              <a:rPr lang="it-IT" sz="2000" i="1" dirty="0" err="1" smtClean="0"/>
              <a:t>glutamminopatie</a:t>
            </a:r>
            <a:r>
              <a:rPr lang="it-IT" sz="2000" i="1" dirty="0" smtClean="0"/>
              <a:t> colpiscono </a:t>
            </a:r>
            <a:r>
              <a:rPr lang="it-IT" sz="2000" i="1" dirty="0"/>
              <a:t>prevalentemente certi sistemi piuttosto che </a:t>
            </a:r>
            <a:r>
              <a:rPr lang="it-IT" sz="2000" i="1" dirty="0" smtClean="0"/>
              <a:t>altri: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/>
              <a:t>il </a:t>
            </a:r>
            <a:r>
              <a:rPr lang="it-IT" sz="1800" dirty="0"/>
              <a:t>legame potrebbe </a:t>
            </a:r>
            <a:r>
              <a:rPr lang="it-IT" sz="1800" dirty="0" smtClean="0"/>
              <a:t>risiedere </a:t>
            </a:r>
            <a:r>
              <a:rPr lang="it-IT" sz="1800" b="1" dirty="0">
                <a:solidFill>
                  <a:srgbClr val="FF0000"/>
                </a:solidFill>
              </a:rPr>
              <a:t>nell’interazione</a:t>
            </a:r>
            <a:r>
              <a:rPr lang="it-IT" sz="1800" dirty="0"/>
              <a:t> fra la proteina mutata e le proteine tipiche espresse in quella particolare </a:t>
            </a:r>
            <a:r>
              <a:rPr lang="it-IT" sz="1800" dirty="0" smtClean="0"/>
              <a:t>cellula: il </a:t>
            </a:r>
            <a:r>
              <a:rPr lang="it-IT" sz="1800" b="1" i="1" dirty="0">
                <a:solidFill>
                  <a:srgbClr val="FF0000"/>
                </a:solidFill>
              </a:rPr>
              <a:t>contesto proteico </a:t>
            </a:r>
            <a:r>
              <a:rPr lang="it-IT" sz="1800" dirty="0" smtClean="0"/>
              <a:t>medierebbe </a:t>
            </a:r>
            <a:r>
              <a:rPr lang="it-IT" sz="1800" dirty="0"/>
              <a:t>la selettiva vulnerabilità </a:t>
            </a:r>
            <a:r>
              <a:rPr lang="it-IT" sz="1800" dirty="0" smtClean="0"/>
              <a:t>neuronale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/>
              <a:t>Sono al momento molto </a:t>
            </a:r>
            <a:r>
              <a:rPr lang="it-IT" sz="2400" dirty="0"/>
              <a:t>attive ricerche per </a:t>
            </a:r>
            <a:r>
              <a:rPr lang="it-IT" sz="2400" dirty="0" smtClean="0"/>
              <a:t>individuare i principali </a:t>
            </a:r>
            <a:r>
              <a:rPr lang="it-IT" sz="2400" b="1" i="1" dirty="0" err="1"/>
              <a:t>interattori</a:t>
            </a:r>
            <a:r>
              <a:rPr lang="it-IT" sz="2400" dirty="0"/>
              <a:t> con queste proteine che in futuro potrebbero diventare target terapeutici. </a:t>
            </a:r>
            <a:endParaRPr lang="it-IT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/>
              <a:t>few key cellular changes, namely </a:t>
            </a:r>
            <a:r>
              <a:rPr lang="en-US" sz="2000" b="1" i="1" dirty="0">
                <a:solidFill>
                  <a:srgbClr val="FF0000"/>
                </a:solidFill>
              </a:rPr>
              <a:t>ion channel dysfunction </a:t>
            </a:r>
            <a:r>
              <a:rPr lang="en-US" sz="2000" b="1" i="1" dirty="0"/>
              <a:t>and </a:t>
            </a:r>
            <a:r>
              <a:rPr lang="en-US" sz="2000" b="1" i="1" dirty="0">
                <a:solidFill>
                  <a:srgbClr val="FF0000"/>
                </a:solidFill>
              </a:rPr>
              <a:t>transcriptional dysregulation</a:t>
            </a:r>
            <a:r>
              <a:rPr lang="en-US" sz="2000" i="1" dirty="0"/>
              <a:t>, has become apparent </a:t>
            </a:r>
            <a:endParaRPr lang="it-IT" sz="20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749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SCA-1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6" y="1916832"/>
            <a:ext cx="6055553" cy="4941168"/>
          </a:xfrm>
        </p:spPr>
        <p:txBody>
          <a:bodyPr/>
          <a:lstStyle/>
          <a:p>
            <a:r>
              <a:rPr lang="it-IT" sz="1800" dirty="0" smtClean="0"/>
              <a:t>Prima SCA identificata: la più frequente </a:t>
            </a:r>
            <a:r>
              <a:rPr lang="it-IT" sz="1800" b="1" dirty="0" smtClean="0">
                <a:solidFill>
                  <a:srgbClr val="FF0000"/>
                </a:solidFill>
              </a:rPr>
              <a:t>Nord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Italia</a:t>
            </a:r>
          </a:p>
          <a:p>
            <a:r>
              <a:rPr lang="it-IT" sz="1800" dirty="0" smtClean="0"/>
              <a:t>Esordio </a:t>
            </a:r>
            <a:r>
              <a:rPr lang="it-IT" sz="1800" dirty="0" smtClean="0"/>
              <a:t>20-40 </a:t>
            </a:r>
            <a:r>
              <a:rPr lang="it-IT" sz="1800" dirty="0" smtClean="0"/>
              <a:t>aa (</a:t>
            </a:r>
            <a:r>
              <a:rPr lang="it-IT" sz="1800" dirty="0" err="1" smtClean="0"/>
              <a:t>range</a:t>
            </a:r>
            <a:r>
              <a:rPr lang="it-IT" sz="1800" dirty="0" smtClean="0"/>
              <a:t> 5-70 aa); sopravvivenza: 10-20 aa.</a:t>
            </a:r>
          </a:p>
          <a:p>
            <a:r>
              <a:rPr lang="it-IT" sz="1800" dirty="0" smtClean="0"/>
              <a:t>Da espansione di tripletta CAG del gene SCA-1 (</a:t>
            </a:r>
            <a:r>
              <a:rPr lang="it-IT" sz="1800" dirty="0" err="1" smtClean="0"/>
              <a:t>crom</a:t>
            </a:r>
            <a:r>
              <a:rPr lang="it-IT" sz="1800" dirty="0" smtClean="0"/>
              <a:t>. 6)</a:t>
            </a:r>
          </a:p>
          <a:p>
            <a:r>
              <a:rPr lang="it-IT" sz="1800" dirty="0" smtClean="0"/>
              <a:t>Proteina alterata: </a:t>
            </a:r>
            <a:r>
              <a:rPr lang="it-IT" sz="1800" b="1" dirty="0" err="1" smtClean="0"/>
              <a:t>Ataxina</a:t>
            </a:r>
            <a:r>
              <a:rPr lang="it-IT" sz="1800" dirty="0" smtClean="0"/>
              <a:t> 1 (gain)</a:t>
            </a:r>
          </a:p>
          <a:p>
            <a:r>
              <a:rPr lang="it-IT" sz="1800" dirty="0" err="1" smtClean="0"/>
              <a:t>Neuropatol</a:t>
            </a:r>
            <a:r>
              <a:rPr lang="it-IT" sz="1800" dirty="0" smtClean="0"/>
              <a:t>.: perdita neuronale progressiva cervelletto, tronco e vie spino-cerebellari</a:t>
            </a:r>
          </a:p>
          <a:p>
            <a:r>
              <a:rPr lang="it-IT" sz="1800" b="1" dirty="0" err="1" smtClean="0"/>
              <a:t>Clin</a:t>
            </a:r>
            <a:r>
              <a:rPr lang="it-IT" sz="1800" b="1" dirty="0" smtClean="0"/>
              <a:t>: ADCA 1 (SCA Plus)</a:t>
            </a:r>
            <a:r>
              <a:rPr lang="it-IT" sz="1800" dirty="0" smtClean="0"/>
              <a:t>: segni cerebellari assiali-</a:t>
            </a:r>
            <a:r>
              <a:rPr lang="it-IT" sz="1800" dirty="0" err="1" smtClean="0"/>
              <a:t>artuali</a:t>
            </a:r>
            <a:r>
              <a:rPr lang="it-IT" sz="1800" dirty="0" smtClean="0"/>
              <a:t>-craniali (disartria, </a:t>
            </a:r>
            <a:r>
              <a:rPr lang="it-IT" sz="1800" dirty="0" err="1" smtClean="0"/>
              <a:t>saccadi</a:t>
            </a:r>
            <a:r>
              <a:rPr lang="it-IT" sz="1800" dirty="0" smtClean="0"/>
              <a:t> </a:t>
            </a:r>
            <a:r>
              <a:rPr lang="it-IT" sz="1800" dirty="0" err="1" smtClean="0"/>
              <a:t>ipermetriche</a:t>
            </a:r>
            <a:r>
              <a:rPr lang="it-IT" sz="1800" dirty="0" smtClean="0"/>
              <a:t>) + </a:t>
            </a:r>
            <a:r>
              <a:rPr lang="it-IT" sz="1800" dirty="0" smtClean="0"/>
              <a:t>segni piramidali, </a:t>
            </a:r>
            <a:r>
              <a:rPr lang="it-IT" sz="1800" dirty="0" err="1" smtClean="0"/>
              <a:t>extrapir</a:t>
            </a:r>
            <a:r>
              <a:rPr lang="it-IT" sz="1800" dirty="0" smtClean="0"/>
              <a:t>. e </a:t>
            </a:r>
            <a:r>
              <a:rPr lang="it-IT" sz="1800" dirty="0" smtClean="0"/>
              <a:t>PNP con </a:t>
            </a:r>
            <a:r>
              <a:rPr lang="it-IT" sz="1800" dirty="0" err="1" smtClean="0"/>
              <a:t>amiotrofia</a:t>
            </a:r>
            <a:endParaRPr lang="it-IT" sz="1800" dirty="0" smtClean="0"/>
          </a:p>
          <a:p>
            <a:pPr lvl="1"/>
            <a:r>
              <a:rPr lang="it-IT" sz="1600" i="1" dirty="0" err="1" smtClean="0"/>
              <a:t>ca</a:t>
            </a:r>
            <a:r>
              <a:rPr lang="it-IT" sz="1600" i="1" dirty="0" smtClean="0"/>
              <a:t> 50% </a:t>
            </a:r>
            <a:r>
              <a:rPr lang="it-IT" sz="1600" b="1" i="1" dirty="0" smtClean="0"/>
              <a:t>paralisi </a:t>
            </a:r>
            <a:r>
              <a:rPr lang="it-IT" sz="1600" b="1" i="1" dirty="0" err="1" smtClean="0"/>
              <a:t>sovranucleare</a:t>
            </a:r>
            <a:r>
              <a:rPr lang="it-IT" sz="1600" b="1" i="1" dirty="0" smtClean="0"/>
              <a:t> di sguardo </a:t>
            </a:r>
            <a:r>
              <a:rPr lang="it-IT" sz="1600" i="1" dirty="0" smtClean="0"/>
              <a:t>(prima verticale poi anche orizzontale)  (</a:t>
            </a:r>
            <a:r>
              <a:rPr lang="it-IT" sz="1600" b="1" i="1" dirty="0" smtClean="0"/>
              <a:t>PSP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like</a:t>
            </a:r>
            <a:r>
              <a:rPr lang="it-IT" sz="1600" i="1" dirty="0" smtClean="0"/>
              <a:t>)</a:t>
            </a:r>
          </a:p>
          <a:p>
            <a:pPr lvl="1"/>
            <a:r>
              <a:rPr lang="it-IT" sz="1600" i="1" dirty="0" err="1" smtClean="0"/>
              <a:t>ca</a:t>
            </a:r>
            <a:r>
              <a:rPr lang="it-IT" sz="1600" i="1" dirty="0" smtClean="0"/>
              <a:t> 10% deficit cognitivi frontali </a:t>
            </a:r>
          </a:p>
          <a:p>
            <a:pPr lvl="1"/>
            <a:r>
              <a:rPr lang="it-IT" sz="1600" i="1" dirty="0" smtClean="0"/>
              <a:t>fase avanzata: disfagia, discinesie coreiche, paralisi corde vocali</a:t>
            </a:r>
          </a:p>
          <a:p>
            <a:endParaRPr lang="it-IT" sz="1800" dirty="0" smtClean="0"/>
          </a:p>
          <a:p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70" y="1888374"/>
            <a:ext cx="3075830" cy="30568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68169" y="4945217"/>
            <a:ext cx="29060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/>
              <a:t>SCA-1 </a:t>
            </a:r>
          </a:p>
          <a:p>
            <a:pPr algn="ctr"/>
            <a:r>
              <a:rPr lang="it-IT" sz="1600" b="1" i="1" dirty="0" smtClean="0"/>
              <a:t>RM Encefalo sagittale T1: </a:t>
            </a:r>
          </a:p>
          <a:p>
            <a:pPr algn="ctr"/>
            <a:r>
              <a:rPr lang="it-IT" sz="1600" b="1" i="1" dirty="0" smtClean="0"/>
              <a:t>atrofia cerebellare (frecce)</a:t>
            </a:r>
            <a:endParaRPr 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val="3792838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SCA-2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60848"/>
            <a:ext cx="5004048" cy="4797152"/>
          </a:xfrm>
        </p:spPr>
        <p:txBody>
          <a:bodyPr/>
          <a:lstStyle/>
          <a:p>
            <a:r>
              <a:rPr lang="it-IT" sz="2400" dirty="0" smtClean="0"/>
              <a:t>La SCA più frequente al </a:t>
            </a:r>
            <a:r>
              <a:rPr lang="it-IT" sz="2400" b="1" dirty="0" smtClean="0">
                <a:solidFill>
                  <a:srgbClr val="FF0000"/>
                </a:solidFill>
              </a:rPr>
              <a:t>Sud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Italia</a:t>
            </a:r>
          </a:p>
          <a:p>
            <a:r>
              <a:rPr lang="it-IT" sz="2400" dirty="0" smtClean="0"/>
              <a:t>Da espansione di tripletta CAG del gene SCA-2 (</a:t>
            </a:r>
            <a:r>
              <a:rPr lang="it-IT" sz="2400" dirty="0" err="1" smtClean="0"/>
              <a:t>crom</a:t>
            </a:r>
            <a:r>
              <a:rPr lang="it-IT" sz="2400" dirty="0" smtClean="0"/>
              <a:t>. 12)</a:t>
            </a:r>
          </a:p>
          <a:p>
            <a:r>
              <a:rPr lang="it-IT" sz="2400" dirty="0" smtClean="0"/>
              <a:t>Proteina alterata: </a:t>
            </a:r>
            <a:r>
              <a:rPr lang="it-IT" sz="2400" b="1" dirty="0" err="1" smtClean="0"/>
              <a:t>Ataxina</a:t>
            </a:r>
            <a:r>
              <a:rPr lang="it-IT" sz="2400" dirty="0" smtClean="0"/>
              <a:t> 2 (gain)</a:t>
            </a:r>
          </a:p>
          <a:p>
            <a:r>
              <a:rPr lang="it-IT" sz="2400" dirty="0" err="1" smtClean="0"/>
              <a:t>Clin</a:t>
            </a:r>
            <a:r>
              <a:rPr lang="it-IT" sz="2400" dirty="0" smtClean="0"/>
              <a:t>: come SCA-1 però con:</a:t>
            </a:r>
          </a:p>
          <a:p>
            <a:pPr lvl="1"/>
            <a:r>
              <a:rPr lang="it-IT" sz="2000" i="1" dirty="0" err="1" smtClean="0"/>
              <a:t>saccadi</a:t>
            </a:r>
            <a:r>
              <a:rPr lang="it-IT" sz="2000" i="1" dirty="0" smtClean="0"/>
              <a:t> </a:t>
            </a:r>
            <a:r>
              <a:rPr lang="it-IT" sz="2000" i="1" dirty="0"/>
              <a:t>da </a:t>
            </a:r>
            <a:r>
              <a:rPr lang="it-IT" sz="2000" i="1" dirty="0" smtClean="0"/>
              <a:t>subito </a:t>
            </a:r>
            <a:r>
              <a:rPr lang="it-IT" sz="2000" i="1" dirty="0" err="1" smtClean="0"/>
              <a:t>ipometriche</a:t>
            </a:r>
            <a:endParaRPr lang="it-IT" sz="2000" i="1" dirty="0" smtClean="0"/>
          </a:p>
          <a:p>
            <a:pPr lvl="1"/>
            <a:r>
              <a:rPr lang="it-IT" sz="2000" i="1" dirty="0" smtClean="0"/>
              <a:t>neuropatia periferica più lieve (s. discriminative conservate)</a:t>
            </a:r>
          </a:p>
          <a:p>
            <a:pPr lvl="1"/>
            <a:r>
              <a:rPr lang="it-IT" sz="2000" i="1" dirty="0" smtClean="0"/>
              <a:t>deficit cognitivi più frequenti e marcati (fino a demenza)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0" y="2082267"/>
            <a:ext cx="4076700" cy="24988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69728" y="4602547"/>
            <a:ext cx="40767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SCA-2 - RM Encefalo  e Midollo </a:t>
            </a:r>
            <a:r>
              <a:rPr lang="it-IT" sz="1600" b="1" dirty="0" err="1" smtClean="0"/>
              <a:t>Sup</a:t>
            </a:r>
            <a:r>
              <a:rPr lang="it-IT" sz="1600" b="1" dirty="0" smtClean="0"/>
              <a:t>.</a:t>
            </a:r>
          </a:p>
          <a:p>
            <a:pPr algn="ctr"/>
            <a:r>
              <a:rPr lang="it-IT" sz="1600" b="1" dirty="0" smtClean="0"/>
              <a:t>a) Sagittale T1: atrofia cervelletto e ponte</a:t>
            </a:r>
          </a:p>
          <a:p>
            <a:pPr algn="ctr"/>
            <a:r>
              <a:rPr lang="it-IT" sz="1600" b="1" dirty="0" smtClean="0"/>
              <a:t>b) Assiale T2: </a:t>
            </a:r>
          </a:p>
          <a:p>
            <a:pPr algn="ctr"/>
            <a:r>
              <a:rPr lang="it-IT" sz="1600" b="1" dirty="0" smtClean="0"/>
              <a:t>atrofia ponte, dilatazione IV ventricolo e cisterne </a:t>
            </a:r>
            <a:r>
              <a:rPr lang="it-IT" sz="1600" b="1" dirty="0" err="1" smtClean="0"/>
              <a:t>pre</a:t>
            </a:r>
            <a:r>
              <a:rPr lang="it-IT" sz="1600" b="1" dirty="0" smtClean="0"/>
              <a:t>-pontine e </a:t>
            </a:r>
            <a:r>
              <a:rPr lang="it-IT" sz="1600" b="1" dirty="0" err="1" smtClean="0"/>
              <a:t>iperintensità</a:t>
            </a:r>
            <a:r>
              <a:rPr lang="it-IT" sz="1600" b="1" dirty="0"/>
              <a:t> </a:t>
            </a:r>
            <a:r>
              <a:rPr lang="it-IT" sz="1600" b="1" dirty="0" smtClean="0"/>
              <a:t>rafe mediano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920783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SCA-6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407" y="1916832"/>
            <a:ext cx="8903593" cy="4464496"/>
          </a:xfrm>
        </p:spPr>
        <p:txBody>
          <a:bodyPr/>
          <a:lstStyle/>
          <a:p>
            <a:r>
              <a:rPr lang="it-IT" sz="2400" dirty="0" smtClean="0"/>
              <a:t>Al 3° posto per frequenza complessiva in Italia</a:t>
            </a:r>
          </a:p>
          <a:p>
            <a:pPr lvl="1"/>
            <a:r>
              <a:rPr lang="it-IT" sz="2400" i="1" dirty="0"/>
              <a:t>l</a:t>
            </a:r>
            <a:r>
              <a:rPr lang="it-IT" sz="2400" i="1" dirty="0" smtClean="0"/>
              <a:t>a più </a:t>
            </a:r>
            <a:r>
              <a:rPr lang="it-IT" sz="2400" i="1" dirty="0" smtClean="0"/>
              <a:t>frequente in Francia e Germania</a:t>
            </a:r>
          </a:p>
          <a:p>
            <a:r>
              <a:rPr lang="it-IT" sz="2400" dirty="0" smtClean="0"/>
              <a:t>Esordio più </a:t>
            </a:r>
            <a:r>
              <a:rPr lang="it-IT" sz="2400" b="1" i="1" dirty="0" smtClean="0"/>
              <a:t>tardivo</a:t>
            </a:r>
            <a:r>
              <a:rPr lang="it-IT" sz="2400" dirty="0" smtClean="0"/>
              <a:t>: dopo i 50 aa nei 2/3 dei casi (spesso confusa, </a:t>
            </a:r>
            <a:r>
              <a:rPr lang="it-IT" sz="2400" dirty="0" smtClean="0"/>
              <a:t>quando famigliarità</a:t>
            </a:r>
            <a:r>
              <a:rPr lang="it-IT" sz="2400" dirty="0" smtClean="0"/>
              <a:t> </a:t>
            </a:r>
            <a:r>
              <a:rPr lang="it-IT" sz="2400" dirty="0" err="1" smtClean="0"/>
              <a:t>neg</a:t>
            </a:r>
            <a:r>
              <a:rPr lang="it-IT" sz="2400" dirty="0" smtClean="0"/>
              <a:t>, </a:t>
            </a:r>
            <a:r>
              <a:rPr lang="it-IT" sz="2400" dirty="0" smtClean="0"/>
              <a:t>con </a:t>
            </a:r>
            <a:r>
              <a:rPr lang="it-IT" sz="2400" dirty="0" smtClean="0"/>
              <a:t>forme degenerative)</a:t>
            </a:r>
            <a:endParaRPr lang="it-IT" sz="2400" dirty="0" smtClean="0"/>
          </a:p>
          <a:p>
            <a:r>
              <a:rPr lang="it-IT" sz="2400" dirty="0" smtClean="0"/>
              <a:t>Da espansione di tripletta CAG del gene </a:t>
            </a:r>
            <a:r>
              <a:rPr lang="it-IT" sz="2400" dirty="0" smtClean="0"/>
              <a:t>SCA-6/CACNA1A </a:t>
            </a:r>
            <a:r>
              <a:rPr lang="it-IT" sz="2400" dirty="0" smtClean="0"/>
              <a:t>(</a:t>
            </a:r>
            <a:r>
              <a:rPr lang="it-IT" sz="2400" dirty="0" err="1" smtClean="0"/>
              <a:t>crom</a:t>
            </a:r>
            <a:r>
              <a:rPr lang="it-IT" sz="2400" dirty="0" smtClean="0"/>
              <a:t>. 19)</a:t>
            </a:r>
          </a:p>
          <a:p>
            <a:r>
              <a:rPr lang="it-IT" sz="2400" dirty="0" smtClean="0"/>
              <a:t>Proteina alterata: </a:t>
            </a:r>
            <a:r>
              <a:rPr lang="it-IT" sz="2400" dirty="0" err="1" smtClean="0"/>
              <a:t>subunità</a:t>
            </a:r>
            <a:r>
              <a:rPr lang="it-IT" sz="2400" dirty="0" smtClean="0"/>
              <a:t> </a:t>
            </a:r>
            <a:r>
              <a:rPr lang="it-IT" sz="2400" dirty="0" smtClean="0"/>
              <a:t>alfa-1a </a:t>
            </a:r>
            <a:r>
              <a:rPr lang="it-IT" sz="2400" dirty="0" smtClean="0"/>
              <a:t>del canale </a:t>
            </a:r>
            <a:r>
              <a:rPr lang="it-IT" sz="2400" dirty="0" smtClean="0"/>
              <a:t>Ca</a:t>
            </a:r>
            <a:r>
              <a:rPr lang="it-IT" sz="2400" dirty="0"/>
              <a:t> </a:t>
            </a:r>
            <a:r>
              <a:rPr lang="it-IT" sz="2400" dirty="0" smtClean="0"/>
              <a:t>voltaggio </a:t>
            </a:r>
            <a:r>
              <a:rPr lang="it-IT" sz="2400" dirty="0" err="1" smtClean="0"/>
              <a:t>dip</a:t>
            </a:r>
            <a:r>
              <a:rPr lang="it-IT" sz="2400" dirty="0" smtClean="0"/>
              <a:t>.</a:t>
            </a:r>
            <a:r>
              <a:rPr lang="it-IT" sz="2400" dirty="0" smtClean="0"/>
              <a:t> </a:t>
            </a:r>
            <a:r>
              <a:rPr lang="it-IT" sz="2400" dirty="0" smtClean="0"/>
              <a:t>(gain of </a:t>
            </a:r>
            <a:r>
              <a:rPr lang="it-IT" sz="2400" dirty="0" err="1" smtClean="0"/>
              <a:t>function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Fenotipo: </a:t>
            </a:r>
          </a:p>
          <a:p>
            <a:pPr lvl="1"/>
            <a:r>
              <a:rPr lang="it-IT" sz="2000" dirty="0"/>
              <a:t>s</a:t>
            </a:r>
            <a:r>
              <a:rPr lang="it-IT" sz="2000" dirty="0" smtClean="0"/>
              <a:t>ia </a:t>
            </a:r>
            <a:r>
              <a:rPr lang="it-IT" sz="2000" dirty="0"/>
              <a:t>SCA </a:t>
            </a:r>
            <a:r>
              <a:rPr lang="it-IT" sz="2000" b="1" i="1" dirty="0" smtClean="0"/>
              <a:t>Puro</a:t>
            </a:r>
            <a:r>
              <a:rPr lang="it-IT" sz="2000" dirty="0" smtClean="0"/>
              <a:t> </a:t>
            </a:r>
            <a:r>
              <a:rPr lang="it-IT" sz="2000" dirty="0"/>
              <a:t>(anche al </a:t>
            </a:r>
            <a:r>
              <a:rPr lang="it-IT" sz="2000" dirty="0" err="1"/>
              <a:t>neuroimaging</a:t>
            </a:r>
            <a:r>
              <a:rPr lang="it-IT" sz="2000" dirty="0"/>
              <a:t> e autoptico)</a:t>
            </a:r>
          </a:p>
          <a:p>
            <a:pPr lvl="1"/>
            <a:r>
              <a:rPr lang="it-IT" sz="2000" dirty="0" smtClean="0"/>
              <a:t>che SCA </a:t>
            </a:r>
            <a:r>
              <a:rPr lang="it-IT" sz="2000" b="1" i="1" dirty="0" smtClean="0"/>
              <a:t>Plus</a:t>
            </a:r>
            <a:r>
              <a:rPr lang="it-IT" sz="2000" dirty="0" smtClean="0"/>
              <a:t> (neuropatia lieve, distonia, ROT vivaci, andatura </a:t>
            </a:r>
            <a:r>
              <a:rPr lang="it-IT" sz="2000" dirty="0" err="1" smtClean="0"/>
              <a:t>parapareto</a:t>
            </a:r>
            <a:r>
              <a:rPr lang="it-IT" sz="2000" dirty="0" smtClean="0"/>
              <a:t>-spastica, anomalie oculomozione) 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894875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SCA-48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17713"/>
            <a:ext cx="8764463" cy="4114800"/>
          </a:xfrm>
        </p:spPr>
        <p:txBody>
          <a:bodyPr/>
          <a:lstStyle/>
          <a:p>
            <a:r>
              <a:rPr lang="it-IT" i="1" dirty="0"/>
              <a:t>2020 Sep;41(9):</a:t>
            </a:r>
            <a:r>
              <a:rPr lang="it-IT" i="1" dirty="0" smtClean="0"/>
              <a:t>2423-2432 </a:t>
            </a:r>
            <a:r>
              <a:rPr lang="it-IT" sz="2800" i="1" dirty="0" err="1" smtClean="0"/>
              <a:t>Epub</a:t>
            </a:r>
            <a:r>
              <a:rPr lang="it-IT" sz="2800" i="1" dirty="0" smtClean="0"/>
              <a:t> </a:t>
            </a:r>
            <a:r>
              <a:rPr lang="it-IT" sz="2800" i="1" dirty="0"/>
              <a:t>2020 </a:t>
            </a:r>
            <a:r>
              <a:rPr lang="it-IT" sz="2800" i="1" dirty="0" err="1"/>
              <a:t>Apr</a:t>
            </a:r>
            <a:r>
              <a:rPr lang="it-IT" sz="2800" i="1" dirty="0"/>
              <a:t> 27. </a:t>
            </a:r>
          </a:p>
          <a:p>
            <a:r>
              <a:rPr lang="it-IT" sz="4000" dirty="0" err="1" smtClean="0">
                <a:hlinkClick r:id="rId2"/>
              </a:rPr>
              <a:t>Spinocerebellar</a:t>
            </a:r>
            <a:r>
              <a:rPr lang="it-IT" sz="4000" dirty="0" smtClean="0">
                <a:hlinkClick r:id="rId2"/>
              </a:rPr>
              <a:t> </a:t>
            </a:r>
            <a:r>
              <a:rPr lang="it-IT" sz="4000" dirty="0" err="1" smtClean="0">
                <a:hlinkClick r:id="rId2"/>
              </a:rPr>
              <a:t>Ataxia</a:t>
            </a:r>
            <a:r>
              <a:rPr lang="it-IT" sz="4000" dirty="0" smtClean="0">
                <a:hlinkClick r:id="rId2"/>
              </a:rPr>
              <a:t> </a:t>
            </a:r>
            <a:r>
              <a:rPr lang="it-IT" sz="4000" dirty="0" err="1" smtClean="0">
                <a:hlinkClick r:id="rId2"/>
              </a:rPr>
              <a:t>Type</a:t>
            </a:r>
            <a:r>
              <a:rPr lang="it-IT" sz="4000" dirty="0" smtClean="0">
                <a:hlinkClick r:id="rId2"/>
              </a:rPr>
              <a:t> 48: Last </a:t>
            </a:r>
            <a:r>
              <a:rPr lang="it-IT" sz="4000" dirty="0" err="1" smtClean="0">
                <a:hlinkClick r:id="rId2"/>
              </a:rPr>
              <a:t>But</a:t>
            </a:r>
            <a:r>
              <a:rPr lang="it-IT" sz="4000" dirty="0" smtClean="0">
                <a:hlinkClick r:id="rId2"/>
              </a:rPr>
              <a:t> </a:t>
            </a:r>
            <a:r>
              <a:rPr lang="it-IT" sz="4000" dirty="0" err="1" smtClean="0">
                <a:hlinkClick r:id="rId2"/>
              </a:rPr>
              <a:t>Not</a:t>
            </a:r>
            <a:r>
              <a:rPr lang="it-IT" sz="4000" dirty="0" smtClean="0">
                <a:hlinkClick r:id="rId2"/>
              </a:rPr>
              <a:t> </a:t>
            </a:r>
            <a:r>
              <a:rPr lang="it-IT" sz="4000" dirty="0" err="1" smtClean="0">
                <a:hlinkClick r:id="rId2"/>
              </a:rPr>
              <a:t>Least</a:t>
            </a:r>
            <a:r>
              <a:rPr lang="it-IT" sz="4000" dirty="0" smtClean="0">
                <a:hlinkClick r:id="rId2"/>
              </a:rPr>
              <a:t>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595666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92455" cy="432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987599" y="260648"/>
            <a:ext cx="7956376" cy="1462087"/>
          </a:xfrm>
        </p:spPr>
        <p:txBody>
          <a:bodyPr/>
          <a:lstStyle/>
          <a:p>
            <a:pPr algn="ctr"/>
            <a:r>
              <a:rPr lang="it-IT" altLang="it-IT" sz="3200" b="1" dirty="0" smtClean="0"/>
              <a:t>FLOW CHART: </a:t>
            </a:r>
            <a:r>
              <a:rPr lang="it-IT" sz="3200" b="1" dirty="0" err="1" smtClean="0"/>
              <a:t>Differential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Diagnosis</a:t>
            </a:r>
            <a:r>
              <a:rPr lang="it-IT" sz="3200" b="1" dirty="0" smtClean="0"/>
              <a:t> in </a:t>
            </a:r>
            <a:r>
              <a:rPr lang="it-IT" sz="3200" b="1" dirty="0" err="1" smtClean="0"/>
              <a:t>SCAs</a:t>
            </a:r>
            <a:r>
              <a:rPr lang="it-IT" sz="3200" b="1" dirty="0"/>
              <a:t> </a:t>
            </a:r>
            <a:r>
              <a:rPr lang="it-IT" sz="3200" b="1" dirty="0" err="1" smtClean="0"/>
              <a:t>Through</a:t>
            </a:r>
            <a:r>
              <a:rPr lang="it-IT" sz="3200" b="1" dirty="0" smtClean="0"/>
              <a:t> </a:t>
            </a:r>
            <a:r>
              <a:rPr lang="it-IT" sz="3200" b="1" dirty="0" err="1"/>
              <a:t>A</a:t>
            </a:r>
            <a:r>
              <a:rPr lang="it-IT" sz="3200" b="1" dirty="0" err="1" smtClean="0"/>
              <a:t>ssociated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Signs</a:t>
            </a:r>
            <a:endParaRPr lang="it-IT" sz="3200" b="1" dirty="0"/>
          </a:p>
        </p:txBody>
      </p:sp>
      <p:sp>
        <p:nvSpPr>
          <p:cNvPr id="2" name="Ovale 1"/>
          <p:cNvSpPr/>
          <p:nvPr/>
        </p:nvSpPr>
        <p:spPr bwMode="auto">
          <a:xfrm>
            <a:off x="3013571" y="4393664"/>
            <a:ext cx="1584176" cy="20162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1666541" y="4458836"/>
            <a:ext cx="1584176" cy="20162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4482088" y="4458836"/>
            <a:ext cx="1584176" cy="20162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198024" y="4393664"/>
            <a:ext cx="1584176" cy="20162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935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611560" y="2348880"/>
            <a:ext cx="7793038" cy="958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it-IT" sz="4000" b="1" kern="0" dirty="0" smtClean="0"/>
              <a:t>B) FORME X-LINKED</a:t>
            </a:r>
            <a:endParaRPr lang="it-IT" sz="4000" b="1" kern="0" dirty="0"/>
          </a:p>
        </p:txBody>
      </p:sp>
    </p:spTree>
    <p:extLst>
      <p:ext uri="{BB962C8B-B14F-4D97-AF65-F5344CB8AC3E}">
        <p14:creationId xmlns:p14="http://schemas.microsoft.com/office/powerpoint/2010/main" val="4043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99" y="1819151"/>
            <a:ext cx="7248525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092411" y="908720"/>
            <a:ext cx="7793037" cy="9104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3600" b="1" kern="0" dirty="0"/>
              <a:t>B</a:t>
            </a:r>
            <a:r>
              <a:rPr lang="it-IT" sz="3600" b="1" kern="0" dirty="0" smtClean="0"/>
              <a:t>) Forme X-LINKED</a:t>
            </a:r>
            <a:endParaRPr lang="it-IT" sz="3600" b="1" kern="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2666876"/>
            <a:ext cx="4554115" cy="4071040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Quasi tutte </a:t>
            </a:r>
            <a:r>
              <a:rPr lang="it-IT" sz="1800" b="1" dirty="0" smtClean="0"/>
              <a:t>congenite/infantili</a:t>
            </a:r>
            <a:r>
              <a:rPr lang="it-IT" sz="1800" dirty="0" smtClean="0"/>
              <a:t> (</a:t>
            </a:r>
            <a:r>
              <a:rPr lang="it-IT" sz="1800" b="1" i="1" dirty="0" err="1" smtClean="0">
                <a:solidFill>
                  <a:srgbClr val="FF0000"/>
                </a:solidFill>
              </a:rPr>
              <a:t>disgenesie</a:t>
            </a:r>
            <a:r>
              <a:rPr lang="it-IT" sz="1800" dirty="0" smtClean="0"/>
              <a:t> cerebellari varie); tranne: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S. ATASSIA/TREMORE Associata a X-FRAGILE (FXTAS)</a:t>
            </a:r>
          </a:p>
          <a:p>
            <a:r>
              <a:rPr lang="it-IT" sz="1800" dirty="0"/>
              <a:t>D</a:t>
            </a:r>
            <a:r>
              <a:rPr lang="it-IT" sz="1800" dirty="0" smtClean="0"/>
              <a:t>a </a:t>
            </a:r>
            <a:r>
              <a:rPr lang="it-IT" sz="1800" b="1" i="1" dirty="0"/>
              <a:t>E</a:t>
            </a:r>
            <a:r>
              <a:rPr lang="it-IT" sz="1800" b="1" i="1" dirty="0" smtClean="0"/>
              <a:t>spansione</a:t>
            </a:r>
            <a:r>
              <a:rPr lang="it-IT" sz="1800" dirty="0" smtClean="0"/>
              <a:t>  </a:t>
            </a:r>
            <a:r>
              <a:rPr lang="it-IT" sz="1800" dirty="0" smtClean="0"/>
              <a:t>parziale (</a:t>
            </a:r>
            <a:r>
              <a:rPr lang="it-IT" sz="1800" dirty="0" err="1" smtClean="0"/>
              <a:t>pre</a:t>
            </a:r>
            <a:r>
              <a:rPr lang="it-IT" sz="1800" dirty="0" smtClean="0"/>
              <a:t>-mutazione: 55-200) </a:t>
            </a:r>
            <a:r>
              <a:rPr lang="it-IT" sz="1800" dirty="0" smtClean="0"/>
              <a:t>di </a:t>
            </a:r>
            <a:r>
              <a:rPr lang="it-IT" sz="1800" dirty="0" err="1" smtClean="0">
                <a:solidFill>
                  <a:srgbClr val="FF0000"/>
                </a:solidFill>
              </a:rPr>
              <a:t>una</a:t>
            </a:r>
            <a:r>
              <a:rPr lang="it-IT" sz="1800" b="1" i="1" dirty="0" err="1" smtClean="0">
                <a:solidFill>
                  <a:srgbClr val="FF0000"/>
                </a:solidFill>
              </a:rPr>
              <a:t>Tripletta</a:t>
            </a:r>
            <a:r>
              <a:rPr lang="it-IT" sz="1800" b="1" i="1" dirty="0" smtClean="0">
                <a:solidFill>
                  <a:srgbClr val="FF0000"/>
                </a:solidFill>
              </a:rPr>
              <a:t> </a:t>
            </a:r>
            <a:r>
              <a:rPr lang="it-IT" sz="1800" b="1" i="1" dirty="0" smtClean="0">
                <a:solidFill>
                  <a:srgbClr val="FF0000"/>
                </a:solidFill>
              </a:rPr>
              <a:t>CGG</a:t>
            </a:r>
            <a:r>
              <a:rPr lang="it-IT" sz="1800" b="1" i="1" dirty="0" smtClean="0"/>
              <a:t> </a:t>
            </a:r>
            <a:r>
              <a:rPr lang="it-IT" sz="1800" dirty="0" smtClean="0"/>
              <a:t>sul </a:t>
            </a:r>
            <a:r>
              <a:rPr lang="it-IT" sz="1800" b="1" i="1" dirty="0" err="1"/>
              <a:t>C</a:t>
            </a:r>
            <a:r>
              <a:rPr lang="it-IT" sz="1800" b="1" i="1" dirty="0" err="1" smtClean="0"/>
              <a:t>rom</a:t>
            </a:r>
            <a:r>
              <a:rPr lang="it-IT" sz="1800" b="1" i="1" dirty="0" smtClean="0"/>
              <a:t>. X (gene FMR1)</a:t>
            </a:r>
          </a:p>
          <a:p>
            <a:r>
              <a:rPr lang="it-IT" sz="1800" dirty="0"/>
              <a:t>Esordio </a:t>
            </a:r>
            <a:r>
              <a:rPr lang="it-IT" sz="1800" dirty="0" smtClean="0"/>
              <a:t>dopo </a:t>
            </a:r>
            <a:r>
              <a:rPr lang="it-IT" sz="1800" dirty="0"/>
              <a:t>50 </a:t>
            </a:r>
            <a:r>
              <a:rPr lang="it-IT" sz="1800" dirty="0" smtClean="0"/>
              <a:t>aa</a:t>
            </a:r>
            <a:endParaRPr lang="it-IT" sz="1800" dirty="0"/>
          </a:p>
          <a:p>
            <a:pPr lvl="1"/>
            <a:r>
              <a:rPr lang="it-IT" sz="1600" i="1" dirty="0" smtClean="0"/>
              <a:t>Atassia + tremore  d’azione + parkinsonismo + disfunzioni </a:t>
            </a:r>
            <a:r>
              <a:rPr lang="it-IT" sz="1600" i="1" dirty="0" err="1" smtClean="0"/>
              <a:t>autonomiche</a:t>
            </a:r>
            <a:r>
              <a:rPr lang="it-IT" sz="1600" i="1" dirty="0" smtClean="0"/>
              <a:t> + PNP + deficit cognitivi (</a:t>
            </a:r>
            <a:r>
              <a:rPr lang="it-IT" sz="1600" b="1" i="1" dirty="0" smtClean="0"/>
              <a:t>MSA-</a:t>
            </a:r>
            <a:r>
              <a:rPr lang="it-IT" sz="1600" b="1" i="1" dirty="0" err="1" smtClean="0"/>
              <a:t>like</a:t>
            </a:r>
            <a:r>
              <a:rPr lang="it-IT" sz="1600" i="1" dirty="0" smtClean="0"/>
              <a:t>)</a:t>
            </a:r>
          </a:p>
          <a:p>
            <a:pPr lvl="1"/>
            <a:r>
              <a:rPr lang="it-IT" sz="1600" b="1" i="1" dirty="0" smtClean="0"/>
              <a:t>40% M e 15% F </a:t>
            </a:r>
            <a:r>
              <a:rPr lang="it-IT" sz="1600" b="1" i="1" dirty="0" err="1" smtClean="0"/>
              <a:t>carriers</a:t>
            </a:r>
            <a:endParaRPr lang="it-IT" sz="1600" b="1" i="1" dirty="0" smtClean="0"/>
          </a:p>
          <a:p>
            <a:r>
              <a:rPr lang="it-IT" sz="1800" dirty="0" smtClean="0"/>
              <a:t>RM: </a:t>
            </a:r>
            <a:r>
              <a:rPr lang="it-IT" sz="1800" dirty="0" err="1" smtClean="0"/>
              <a:t>iperintensità</a:t>
            </a:r>
            <a:r>
              <a:rPr lang="it-IT" sz="1800" dirty="0" smtClean="0"/>
              <a:t> </a:t>
            </a:r>
            <a:r>
              <a:rPr lang="it-IT" sz="1800" dirty="0" err="1" smtClean="0"/>
              <a:t>ped</a:t>
            </a:r>
            <a:r>
              <a:rPr lang="it-IT" sz="1800" dirty="0" smtClean="0"/>
              <a:t>. </a:t>
            </a:r>
            <a:r>
              <a:rPr lang="it-IT" sz="1800" dirty="0" err="1" smtClean="0"/>
              <a:t>cerebell</a:t>
            </a:r>
            <a:r>
              <a:rPr lang="it-IT" sz="1800" dirty="0" smtClean="0"/>
              <a:t> medi</a:t>
            </a:r>
          </a:p>
          <a:p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5" y="2786960"/>
            <a:ext cx="4595280" cy="407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96111" y="225929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(&gt; 20)</a:t>
            </a:r>
            <a:endParaRPr lang="it-IT" sz="12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VARIETA’ DI ATASSIE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000" b="1" dirty="0" smtClean="0"/>
              <a:t>Due Macro-Gruppi: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600" dirty="0" err="1" smtClean="0"/>
              <a:t>Atx</a:t>
            </a:r>
            <a:r>
              <a:rPr lang="it-IT" sz="3600" dirty="0" smtClean="0"/>
              <a:t> </a:t>
            </a:r>
            <a:r>
              <a:rPr lang="it-IT" sz="3600" b="1" dirty="0" smtClean="0"/>
              <a:t>PERIFERICHE</a:t>
            </a:r>
            <a:endParaRPr lang="it-IT" sz="3600" b="1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/>
              <a:t>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600" dirty="0" err="1" smtClean="0"/>
              <a:t>Atx</a:t>
            </a:r>
            <a:r>
              <a:rPr lang="it-IT" sz="3600" dirty="0" smtClean="0"/>
              <a:t> </a:t>
            </a:r>
            <a:r>
              <a:rPr lang="it-IT" sz="3600" b="1" dirty="0" smtClean="0"/>
              <a:t>CENTRALI</a:t>
            </a:r>
            <a:endParaRPr lang="it-IT" sz="3600" b="1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/>
              <a:t>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600" dirty="0" smtClean="0"/>
              <a:t>+ </a:t>
            </a:r>
            <a:r>
              <a:rPr lang="it-IT" sz="3600" dirty="0" err="1" smtClean="0"/>
              <a:t>Atx</a:t>
            </a:r>
            <a:r>
              <a:rPr lang="it-IT" sz="3600" dirty="0" smtClean="0"/>
              <a:t>. </a:t>
            </a:r>
            <a:r>
              <a:rPr lang="it-IT" sz="3600" b="1" dirty="0" smtClean="0"/>
              <a:t>Psicogene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9113437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93037" cy="146208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4000" b="1" dirty="0" smtClean="0"/>
              <a:t>C) F. EREDITARIE MITOCONDRIALI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7770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8679" y="332656"/>
            <a:ext cx="8244408" cy="767680"/>
          </a:xfrm>
        </p:spPr>
        <p:txBody>
          <a:bodyPr/>
          <a:lstStyle/>
          <a:p>
            <a:r>
              <a:rPr lang="it-IT" sz="3200" b="1" dirty="0"/>
              <a:t>C</a:t>
            </a:r>
            <a:r>
              <a:rPr lang="it-IT" sz="3200" b="1" dirty="0" smtClean="0"/>
              <a:t>) Forme Ereditarie MITOCONDRIALI</a:t>
            </a:r>
            <a:endParaRPr lang="it-IT" sz="3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-34564" y="4596855"/>
            <a:ext cx="9143999" cy="1685081"/>
          </a:xfrm>
        </p:spPr>
        <p:txBody>
          <a:bodyPr/>
          <a:lstStyle/>
          <a:p>
            <a:r>
              <a:rPr lang="en-US" sz="1600" dirty="0" err="1" smtClean="0"/>
              <a:t>Trasmissione</a:t>
            </a:r>
            <a:r>
              <a:rPr lang="en-US" sz="1600" dirty="0" smtClean="0"/>
              <a:t> </a:t>
            </a:r>
            <a:r>
              <a:rPr lang="en-US" sz="1600" b="1" i="1" dirty="0" err="1" smtClean="0"/>
              <a:t>Matrilineare</a:t>
            </a:r>
            <a:r>
              <a:rPr lang="en-US" sz="1600" dirty="0" smtClean="0"/>
              <a:t>; </a:t>
            </a:r>
            <a:r>
              <a:rPr lang="en-US" sz="1600" dirty="0" err="1" smtClean="0"/>
              <a:t>mosaicismo</a:t>
            </a:r>
            <a:endParaRPr lang="en-US" sz="1600" dirty="0" smtClean="0"/>
          </a:p>
          <a:p>
            <a:r>
              <a:rPr lang="en-US" sz="1600" b="1" dirty="0" smtClean="0"/>
              <a:t>Ataxia</a:t>
            </a:r>
            <a:r>
              <a:rPr lang="en-US" sz="1600" dirty="0" smtClean="0"/>
              <a:t> is one of the most </a:t>
            </a:r>
            <a:r>
              <a:rPr lang="en-US" sz="1600" b="1" dirty="0" smtClean="0"/>
              <a:t>frequent symptoms of mitochondrial disease</a:t>
            </a:r>
            <a:r>
              <a:rPr lang="en-US" sz="1600" dirty="0" smtClean="0"/>
              <a:t>. </a:t>
            </a:r>
          </a:p>
          <a:p>
            <a:pPr lvl="1"/>
            <a:r>
              <a:rPr lang="en-US" sz="1400" i="1" dirty="0" smtClean="0"/>
              <a:t>In most cases it occurs as part of a </a:t>
            </a:r>
            <a:r>
              <a:rPr lang="en-US" sz="1400" b="1" i="1" dirty="0" smtClean="0">
                <a:solidFill>
                  <a:srgbClr val="FF0000"/>
                </a:solidFill>
              </a:rPr>
              <a:t>syndromic disorder </a:t>
            </a:r>
            <a:r>
              <a:rPr lang="en-US" sz="1400" i="1" dirty="0" smtClean="0"/>
              <a:t>and the combination of ataxia with other neurologic involvement such as </a:t>
            </a:r>
            <a:r>
              <a:rPr lang="en-US" sz="1400" b="1" i="1" dirty="0" smtClean="0">
                <a:solidFill>
                  <a:srgbClr val="FF0000"/>
                </a:solidFill>
              </a:rPr>
              <a:t>epilepsy</a:t>
            </a:r>
            <a:r>
              <a:rPr lang="en-US" sz="1400" i="1" dirty="0" smtClean="0"/>
              <a:t> is common. </a:t>
            </a:r>
          </a:p>
          <a:p>
            <a:pPr lvl="1"/>
            <a:r>
              <a:rPr lang="en-US" sz="1400" i="1" dirty="0" smtClean="0"/>
              <a:t>There are </a:t>
            </a:r>
            <a:r>
              <a:rPr lang="en-US" sz="1400" b="1" i="1" dirty="0" smtClean="0"/>
              <a:t>no specific features </a:t>
            </a:r>
            <a:r>
              <a:rPr lang="en-US" sz="1400" i="1" dirty="0" smtClean="0"/>
              <a:t>that define an ataxia as mitochondrial, except perhaps the tendency for it to occur together with involvement of multiple sites, </a:t>
            </a:r>
            <a:r>
              <a:rPr lang="en-US" sz="1400" b="1" i="1" dirty="0" smtClean="0"/>
              <a:t>both in the nervous system and outside</a:t>
            </a:r>
            <a:r>
              <a:rPr lang="en-US" sz="1400" b="1" i="1" dirty="0" smtClean="0"/>
              <a:t>.</a:t>
            </a:r>
          </a:p>
          <a:p>
            <a:pPr lvl="1"/>
            <a:r>
              <a:rPr lang="en-US" sz="1400" b="1" i="1" dirty="0" err="1" smtClean="0"/>
              <a:t>Forme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più</a:t>
            </a:r>
            <a:r>
              <a:rPr lang="en-US" sz="1400" b="1" i="1" dirty="0" smtClean="0"/>
              <a:t> freq. </a:t>
            </a:r>
            <a:r>
              <a:rPr lang="en-US" sz="1400" b="1" i="1" dirty="0" err="1" smtClean="0"/>
              <a:t>alcune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encefalo-miopatie</a:t>
            </a:r>
            <a:r>
              <a:rPr lang="en-US" sz="1400" b="1" i="1" dirty="0" smtClean="0"/>
              <a:t> (MELAS, MERRF) e POLG</a:t>
            </a:r>
            <a:r>
              <a:rPr lang="en-US" sz="1400" b="1" i="1" dirty="0" smtClean="0"/>
              <a:t> </a:t>
            </a:r>
            <a:endParaRPr lang="en-US" sz="1400" b="1" i="1" dirty="0" smtClean="0"/>
          </a:p>
          <a:p>
            <a:endParaRPr lang="en-US" sz="1600" dirty="0"/>
          </a:p>
          <a:p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6" y="1268760"/>
            <a:ext cx="8640960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 bwMode="auto">
          <a:xfrm>
            <a:off x="215982" y="4005064"/>
            <a:ext cx="8613983" cy="43204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12968" cy="958031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4000" b="1" dirty="0" smtClean="0"/>
              <a:t>D) F. AUTOSOMICHE RECESSIVE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8127319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908720"/>
            <a:ext cx="7793037" cy="767680"/>
          </a:xfrm>
        </p:spPr>
        <p:txBody>
          <a:bodyPr/>
          <a:lstStyle/>
          <a:p>
            <a:r>
              <a:rPr lang="it-IT" sz="4000" b="1" dirty="0"/>
              <a:t>D</a:t>
            </a:r>
            <a:r>
              <a:rPr lang="it-IT" sz="4000" b="1" dirty="0" smtClean="0"/>
              <a:t>) Forme Aut. RECESSIVE</a:t>
            </a:r>
            <a:endParaRPr lang="it-IT" sz="40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68991" y="1988840"/>
            <a:ext cx="8784976" cy="4752528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it-IT" sz="2400" dirty="0" smtClean="0"/>
              <a:t>Talvolta chiamate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SCARs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(SCA Recessive)</a:t>
            </a:r>
          </a:p>
          <a:p>
            <a:pPr marL="0" indent="0">
              <a:buClrTx/>
              <a:buSzPct val="100000"/>
              <a:buNone/>
            </a:pPr>
            <a:r>
              <a:rPr lang="it-IT" sz="2400" b="1" dirty="0" smtClean="0"/>
              <a:t>Esordio</a:t>
            </a:r>
            <a:r>
              <a:rPr lang="it-IT" sz="2400" dirty="0" smtClean="0"/>
              <a:t> di solito </a:t>
            </a:r>
            <a:r>
              <a:rPr lang="it-IT" sz="2400" b="1" i="1" dirty="0" smtClean="0"/>
              <a:t>prima dei 20 anni</a:t>
            </a:r>
            <a:r>
              <a:rPr lang="it-IT" sz="2400" dirty="0" smtClean="0"/>
              <a:t>.</a:t>
            </a:r>
          </a:p>
          <a:p>
            <a:pPr marL="0" lvl="0" indent="0">
              <a:buClrTx/>
              <a:buSzPct val="100000"/>
              <a:buNone/>
            </a:pPr>
            <a:r>
              <a:rPr lang="it-IT" sz="2400" b="1" dirty="0">
                <a:solidFill>
                  <a:srgbClr val="000000"/>
                </a:solidFill>
              </a:rPr>
              <a:t>Classificazione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Genetico-Clinica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000000"/>
                </a:solidFill>
              </a:rPr>
              <a:t>(</a:t>
            </a:r>
            <a:r>
              <a:rPr lang="it-IT" sz="2400" b="1" dirty="0">
                <a:solidFill>
                  <a:srgbClr val="000000"/>
                </a:solidFill>
              </a:rPr>
              <a:t>2</a:t>
            </a:r>
            <a:r>
              <a:rPr lang="it-IT" sz="2400" dirty="0">
                <a:solidFill>
                  <a:srgbClr val="000000"/>
                </a:solidFill>
              </a:rPr>
              <a:t> macro-gruppi):</a:t>
            </a:r>
          </a:p>
          <a:p>
            <a:pPr marL="514350" lvl="0" indent="-514350">
              <a:buClrTx/>
              <a:buSzPct val="100000"/>
              <a:buFont typeface="Wingdings" pitchFamily="2" charset="2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predominant </a:t>
            </a:r>
            <a:r>
              <a:rPr lang="en-US" sz="2000" b="1" i="1" dirty="0" smtClean="0">
                <a:solidFill>
                  <a:srgbClr val="FF0000"/>
                </a:solidFill>
              </a:rPr>
              <a:t>Sensory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or </a:t>
            </a:r>
            <a:r>
              <a:rPr lang="en-US" sz="2000" b="1" i="1" dirty="0" smtClean="0">
                <a:solidFill>
                  <a:srgbClr val="000000"/>
                </a:solidFill>
              </a:rPr>
              <a:t>Afferent Ataxias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which are disorders mainly of the peripheral input to the cerebellum</a:t>
            </a:r>
          </a:p>
          <a:p>
            <a:pPr marL="514350" lvl="0" indent="-514350">
              <a:buClrTx/>
              <a:buSzPct val="100000"/>
              <a:buFont typeface="Wingdings" pitchFamily="2" charset="2"/>
              <a:buAutoNum type="alphaLcParenR"/>
            </a:pPr>
            <a:r>
              <a:rPr lang="en-US" sz="2000" dirty="0">
                <a:solidFill>
                  <a:srgbClr val="000000"/>
                </a:solidFill>
              </a:rPr>
              <a:t>predominant </a:t>
            </a:r>
            <a:r>
              <a:rPr lang="en-US" sz="2000" b="1" i="1" dirty="0" smtClean="0">
                <a:solidFill>
                  <a:srgbClr val="FF0000"/>
                </a:solidFill>
              </a:rPr>
              <a:t>Cerebellar</a:t>
            </a:r>
            <a:r>
              <a:rPr lang="en-US" sz="2000" b="1" i="1" dirty="0" smtClean="0">
                <a:solidFill>
                  <a:srgbClr val="000000"/>
                </a:solidFill>
              </a:rPr>
              <a:t> Ataxias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in which the cerebellum is primarily affected. </a:t>
            </a:r>
          </a:p>
          <a:p>
            <a:pPr marL="0" indent="0">
              <a:buClrTx/>
              <a:buSzPct val="100000"/>
              <a:buNone/>
            </a:pPr>
            <a:r>
              <a:rPr lang="it-IT" sz="2400" b="1" dirty="0" smtClean="0"/>
              <a:t>Classificazione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Genetico-Patologica</a:t>
            </a:r>
            <a:r>
              <a:rPr lang="it-IT" sz="2400" dirty="0" smtClean="0"/>
              <a:t> (</a:t>
            </a:r>
            <a:r>
              <a:rPr lang="it-IT" sz="2400" b="1" dirty="0" smtClean="0"/>
              <a:t>4</a:t>
            </a:r>
            <a:r>
              <a:rPr lang="it-IT" sz="2400" dirty="0" smtClean="0"/>
              <a:t> macro-gruppi):</a:t>
            </a: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it-IT" sz="2000" b="1" dirty="0" smtClean="0">
                <a:solidFill>
                  <a:srgbClr val="FF0000"/>
                </a:solidFill>
              </a:rPr>
              <a:t>Degenerative</a:t>
            </a: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it-IT" sz="2000" b="1" dirty="0" smtClean="0"/>
              <a:t>Congenite</a:t>
            </a: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it-IT" sz="2000" b="1" dirty="0" smtClean="0"/>
              <a:t> Metaboliche</a:t>
            </a: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it-IT" sz="2000" b="1" dirty="0" smtClean="0"/>
              <a:t> Da Difetti di Riparazione del DNA</a:t>
            </a:r>
          </a:p>
          <a:p>
            <a:pPr marL="0" indent="0">
              <a:buClrTx/>
              <a:buSzPct val="100000"/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92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b="1" dirty="0">
                <a:solidFill>
                  <a:srgbClr val="003399"/>
                </a:solidFill>
              </a:rPr>
              <a:t>D</a:t>
            </a:r>
            <a:r>
              <a:rPr lang="it-IT" sz="3600" b="1" dirty="0" smtClean="0">
                <a:solidFill>
                  <a:srgbClr val="003399"/>
                </a:solidFill>
              </a:rPr>
              <a:t>-I) Forme Aut. Recessive DEGENERATIVE</a:t>
            </a:r>
            <a:endParaRPr lang="it-IT" sz="3600" b="1" dirty="0">
              <a:solidFill>
                <a:srgbClr val="003399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267700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tangolo 6"/>
          <p:cNvSpPr/>
          <p:nvPr/>
        </p:nvSpPr>
        <p:spPr bwMode="auto">
          <a:xfrm>
            <a:off x="323529" y="2852936"/>
            <a:ext cx="8267700" cy="86409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234" y="382737"/>
            <a:ext cx="7793037" cy="1462087"/>
          </a:xfrm>
        </p:spPr>
        <p:txBody>
          <a:bodyPr/>
          <a:lstStyle/>
          <a:p>
            <a:r>
              <a:rPr lang="it-IT" sz="3600" b="1" dirty="0" smtClean="0"/>
              <a:t>Atassia di FRIEDREICH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" y="2033464"/>
            <a:ext cx="9036496" cy="4824536"/>
          </a:xfrm>
        </p:spPr>
        <p:txBody>
          <a:bodyPr/>
          <a:lstStyle/>
          <a:p>
            <a:r>
              <a:rPr lang="it-IT" sz="2200" dirty="0" smtClean="0"/>
              <a:t>E’ </a:t>
            </a:r>
            <a:r>
              <a:rPr lang="it-IT" sz="2200" b="1" dirty="0" smtClean="0"/>
              <a:t>l’atassia ereditaria più frequente in assoluto: </a:t>
            </a:r>
          </a:p>
          <a:p>
            <a:pPr lvl="1"/>
            <a:r>
              <a:rPr lang="it-IT" sz="2000" i="1" dirty="0" smtClean="0"/>
              <a:t>prevalenza 1:30k-50k; </a:t>
            </a:r>
            <a:r>
              <a:rPr lang="it-IT" sz="2000" b="1" i="1" dirty="0" smtClean="0"/>
              <a:t>portatori sani </a:t>
            </a:r>
            <a:r>
              <a:rPr lang="it-IT" sz="2000" i="1" dirty="0" smtClean="0"/>
              <a:t>fra i caucasici: </a:t>
            </a:r>
            <a:r>
              <a:rPr lang="it-IT" sz="2000" i="1" dirty="0" smtClean="0"/>
              <a:t>1:85; </a:t>
            </a:r>
            <a:r>
              <a:rPr lang="it-IT" sz="2000" i="1" dirty="0" smtClean="0"/>
              <a:t>esordio: </a:t>
            </a:r>
            <a:r>
              <a:rPr lang="it-IT" sz="2000" i="1" dirty="0" smtClean="0"/>
              <a:t>5-20 </a:t>
            </a:r>
            <a:r>
              <a:rPr lang="it-IT" sz="2000" i="1" dirty="0" smtClean="0"/>
              <a:t>aa; sopravvivenza: 10-15 aa</a:t>
            </a:r>
          </a:p>
          <a:p>
            <a:r>
              <a:rPr lang="it-IT" sz="2200" dirty="0" smtClean="0"/>
              <a:t>Da </a:t>
            </a:r>
            <a:r>
              <a:rPr lang="it-IT" sz="2200" b="1" dirty="0">
                <a:solidFill>
                  <a:srgbClr val="FF0000"/>
                </a:solidFill>
              </a:rPr>
              <a:t>E</a:t>
            </a:r>
            <a:r>
              <a:rPr lang="it-IT" sz="2200" b="1" dirty="0" smtClean="0">
                <a:solidFill>
                  <a:srgbClr val="FF0000"/>
                </a:solidFill>
              </a:rPr>
              <a:t>spansione di Tripletta GAA </a:t>
            </a:r>
            <a:r>
              <a:rPr lang="it-IT" sz="2200" b="1" dirty="0" smtClean="0"/>
              <a:t>sul tratto </a:t>
            </a:r>
            <a:r>
              <a:rPr lang="it-IT" sz="2200" b="1" dirty="0" err="1" smtClean="0"/>
              <a:t>intronico</a:t>
            </a:r>
            <a:r>
              <a:rPr lang="it-IT" sz="2200" b="1" dirty="0" smtClean="0"/>
              <a:t> del </a:t>
            </a:r>
            <a:r>
              <a:rPr lang="it-IT" sz="2200" b="1" i="1" dirty="0" smtClean="0">
                <a:solidFill>
                  <a:srgbClr val="FF0000"/>
                </a:solidFill>
              </a:rPr>
              <a:t>Gene </a:t>
            </a:r>
            <a:r>
              <a:rPr lang="it-IT" sz="2200" b="1" i="1" dirty="0" smtClean="0">
                <a:solidFill>
                  <a:srgbClr val="FF0000"/>
                </a:solidFill>
              </a:rPr>
              <a:t>FXN </a:t>
            </a:r>
            <a:r>
              <a:rPr lang="it-IT" sz="2200" dirty="0" smtClean="0"/>
              <a:t>(</a:t>
            </a:r>
            <a:r>
              <a:rPr lang="it-IT" sz="2200" dirty="0" err="1" smtClean="0"/>
              <a:t>crom</a:t>
            </a:r>
            <a:r>
              <a:rPr lang="it-IT" sz="2200" dirty="0" smtClean="0"/>
              <a:t>. 9):</a:t>
            </a:r>
          </a:p>
          <a:p>
            <a:pPr lvl="1"/>
            <a:r>
              <a:rPr lang="it-IT" sz="2000" i="1" dirty="0" smtClean="0"/>
              <a:t>triplette normali: 7-22; espanse </a:t>
            </a:r>
            <a:r>
              <a:rPr lang="it-IT" sz="2000" i="1" dirty="0" err="1" smtClean="0"/>
              <a:t>patol</a:t>
            </a:r>
            <a:r>
              <a:rPr lang="it-IT" sz="2000" i="1" dirty="0" smtClean="0"/>
              <a:t>.: </a:t>
            </a:r>
            <a:r>
              <a:rPr lang="it-IT" sz="2000" i="1" dirty="0" smtClean="0"/>
              <a:t>200-900 </a:t>
            </a:r>
            <a:r>
              <a:rPr lang="it-IT" sz="2000" i="1" dirty="0" smtClean="0">
                <a:sym typeface="Wingdings" panose="05000000000000000000" pitchFamily="2" charset="2"/>
              </a:rPr>
              <a:t> </a:t>
            </a:r>
            <a:r>
              <a:rPr lang="it-IT" sz="2000" i="1" dirty="0" smtClean="0"/>
              <a:t>deficit sintesi proteica</a:t>
            </a:r>
          </a:p>
          <a:p>
            <a:r>
              <a:rPr lang="it-IT" sz="2200" dirty="0" smtClean="0"/>
              <a:t>Proteina molto ridotta/assente: </a:t>
            </a:r>
            <a:r>
              <a:rPr lang="it-IT" sz="2200" b="1" dirty="0" smtClean="0">
                <a:solidFill>
                  <a:srgbClr val="FF0000"/>
                </a:solidFill>
              </a:rPr>
              <a:t>FRATAXINA</a:t>
            </a:r>
            <a:r>
              <a:rPr lang="it-IT" sz="2200" dirty="0" smtClean="0"/>
              <a:t> </a:t>
            </a:r>
            <a:r>
              <a:rPr lang="it-IT" sz="2200" dirty="0" smtClean="0"/>
              <a:t>(</a:t>
            </a:r>
            <a:r>
              <a:rPr lang="it-IT" sz="2200" b="1" i="1" dirty="0" err="1" smtClean="0"/>
              <a:t>Loss</a:t>
            </a:r>
            <a:r>
              <a:rPr lang="it-IT" sz="2200" b="1" i="1" dirty="0" smtClean="0"/>
              <a:t> of </a:t>
            </a:r>
            <a:r>
              <a:rPr lang="it-IT" sz="2200" b="1" i="1" dirty="0" err="1" smtClean="0"/>
              <a:t>Function</a:t>
            </a:r>
            <a:r>
              <a:rPr lang="it-IT" sz="2200" dirty="0" smtClean="0"/>
              <a:t>):</a:t>
            </a:r>
            <a:endParaRPr lang="it-IT" sz="2200" dirty="0" smtClean="0"/>
          </a:p>
          <a:p>
            <a:pPr lvl="1"/>
            <a:r>
              <a:rPr lang="it-IT" sz="2000" i="1" dirty="0" smtClean="0"/>
              <a:t>proteina per </a:t>
            </a:r>
            <a:r>
              <a:rPr lang="it-IT" sz="2000" i="1" dirty="0" err="1" smtClean="0"/>
              <a:t>carrier</a:t>
            </a:r>
            <a:r>
              <a:rPr lang="it-IT" sz="2000" i="1" dirty="0" smtClean="0"/>
              <a:t> ferro mitocondriale </a:t>
            </a:r>
            <a:r>
              <a:rPr lang="it-IT" sz="2000" i="1" dirty="0" smtClean="0">
                <a:sym typeface="Wingdings" panose="05000000000000000000" pitchFamily="2" charset="2"/>
              </a:rPr>
              <a:t> </a:t>
            </a:r>
            <a:r>
              <a:rPr lang="it-IT" sz="2000" b="1" i="1" dirty="0" smtClean="0">
                <a:sym typeface="Wingdings" panose="05000000000000000000" pitchFamily="2" charset="2"/>
              </a:rPr>
              <a:t>danno respiratorio </a:t>
            </a:r>
            <a:r>
              <a:rPr lang="it-IT" sz="2000" b="1" i="1" dirty="0" smtClean="0">
                <a:sym typeface="Wingdings" panose="05000000000000000000" pitchFamily="2" charset="2"/>
              </a:rPr>
              <a:t>mitocondriale </a:t>
            </a:r>
            <a:r>
              <a:rPr lang="it-IT" sz="2000" i="1" dirty="0" smtClean="0">
                <a:sym typeface="Wingdings" panose="05000000000000000000" pitchFamily="2" charset="2"/>
              </a:rPr>
              <a:t>da accumulo di </a:t>
            </a:r>
            <a:r>
              <a:rPr lang="it-IT" sz="2000" b="1" i="1" dirty="0" smtClean="0">
                <a:sym typeface="Wingdings" panose="05000000000000000000" pitchFamily="2" charset="2"/>
              </a:rPr>
              <a:t>ferro</a:t>
            </a:r>
          </a:p>
          <a:p>
            <a:r>
              <a:rPr lang="it-IT" sz="2200" b="1" dirty="0" err="1" smtClean="0">
                <a:sym typeface="Wingdings" panose="05000000000000000000" pitchFamily="2" charset="2"/>
              </a:rPr>
              <a:t>Neuropatol</a:t>
            </a:r>
            <a:r>
              <a:rPr lang="it-IT" sz="2200" dirty="0" smtClean="0">
                <a:sym typeface="Wingdings" panose="05000000000000000000" pitchFamily="2" charset="2"/>
              </a:rPr>
              <a:t>.: degenerazione primaria </a:t>
            </a:r>
            <a:r>
              <a:rPr lang="it-IT" sz="2200" dirty="0" smtClean="0">
                <a:sym typeface="Wingdings" panose="05000000000000000000" pitchFamily="2" charset="2"/>
              </a:rPr>
              <a:t>neuroni </a:t>
            </a:r>
            <a:r>
              <a:rPr lang="it-IT" sz="2200" dirty="0" smtClean="0">
                <a:sym typeface="Wingdings" panose="05000000000000000000" pitchFamily="2" charset="2"/>
              </a:rPr>
              <a:t>sensitivi </a:t>
            </a:r>
            <a:r>
              <a:rPr lang="it-IT" sz="2200" dirty="0" smtClean="0">
                <a:sym typeface="Wingdings" panose="05000000000000000000" pitchFamily="2" charset="2"/>
              </a:rPr>
              <a:t>grosso calibro </a:t>
            </a:r>
            <a:r>
              <a:rPr lang="it-IT" sz="2200" dirty="0" smtClean="0">
                <a:sym typeface="Wingdings" panose="05000000000000000000" pitchFamily="2" charset="2"/>
              </a:rPr>
              <a:t>n</a:t>
            </a:r>
            <a:r>
              <a:rPr lang="it-IT" sz="2200" dirty="0" smtClean="0">
                <a:sym typeface="Wingdings" panose="05000000000000000000" pitchFamily="2" charset="2"/>
              </a:rPr>
              <a:t>ei </a:t>
            </a:r>
            <a:r>
              <a:rPr lang="it-IT" sz="2200" b="1" i="1" dirty="0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it-IT" sz="2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angli </a:t>
            </a:r>
            <a:r>
              <a:rPr lang="it-IT" sz="2200" b="1" i="1" dirty="0" smtClean="0">
                <a:sym typeface="Wingdings" panose="05000000000000000000" pitchFamily="2" charset="2"/>
              </a:rPr>
              <a:t>spinali </a:t>
            </a:r>
            <a:r>
              <a:rPr lang="it-IT" sz="2200" dirty="0" smtClean="0">
                <a:sym typeface="Wingdings" panose="05000000000000000000" pitchFamily="2" charset="2"/>
              </a:rPr>
              <a:t> </a:t>
            </a:r>
            <a:r>
              <a:rPr lang="it-IT" sz="2200" dirty="0" err="1" smtClean="0">
                <a:sym typeface="Wingdings" panose="05000000000000000000" pitchFamily="2" charset="2"/>
              </a:rPr>
              <a:t>interess</a:t>
            </a:r>
            <a:r>
              <a:rPr lang="it-IT" sz="2200" dirty="0" smtClean="0">
                <a:sym typeface="Wingdings" panose="05000000000000000000" pitchFamily="2" charset="2"/>
              </a:rPr>
              <a:t> </a:t>
            </a:r>
            <a:r>
              <a:rPr lang="it-IT" sz="2200" dirty="0" err="1" smtClean="0">
                <a:sym typeface="Wingdings" panose="05000000000000000000" pitchFamily="2" charset="2"/>
              </a:rPr>
              <a:t>prev</a:t>
            </a:r>
            <a:r>
              <a:rPr lang="it-IT" sz="2200" dirty="0" smtClean="0">
                <a:sym typeface="Wingdings" panose="05000000000000000000" pitchFamily="2" charset="2"/>
              </a:rPr>
              <a:t> </a:t>
            </a:r>
            <a:r>
              <a:rPr lang="it-IT" sz="2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vie </a:t>
            </a:r>
            <a:r>
              <a:rPr lang="it-IT" sz="2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it-IT" sz="2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pino-</a:t>
            </a:r>
            <a:r>
              <a:rPr lang="it-IT" sz="22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it-IT" sz="2200" b="1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erebell</a:t>
            </a:r>
            <a:r>
              <a:rPr lang="it-IT" sz="2200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it-IT" sz="2000" i="1" dirty="0" smtClean="0">
                <a:sym typeface="Wingdings" panose="05000000000000000000" pitchFamily="2" charset="2"/>
              </a:rPr>
              <a:t>poi anche colonne dorsali e vie piramidali + </a:t>
            </a:r>
            <a:r>
              <a:rPr lang="it-IT" sz="2000" b="1" i="1" dirty="0" smtClean="0">
                <a:sym typeface="Wingdings" panose="05000000000000000000" pitchFamily="2" charset="2"/>
              </a:rPr>
              <a:t>PNP</a:t>
            </a:r>
            <a:r>
              <a:rPr lang="it-IT" sz="2000" i="1" dirty="0" smtClean="0">
                <a:sym typeface="Wingdings" panose="05000000000000000000" pitchFamily="2" charset="2"/>
              </a:rPr>
              <a:t> sensitivo-motoria.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070"/>
            <a:ext cx="3014140" cy="17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b="1" dirty="0" smtClean="0"/>
              <a:t>Malattie Neurologiche Genetiche </a:t>
            </a:r>
            <a:br>
              <a:rPr lang="it-IT" sz="3200" b="1" dirty="0" smtClean="0"/>
            </a:br>
            <a:r>
              <a:rPr lang="it-IT" sz="3200" b="1" dirty="0" smtClean="0"/>
              <a:t>da TRIPLETTE ESPANSE</a:t>
            </a:r>
            <a:endParaRPr lang="it-IT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6409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 bwMode="auto">
          <a:xfrm>
            <a:off x="2411760" y="3933056"/>
            <a:ext cx="1584176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234" y="382737"/>
            <a:ext cx="7793037" cy="1462087"/>
          </a:xfrm>
        </p:spPr>
        <p:txBody>
          <a:bodyPr/>
          <a:lstStyle/>
          <a:p>
            <a:r>
              <a:rPr lang="it-IT" sz="3600" b="1" dirty="0" smtClean="0"/>
              <a:t>Atassia di FRIEDREICH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703" y="1848434"/>
            <a:ext cx="9148097" cy="500956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it-IT" sz="2800" b="1" dirty="0" smtClean="0">
                <a:sym typeface="Wingdings" panose="05000000000000000000" pitchFamily="2" charset="2"/>
              </a:rPr>
              <a:t>Fenotipo</a:t>
            </a:r>
            <a:r>
              <a:rPr lang="it-IT" sz="2800" dirty="0" smtClean="0">
                <a:sym typeface="Wingdings" panose="05000000000000000000" pitchFamily="2" charset="2"/>
              </a:rPr>
              <a:t>: esordio con atassia </a:t>
            </a:r>
            <a:r>
              <a:rPr lang="it-IT" sz="2800" dirty="0" smtClean="0">
                <a:sym typeface="Wingdings" panose="05000000000000000000" pitchFamily="2" charset="2"/>
              </a:rPr>
              <a:t>arti </a:t>
            </a:r>
            <a:r>
              <a:rPr lang="it-IT" sz="2800" dirty="0" err="1" smtClean="0">
                <a:sym typeface="Wingdings" panose="05000000000000000000" pitchFamily="2" charset="2"/>
              </a:rPr>
              <a:t>inf</a:t>
            </a:r>
            <a:r>
              <a:rPr lang="it-IT" sz="2800" dirty="0" smtClean="0">
                <a:sym typeface="Wingdings" panose="05000000000000000000" pitchFamily="2" charset="2"/>
              </a:rPr>
              <a:t>. </a:t>
            </a:r>
          </a:p>
          <a:p>
            <a:pPr lvl="1">
              <a:spcBef>
                <a:spcPts val="300"/>
              </a:spcBef>
            </a:pPr>
            <a:r>
              <a:rPr lang="it-IT" sz="2400" i="1" dirty="0" smtClean="0">
                <a:sym typeface="Wingdings" panose="05000000000000000000" pitchFamily="2" charset="2"/>
              </a:rPr>
              <a:t>poi progressiva e diffusa con disartria</a:t>
            </a:r>
          </a:p>
          <a:p>
            <a:pPr lvl="1">
              <a:spcBef>
                <a:spcPts val="300"/>
              </a:spcBef>
            </a:pPr>
            <a:r>
              <a:rPr lang="it-IT" sz="2400" i="1" dirty="0" smtClean="0">
                <a:sym typeface="Wingdings" panose="05000000000000000000" pitchFamily="2" charset="2"/>
              </a:rPr>
              <a:t>deficit sensibilità profonde e discriminative, </a:t>
            </a:r>
            <a:r>
              <a:rPr lang="it-IT" sz="2400" i="1" dirty="0" err="1" smtClean="0">
                <a:sym typeface="Wingdings" panose="05000000000000000000" pitchFamily="2" charset="2"/>
              </a:rPr>
              <a:t>areflessia</a:t>
            </a:r>
            <a:r>
              <a:rPr lang="it-IT" sz="2400" i="1" dirty="0" smtClean="0">
                <a:sym typeface="Wingdings" panose="05000000000000000000" pitchFamily="2" charset="2"/>
              </a:rPr>
              <a:t>, anomalie oculomozione, </a:t>
            </a:r>
            <a:r>
              <a:rPr lang="it-IT" sz="2400" i="1" dirty="0" smtClean="0">
                <a:sym typeface="Wingdings" panose="05000000000000000000" pitchFamily="2" charset="2"/>
              </a:rPr>
              <a:t>paraparesi </a:t>
            </a:r>
            <a:r>
              <a:rPr lang="it-IT" sz="2400" i="1" dirty="0" smtClean="0">
                <a:sym typeface="Wingdings" panose="05000000000000000000" pitchFamily="2" charset="2"/>
              </a:rPr>
              <a:t>piramidale con </a:t>
            </a:r>
            <a:r>
              <a:rPr lang="it-IT" sz="2400" i="1" dirty="0" err="1" smtClean="0">
                <a:sym typeface="Wingdings" panose="05000000000000000000" pitchFamily="2" charset="2"/>
              </a:rPr>
              <a:t>Babinski</a:t>
            </a:r>
            <a:endParaRPr lang="it-IT" sz="2400" i="1" dirty="0" smtClean="0"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 sz="2800" dirty="0">
                <a:sym typeface="Wingdings" panose="05000000000000000000" pitchFamily="2" charset="2"/>
              </a:rPr>
              <a:t>S</a:t>
            </a:r>
            <a:r>
              <a:rPr lang="it-IT" sz="2800" dirty="0" smtClean="0">
                <a:sym typeface="Wingdings" panose="05000000000000000000" pitchFamily="2" charset="2"/>
              </a:rPr>
              <a:t>pesso segni </a:t>
            </a:r>
            <a:r>
              <a:rPr lang="it-IT" sz="2800" b="1" dirty="0" smtClean="0">
                <a:sym typeface="Wingdings" panose="05000000000000000000" pitchFamily="2" charset="2"/>
              </a:rPr>
              <a:t>Sistemici</a:t>
            </a:r>
            <a:r>
              <a:rPr lang="it-IT" sz="2800" dirty="0" smtClean="0">
                <a:sym typeface="Wingdings" panose="05000000000000000000" pitchFamily="2" charset="2"/>
              </a:rPr>
              <a:t>: </a:t>
            </a:r>
          </a:p>
          <a:p>
            <a:pPr lvl="1">
              <a:spcBef>
                <a:spcPts val="300"/>
              </a:spcBef>
            </a:pPr>
            <a:r>
              <a:rPr lang="it-IT" sz="2400" i="1" dirty="0" smtClean="0">
                <a:sym typeface="Wingdings" panose="05000000000000000000" pitchFamily="2" charset="2"/>
              </a:rPr>
              <a:t>cardiomiopatia (90%), diabete </a:t>
            </a:r>
            <a:r>
              <a:rPr lang="it-IT" sz="2400" i="1" dirty="0" err="1" smtClean="0">
                <a:sym typeface="Wingdings" panose="05000000000000000000" pitchFamily="2" charset="2"/>
              </a:rPr>
              <a:t>insulino</a:t>
            </a:r>
            <a:r>
              <a:rPr lang="it-IT" sz="2400" i="1" dirty="0" smtClean="0">
                <a:sym typeface="Wingdings" panose="05000000000000000000" pitchFamily="2" charset="2"/>
              </a:rPr>
              <a:t>-resistente (20%), ipoacusia, scoliosi, </a:t>
            </a:r>
            <a:r>
              <a:rPr lang="it-IT" sz="2400" b="1" i="1" dirty="0" smtClean="0">
                <a:sym typeface="Wingdings" panose="05000000000000000000" pitchFamily="2" charset="2"/>
              </a:rPr>
              <a:t>piede cavo</a:t>
            </a:r>
          </a:p>
          <a:p>
            <a:pPr>
              <a:spcBef>
                <a:spcPts val="300"/>
              </a:spcBef>
            </a:pPr>
            <a:r>
              <a:rPr lang="it-IT" sz="2800" b="1" dirty="0" err="1" smtClean="0">
                <a:sym typeface="Wingdings" panose="05000000000000000000" pitchFamily="2" charset="2"/>
              </a:rPr>
              <a:t>Neuroimaging</a:t>
            </a:r>
            <a:r>
              <a:rPr lang="it-IT" sz="2800" dirty="0" smtClean="0">
                <a:sym typeface="Wingdings" panose="05000000000000000000" pitchFamily="2" charset="2"/>
              </a:rPr>
              <a:t>: no atrofia cerebellare; sì </a:t>
            </a:r>
            <a:r>
              <a:rPr lang="it-IT" sz="28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atrofia del midollo </a:t>
            </a:r>
            <a:r>
              <a:rPr lang="it-IT" sz="2800" dirty="0" smtClean="0">
                <a:sym typeface="Wingdings" panose="05000000000000000000" pitchFamily="2" charset="2"/>
              </a:rPr>
              <a:t>spinale</a:t>
            </a:r>
          </a:p>
          <a:p>
            <a:pPr>
              <a:spcBef>
                <a:spcPts val="300"/>
              </a:spcBef>
            </a:pPr>
            <a:r>
              <a:rPr lang="it-IT" sz="2800" b="1" dirty="0" smtClean="0">
                <a:sym typeface="Wingdings" panose="05000000000000000000" pitchFamily="2" charset="2"/>
              </a:rPr>
              <a:t>Terapia</a:t>
            </a:r>
            <a:r>
              <a:rPr lang="it-IT" sz="2800" dirty="0" smtClean="0">
                <a:sym typeface="Wingdings" panose="05000000000000000000" pitchFamily="2" charset="2"/>
              </a:rPr>
              <a:t> sintomatica (cocktails): </a:t>
            </a:r>
          </a:p>
          <a:p>
            <a:pPr lvl="1">
              <a:spcBef>
                <a:spcPts val="300"/>
              </a:spcBef>
            </a:pPr>
            <a:r>
              <a:rPr lang="it-IT" sz="2400" b="1" i="1" dirty="0" smtClean="0">
                <a:sym typeface="Wingdings" panose="05000000000000000000" pitchFamily="2" charset="2"/>
              </a:rPr>
              <a:t>antiossidanti</a:t>
            </a:r>
            <a:r>
              <a:rPr lang="it-IT" sz="2400" i="1" dirty="0" smtClean="0">
                <a:sym typeface="Wingdings" panose="05000000000000000000" pitchFamily="2" charset="2"/>
              </a:rPr>
              <a:t> (Co. Q10, </a:t>
            </a:r>
            <a:r>
              <a:rPr lang="it-IT" sz="2400" i="1" dirty="0" err="1" smtClean="0">
                <a:sym typeface="Wingdings" panose="05000000000000000000" pitchFamily="2" charset="2"/>
              </a:rPr>
              <a:t>idebenone</a:t>
            </a:r>
            <a:r>
              <a:rPr lang="it-IT" sz="2400" i="1" dirty="0" smtClean="0">
                <a:sym typeface="Wingdings" panose="05000000000000000000" pitchFamily="2" charset="2"/>
              </a:rPr>
              <a:t>, </a:t>
            </a:r>
            <a:r>
              <a:rPr lang="it-IT" sz="2400" i="1" dirty="0" err="1" smtClean="0">
                <a:sym typeface="Wingdings" panose="05000000000000000000" pitchFamily="2" charset="2"/>
              </a:rPr>
              <a:t>vit</a:t>
            </a:r>
            <a:r>
              <a:rPr lang="it-IT" sz="2400" i="1" dirty="0" smtClean="0">
                <a:sym typeface="Wingdings" panose="05000000000000000000" pitchFamily="2" charset="2"/>
              </a:rPr>
              <a:t>. E), </a:t>
            </a:r>
            <a:r>
              <a:rPr lang="it-IT" sz="2400" b="1" i="1" dirty="0" smtClean="0">
                <a:sym typeface="Wingdings" panose="05000000000000000000" pitchFamily="2" charset="2"/>
              </a:rPr>
              <a:t>chelanti ferro</a:t>
            </a:r>
            <a:r>
              <a:rPr lang="it-IT" sz="2400" i="1" dirty="0" smtClean="0">
                <a:sym typeface="Wingdings" panose="05000000000000000000" pitchFamily="2" charset="2"/>
              </a:rPr>
              <a:t>, </a:t>
            </a:r>
            <a:r>
              <a:rPr lang="it-IT" sz="2400" b="1" i="1" dirty="0" smtClean="0">
                <a:sym typeface="Wingdings" panose="05000000000000000000" pitchFamily="2" charset="2"/>
              </a:rPr>
              <a:t>co-fattori </a:t>
            </a:r>
            <a:r>
              <a:rPr lang="it-IT" sz="2400" b="1" i="1" dirty="0" err="1" smtClean="0">
                <a:sym typeface="Wingdings" panose="05000000000000000000" pitchFamily="2" charset="2"/>
              </a:rPr>
              <a:t>mitoc</a:t>
            </a:r>
            <a:r>
              <a:rPr lang="it-IT" sz="2400" b="1" i="1" dirty="0" smtClean="0">
                <a:sym typeface="Wingdings" panose="05000000000000000000" pitchFamily="2" charset="2"/>
              </a:rPr>
              <a:t>. </a:t>
            </a:r>
            <a:r>
              <a:rPr lang="it-IT" sz="2400" i="1" dirty="0" smtClean="0">
                <a:sym typeface="Wingdings" panose="05000000000000000000" pitchFamily="2" charset="2"/>
              </a:rPr>
              <a:t>(</a:t>
            </a:r>
            <a:r>
              <a:rPr lang="it-IT" sz="2400" i="1" dirty="0" err="1" smtClean="0">
                <a:sym typeface="Wingdings" panose="05000000000000000000" pitchFamily="2" charset="2"/>
              </a:rPr>
              <a:t>ac</a:t>
            </a:r>
            <a:r>
              <a:rPr lang="it-IT" sz="2400" i="1" dirty="0" smtClean="0">
                <a:sym typeface="Wingdings" panose="05000000000000000000" pitchFamily="2" charset="2"/>
              </a:rPr>
              <a:t>. alfa-</a:t>
            </a:r>
            <a:r>
              <a:rPr lang="it-IT" sz="2400" i="1" dirty="0" err="1" smtClean="0">
                <a:sym typeface="Wingdings" panose="05000000000000000000" pitchFamily="2" charset="2"/>
              </a:rPr>
              <a:t>lipoico</a:t>
            </a:r>
            <a:r>
              <a:rPr lang="it-IT" sz="2400" i="1" dirty="0" smtClean="0">
                <a:sym typeface="Wingdings" panose="05000000000000000000" pitchFamily="2" charset="2"/>
              </a:rPr>
              <a:t>, carnitina)</a:t>
            </a:r>
          </a:p>
          <a:p>
            <a:pPr>
              <a:spcBef>
                <a:spcPts val="300"/>
              </a:spcBef>
            </a:pPr>
            <a:endParaRPr lang="it-IT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070"/>
            <a:ext cx="3014140" cy="17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5" y="2204864"/>
            <a:ext cx="2951733" cy="2880320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115658" y="260648"/>
            <a:ext cx="9051302" cy="1462087"/>
          </a:xfrm>
        </p:spPr>
        <p:txBody>
          <a:bodyPr/>
          <a:lstStyle/>
          <a:p>
            <a:pPr algn="ctr"/>
            <a:r>
              <a:rPr lang="it-IT" sz="4000" b="1" dirty="0" smtClean="0"/>
              <a:t>Atassia </a:t>
            </a:r>
            <a:br>
              <a:rPr lang="it-IT" sz="4000" b="1" dirty="0" smtClean="0"/>
            </a:br>
            <a:r>
              <a:rPr lang="it-IT" sz="4000" b="1" dirty="0" smtClean="0"/>
              <a:t>di FRIEDREICH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074" y="5155529"/>
            <a:ext cx="295173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/>
              <a:t>Atassia di </a:t>
            </a:r>
            <a:r>
              <a:rPr lang="it-IT" sz="1600" b="1" i="1" dirty="0" err="1" smtClean="0"/>
              <a:t>Friedreich</a:t>
            </a:r>
            <a:endParaRPr lang="it-IT" sz="1600" b="1" i="1" dirty="0" smtClean="0"/>
          </a:p>
          <a:p>
            <a:pPr algn="ctr"/>
            <a:r>
              <a:rPr lang="it-IT" sz="1600" b="1" i="1" dirty="0" smtClean="0"/>
              <a:t>RM Encefalo e Midollo </a:t>
            </a:r>
            <a:r>
              <a:rPr lang="it-IT" sz="1600" b="1" i="1" dirty="0" err="1" smtClean="0"/>
              <a:t>Sup</a:t>
            </a:r>
            <a:r>
              <a:rPr lang="it-IT" sz="1600" b="1" i="1" dirty="0" smtClean="0"/>
              <a:t>:</a:t>
            </a:r>
          </a:p>
          <a:p>
            <a:pPr algn="ctr"/>
            <a:r>
              <a:rPr lang="it-IT" sz="1600" b="1" i="1" dirty="0" smtClean="0"/>
              <a:t>Assenza di atrofia cerebellare e presenza di </a:t>
            </a:r>
            <a:r>
              <a:rPr lang="it-IT" sz="1600" b="1" i="1" dirty="0" smtClean="0">
                <a:solidFill>
                  <a:srgbClr val="FF0000"/>
                </a:solidFill>
              </a:rPr>
              <a:t>atrofia del midollo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9" y="2242389"/>
            <a:ext cx="3812134" cy="2842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3212324" y="5141128"/>
            <a:ext cx="367026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/>
              <a:t>Biopsia di Nervo Surale (</a:t>
            </a:r>
            <a:r>
              <a:rPr lang="it-IT" sz="1600" b="1" i="1" dirty="0"/>
              <a:t>blu di toluidina</a:t>
            </a:r>
            <a:r>
              <a:rPr lang="it-IT" sz="1600" b="1" i="1" dirty="0" smtClean="0"/>
              <a:t>)</a:t>
            </a:r>
          </a:p>
          <a:p>
            <a:pPr algn="ctr"/>
            <a:r>
              <a:rPr lang="it-IT" sz="1600" b="1" i="1" dirty="0" smtClean="0"/>
              <a:t>a) Controllo b) </a:t>
            </a:r>
            <a:r>
              <a:rPr lang="it-IT" sz="1600" b="1" i="1" dirty="0"/>
              <a:t>Atassia di </a:t>
            </a:r>
            <a:r>
              <a:rPr lang="it-IT" sz="1600" b="1" i="1" dirty="0" err="1" smtClean="0"/>
              <a:t>Friedreich</a:t>
            </a:r>
            <a:endParaRPr lang="it-IT" sz="1600" b="1" i="1" dirty="0" smtClean="0"/>
          </a:p>
          <a:p>
            <a:pPr algn="ctr"/>
            <a:r>
              <a:rPr lang="it-IT" sz="1600" b="1" i="1" dirty="0" smtClean="0">
                <a:solidFill>
                  <a:srgbClr val="FF0000"/>
                </a:solidFill>
              </a:rPr>
              <a:t>Marcata perdita di fibre mieliniche di grosso calibro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3" y="2231111"/>
            <a:ext cx="1918349" cy="165618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240457" y="4000829"/>
            <a:ext cx="18108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Atassia di </a:t>
            </a:r>
            <a:r>
              <a:rPr lang="it-IT" b="1" i="1" dirty="0" err="1" smtClean="0"/>
              <a:t>Friedreich</a:t>
            </a:r>
            <a:endParaRPr lang="it-IT" b="1" i="1" dirty="0" smtClean="0"/>
          </a:p>
          <a:p>
            <a:pPr algn="ctr"/>
            <a:r>
              <a:rPr lang="it-IT" b="1" i="1" dirty="0" smtClean="0">
                <a:solidFill>
                  <a:srgbClr val="FF0000"/>
                </a:solidFill>
              </a:rPr>
              <a:t>Piede Cavo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2300385" cy="1780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07" y="0"/>
            <a:ext cx="255270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Ovale 12"/>
          <p:cNvSpPr/>
          <p:nvPr/>
        </p:nvSpPr>
        <p:spPr bwMode="auto">
          <a:xfrm>
            <a:off x="6732240" y="0"/>
            <a:ext cx="360040" cy="2606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Portatori di Mutazione </a:t>
            </a:r>
            <a:br>
              <a:rPr lang="it-IT" b="1" dirty="0" smtClean="0"/>
            </a:br>
            <a:r>
              <a:rPr lang="it-IT" b="1" dirty="0" smtClean="0"/>
              <a:t>FXN </a:t>
            </a:r>
            <a:r>
              <a:rPr lang="it-IT" b="1" dirty="0" err="1" smtClean="0"/>
              <a:t>Monoallelica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017713"/>
            <a:ext cx="8703568" cy="4114800"/>
          </a:xfrm>
        </p:spPr>
        <p:txBody>
          <a:bodyPr/>
          <a:lstStyle/>
          <a:p>
            <a:r>
              <a:rPr lang="en-US" dirty="0"/>
              <a:t>About 25% of FXN </a:t>
            </a:r>
            <a:r>
              <a:rPr lang="en-US" dirty="0" smtClean="0"/>
              <a:t>mutation carriers are symptomatic and have </a:t>
            </a:r>
            <a:r>
              <a:rPr lang="en-US" dirty="0"/>
              <a:t>an atypical phenotype, such as </a:t>
            </a:r>
            <a:r>
              <a:rPr lang="en-US" b="1" i="1" dirty="0" smtClean="0"/>
              <a:t>late onset</a:t>
            </a:r>
            <a:r>
              <a:rPr lang="en-US" dirty="0"/>
              <a:t>, for example up to 64 years.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such </a:t>
            </a:r>
            <a:r>
              <a:rPr lang="en-US" dirty="0" smtClean="0"/>
              <a:t>very late-onset </a:t>
            </a:r>
            <a:r>
              <a:rPr lang="en-US" dirty="0"/>
              <a:t>cases, there is often both ataxia </a:t>
            </a:r>
            <a:r>
              <a:rPr lang="en-US" dirty="0" smtClean="0"/>
              <a:t>and </a:t>
            </a:r>
            <a:r>
              <a:rPr lang="it-IT" dirty="0" err="1" smtClean="0"/>
              <a:t>spastic</a:t>
            </a:r>
            <a:r>
              <a:rPr lang="it-IT" dirty="0" smtClean="0"/>
              <a:t> </a:t>
            </a:r>
            <a:r>
              <a:rPr lang="it-IT" dirty="0" err="1"/>
              <a:t>paraparesis</a:t>
            </a:r>
            <a:r>
              <a:rPr lang="it-IT" dirty="0"/>
              <a:t> (</a:t>
            </a:r>
            <a:r>
              <a:rPr lang="it-IT" b="1" i="1" dirty="0" err="1"/>
              <a:t>spastic</a:t>
            </a:r>
            <a:r>
              <a:rPr lang="it-IT" b="1" i="1" dirty="0"/>
              <a:t> </a:t>
            </a:r>
            <a:r>
              <a:rPr lang="it-IT" b="1" i="1" dirty="0" err="1"/>
              <a:t>ataxia</a:t>
            </a:r>
            <a:r>
              <a:rPr lang="it-IT" dirty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643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VARIETA’ DI ATASSIE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4000" b="1" dirty="0" smtClean="0"/>
              <a:t>Due Macro-Gruppi: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600" dirty="0" err="1" smtClean="0"/>
              <a:t>Atx</a:t>
            </a:r>
            <a:r>
              <a:rPr lang="it-IT" sz="3600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PERIFERICHE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/>
              <a:t>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600" dirty="0" err="1" smtClean="0"/>
              <a:t>Atx</a:t>
            </a:r>
            <a:r>
              <a:rPr lang="it-IT" sz="3600" dirty="0" smtClean="0"/>
              <a:t> </a:t>
            </a:r>
            <a:r>
              <a:rPr lang="it-IT" sz="3600" b="1" dirty="0" smtClean="0"/>
              <a:t>Centrali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/>
              <a:t>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3600" dirty="0" smtClean="0"/>
              <a:t>+ </a:t>
            </a:r>
            <a:r>
              <a:rPr lang="it-IT" sz="3600" dirty="0" err="1" smtClean="0"/>
              <a:t>Atx</a:t>
            </a:r>
            <a:r>
              <a:rPr lang="it-IT" sz="3600" dirty="0" smtClean="0"/>
              <a:t>. </a:t>
            </a:r>
            <a:r>
              <a:rPr lang="it-IT" sz="3600" b="1" dirty="0" smtClean="0"/>
              <a:t>Psicogene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4662514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836712"/>
            <a:ext cx="7793037" cy="8396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Iter </a:t>
            </a:r>
            <a:r>
              <a:rPr lang="it-IT" b="1" dirty="0" err="1" smtClean="0">
                <a:solidFill>
                  <a:srgbClr val="FF0000"/>
                </a:solidFill>
              </a:rPr>
              <a:t>Dx</a:t>
            </a:r>
            <a:r>
              <a:rPr lang="it-IT" b="1" dirty="0" smtClean="0">
                <a:solidFill>
                  <a:srgbClr val="FF0000"/>
                </a:solidFill>
              </a:rPr>
              <a:t> Sindrome Atassica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569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6" y="5085184"/>
            <a:ext cx="6429995" cy="1584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6441235"/>
            <a:ext cx="2869056" cy="2281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1393006" y="5544482"/>
            <a:ext cx="6408090" cy="69283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Diagnostic Tests </a:t>
            </a:r>
            <a:br>
              <a:rPr lang="en-US" b="1" dirty="0" smtClean="0"/>
            </a:br>
            <a:r>
              <a:rPr lang="en-US" b="1" dirty="0" smtClean="0"/>
              <a:t>That May Be Necessary 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88840"/>
            <a:ext cx="8764463" cy="4752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3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4028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smtClean="0"/>
              <a:t>diagnostic pathway for </a:t>
            </a:r>
            <a:r>
              <a:rPr lang="en-US" sz="2800" dirty="0"/>
              <a:t>cerebellar </a:t>
            </a:r>
            <a:r>
              <a:rPr lang="en-US" sz="2800" dirty="0" smtClean="0"/>
              <a:t>ataxia is </a:t>
            </a:r>
            <a:r>
              <a:rPr lang="en-US" sz="2800" b="1" i="1" dirty="0"/>
              <a:t>challenging</a:t>
            </a:r>
            <a:r>
              <a:rPr lang="en-US" sz="2800" dirty="0"/>
              <a:t>, mainly because ataxia is </a:t>
            </a:r>
            <a:r>
              <a:rPr lang="en-US" sz="2800" dirty="0" smtClean="0"/>
              <a:t>a symptom </a:t>
            </a:r>
            <a:r>
              <a:rPr lang="en-US" sz="2800" dirty="0"/>
              <a:t>of many neurological diseases. </a:t>
            </a:r>
            <a:endParaRPr lang="en-US" sz="2800" dirty="0" smtClean="0"/>
          </a:p>
          <a:p>
            <a:r>
              <a:rPr lang="en-US" sz="2800" i="1" dirty="0" smtClean="0"/>
              <a:t>Careful </a:t>
            </a:r>
            <a:r>
              <a:rPr lang="en-US" sz="2800" b="1" i="1" dirty="0"/>
              <a:t>clinical evaluation </a:t>
            </a:r>
            <a:r>
              <a:rPr lang="en-US" sz="2800" i="1" dirty="0"/>
              <a:t>is essential to guide investigations; these should be targeted first at </a:t>
            </a:r>
            <a:r>
              <a:rPr lang="en-US" sz="2800" b="1" i="1" dirty="0"/>
              <a:t>structural</a:t>
            </a:r>
            <a:r>
              <a:rPr lang="en-US" sz="2800" i="1" dirty="0"/>
              <a:t> lesions and </a:t>
            </a:r>
            <a:r>
              <a:rPr lang="en-US" sz="2800" i="1" dirty="0" smtClean="0"/>
              <a:t>at </a:t>
            </a:r>
            <a:r>
              <a:rPr lang="it-IT" sz="2800" b="1" i="1" dirty="0" err="1" smtClean="0"/>
              <a:t>treatable</a:t>
            </a:r>
            <a:r>
              <a:rPr lang="it-IT" sz="2800" i="1" dirty="0" smtClean="0"/>
              <a:t> </a:t>
            </a:r>
            <a:r>
              <a:rPr lang="it-IT" sz="2800" i="1" dirty="0" err="1"/>
              <a:t>conditions</a:t>
            </a:r>
            <a:r>
              <a:rPr lang="it-IT" sz="2800" i="1" dirty="0" smtClean="0"/>
              <a:t>.</a:t>
            </a:r>
          </a:p>
          <a:p>
            <a:pPr lvl="1"/>
            <a:r>
              <a:rPr lang="it-IT" sz="2400" b="1" dirty="0" err="1" smtClean="0">
                <a:solidFill>
                  <a:srgbClr val="FF0000"/>
                </a:solidFill>
              </a:rPr>
              <a:t>Clinical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/>
              <a:t>information </a:t>
            </a:r>
            <a:r>
              <a:rPr lang="it-IT" sz="2400" dirty="0" err="1" smtClean="0"/>
              <a:t>such</a:t>
            </a:r>
            <a:r>
              <a:rPr lang="it-IT" sz="2400" dirty="0"/>
              <a:t> </a:t>
            </a:r>
            <a:r>
              <a:rPr lang="en-US" sz="2400" dirty="0" smtClean="0"/>
              <a:t>as </a:t>
            </a:r>
            <a:r>
              <a:rPr lang="en-US" sz="2400" b="1" i="1" dirty="0"/>
              <a:t>age</a:t>
            </a:r>
            <a:r>
              <a:rPr lang="en-US" sz="2400" dirty="0"/>
              <a:t> of onset, </a:t>
            </a:r>
            <a:r>
              <a:rPr lang="en-US" sz="2400" b="1" i="1" dirty="0"/>
              <a:t>rate</a:t>
            </a:r>
            <a:r>
              <a:rPr lang="en-US" sz="2400" dirty="0"/>
              <a:t> of progression, </a:t>
            </a:r>
            <a:r>
              <a:rPr lang="en-US" sz="2400" b="1" i="1" dirty="0" smtClean="0"/>
              <a:t>family</a:t>
            </a:r>
            <a:r>
              <a:rPr lang="en-US" sz="2400" dirty="0" smtClean="0"/>
              <a:t> history, </a:t>
            </a:r>
            <a:r>
              <a:rPr lang="en-US" sz="2400" b="1" i="1" dirty="0" smtClean="0"/>
              <a:t>diffuse vs focal </a:t>
            </a:r>
            <a:r>
              <a:rPr lang="en-US" sz="2400" dirty="0" err="1" smtClean="0"/>
              <a:t>semeiology</a:t>
            </a:r>
            <a:r>
              <a:rPr lang="en-US" sz="2400" dirty="0" smtClean="0"/>
              <a:t>  </a:t>
            </a:r>
            <a:r>
              <a:rPr lang="en-US" sz="2400" dirty="0"/>
              <a:t>and </a:t>
            </a:r>
            <a:r>
              <a:rPr lang="en-US" sz="2400" b="1" i="1" dirty="0" smtClean="0"/>
              <a:t>non-cerebellar </a:t>
            </a:r>
            <a:r>
              <a:rPr lang="en-US" sz="2400" b="1" i="1" dirty="0"/>
              <a:t>features </a:t>
            </a:r>
            <a:r>
              <a:rPr lang="en-US" sz="2400" dirty="0" smtClean="0"/>
              <a:t>can narrow </a:t>
            </a:r>
            <a:r>
              <a:rPr lang="en-US" sz="2400" dirty="0"/>
              <a:t>the </a:t>
            </a:r>
            <a:r>
              <a:rPr lang="en-US" sz="2400" dirty="0" smtClean="0"/>
              <a:t>diagnosis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Brain MRI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almost </a:t>
            </a:r>
            <a:r>
              <a:rPr lang="en-US" sz="2400" b="1" i="1" dirty="0"/>
              <a:t>obligatory</a:t>
            </a:r>
            <a:r>
              <a:rPr lang="en-US" sz="2400" dirty="0"/>
              <a:t> and may reveal </a:t>
            </a:r>
            <a:r>
              <a:rPr lang="en-US" sz="2400" dirty="0" smtClean="0"/>
              <a:t>valuable diagnostic </a:t>
            </a:r>
            <a:r>
              <a:rPr lang="en-US" sz="2400" dirty="0"/>
              <a:t>clues. </a:t>
            </a:r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9769"/>
            <a:ext cx="6408712" cy="1481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97" y="1494340"/>
            <a:ext cx="1754734" cy="2273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9768"/>
            <a:ext cx="2555776" cy="148191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199795" y="265730"/>
            <a:ext cx="6378936" cy="1105470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0930" y="620688"/>
            <a:ext cx="7900367" cy="1174055"/>
          </a:xfrm>
        </p:spPr>
        <p:txBody>
          <a:bodyPr/>
          <a:lstStyle/>
          <a:p>
            <a:pPr algn="ctr"/>
            <a:r>
              <a:rPr lang="it-IT" sz="3600" b="1" dirty="0" smtClean="0"/>
              <a:t>FLOW CHART: </a:t>
            </a:r>
            <a:r>
              <a:rPr lang="it-IT" sz="3200" b="1" dirty="0" err="1" smtClean="0"/>
              <a:t>Discrimination</a:t>
            </a:r>
            <a:r>
              <a:rPr lang="it-IT" sz="3200" b="1" dirty="0" smtClean="0"/>
              <a:t> of </a:t>
            </a:r>
            <a:r>
              <a:rPr lang="it-IT" sz="3200" b="1" dirty="0" err="1" smtClean="0">
                <a:solidFill>
                  <a:srgbClr val="FF0000"/>
                </a:solidFill>
              </a:rPr>
              <a:t>Acquired</a:t>
            </a:r>
            <a:r>
              <a:rPr lang="it-IT" sz="3200" b="1" dirty="0" smtClean="0">
                <a:solidFill>
                  <a:srgbClr val="FF0000"/>
                </a:solidFill>
              </a:rPr>
              <a:t> and </a:t>
            </a:r>
            <a:r>
              <a:rPr lang="it-IT" sz="3200" b="1" dirty="0" err="1" smtClean="0">
                <a:solidFill>
                  <a:srgbClr val="FF0000"/>
                </a:solidFill>
              </a:rPr>
              <a:t>Hereditary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/>
              <a:t>C</a:t>
            </a:r>
            <a:r>
              <a:rPr lang="it-IT" sz="3200" b="1" dirty="0" err="1" smtClean="0"/>
              <a:t>onditions</a:t>
            </a:r>
            <a:endParaRPr lang="it-IT" sz="3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90" y="2204864"/>
            <a:ext cx="8596507" cy="4249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e 3"/>
          <p:cNvSpPr/>
          <p:nvPr/>
        </p:nvSpPr>
        <p:spPr bwMode="auto">
          <a:xfrm>
            <a:off x="3995936" y="4077072"/>
            <a:ext cx="1368152" cy="7920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371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60648"/>
            <a:ext cx="8789274" cy="1503040"/>
          </a:xfrm>
        </p:spPr>
        <p:txBody>
          <a:bodyPr/>
          <a:lstStyle/>
          <a:p>
            <a:pPr algn="ctr" eaLnBrk="1" hangingPunct="1"/>
            <a:r>
              <a:rPr lang="it-IT" altLang="it-IT" sz="4000" b="1" dirty="0" err="1" smtClean="0"/>
              <a:t>Atx</a:t>
            </a:r>
            <a:r>
              <a:rPr lang="it-IT" altLang="it-IT" sz="4000" b="1" dirty="0" smtClean="0"/>
              <a:t> 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ACUTE</a:t>
            </a:r>
            <a:r>
              <a:rPr lang="it-IT" altLang="it-IT" sz="4000" b="1" dirty="0" smtClean="0"/>
              <a:t>: Inquadramento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13104" y="1968459"/>
            <a:ext cx="3891880" cy="66660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3600" dirty="0" err="1" smtClean="0">
                <a:solidFill>
                  <a:srgbClr val="FF0000"/>
                </a:solidFill>
              </a:rPr>
              <a:t>Var</a:t>
            </a:r>
            <a:r>
              <a:rPr lang="it-IT" sz="3600" dirty="0" smtClean="0">
                <a:solidFill>
                  <a:srgbClr val="FF0000"/>
                </a:solidFill>
              </a:rPr>
              <a:t>. Diffusa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-34645" y="2813508"/>
            <a:ext cx="4462629" cy="3927860"/>
          </a:xfrm>
        </p:spPr>
        <p:txBody>
          <a:bodyPr/>
          <a:lstStyle/>
          <a:p>
            <a:pPr lvl="1" eaLnBrk="1" hangingPunct="1"/>
            <a:r>
              <a:rPr lang="it-IT" altLang="it-IT" sz="2800" i="1" dirty="0" smtClean="0"/>
              <a:t>Iatrogene (barbiturici, antiepilettici)</a:t>
            </a:r>
            <a:endParaRPr lang="it-IT" altLang="it-IT" sz="2800" i="1" dirty="0"/>
          </a:p>
          <a:p>
            <a:pPr lvl="1" eaLnBrk="1" hangingPunct="1"/>
            <a:r>
              <a:rPr lang="it-IT" altLang="it-IT" sz="2800" i="1" dirty="0" smtClean="0"/>
              <a:t>Infettive (Cerebellite </a:t>
            </a:r>
            <a:r>
              <a:rPr lang="it-IT" altLang="it-IT" sz="2800" i="1" dirty="0"/>
              <a:t>virale </a:t>
            </a:r>
            <a:r>
              <a:rPr lang="it-IT" altLang="it-IT" sz="2800" i="1" dirty="0" smtClean="0"/>
              <a:t>acuta)</a:t>
            </a:r>
            <a:endParaRPr lang="it-IT" altLang="it-IT" sz="2800" i="1" dirty="0"/>
          </a:p>
          <a:p>
            <a:pPr lvl="1" eaLnBrk="1" hangingPunct="1"/>
            <a:r>
              <a:rPr lang="it-IT" altLang="it-IT" sz="2800" i="1" dirty="0" smtClean="0"/>
              <a:t>Disimmuni (ADEM)</a:t>
            </a:r>
            <a:endParaRPr lang="it-IT" altLang="it-IT" sz="2800" i="1" dirty="0"/>
          </a:p>
          <a:p>
            <a:pPr lvl="1" eaLnBrk="1" hangingPunct="1"/>
            <a:r>
              <a:rPr lang="it-IT" altLang="it-IT" sz="2800" i="1" dirty="0" smtClean="0"/>
              <a:t>Tossiche (etilismo acuto, toluene, mercurio)</a:t>
            </a:r>
            <a:endParaRPr lang="it-IT" altLang="it-IT" sz="2800" i="1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788024" y="1942131"/>
            <a:ext cx="3293129" cy="66660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altLang="it-IT" sz="3600" dirty="0" err="1" smtClean="0">
                <a:solidFill>
                  <a:srgbClr val="FF0000"/>
                </a:solidFill>
              </a:rPr>
              <a:t>Var</a:t>
            </a:r>
            <a:r>
              <a:rPr lang="it-IT" altLang="it-IT" sz="3600" dirty="0" smtClean="0">
                <a:solidFill>
                  <a:srgbClr val="FF0000"/>
                </a:solidFill>
              </a:rPr>
              <a:t>. Focali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4972680" y="2924944"/>
            <a:ext cx="4140123" cy="2301651"/>
          </a:xfrm>
        </p:spPr>
        <p:txBody>
          <a:bodyPr/>
          <a:lstStyle/>
          <a:p>
            <a:pPr eaLnBrk="1" hangingPunct="1"/>
            <a:r>
              <a:rPr lang="it-IT" altLang="it-IT" sz="2800" i="1" dirty="0" smtClean="0"/>
              <a:t>Cerebro-Vascolari</a:t>
            </a:r>
            <a:endParaRPr lang="it-IT" altLang="it-IT" sz="2800" i="1" dirty="0"/>
          </a:p>
          <a:p>
            <a:pPr eaLnBrk="1" hangingPunct="1"/>
            <a:r>
              <a:rPr lang="it-IT" altLang="it-IT" sz="2800" i="1" dirty="0"/>
              <a:t>I</a:t>
            </a:r>
            <a:r>
              <a:rPr lang="it-IT" altLang="it-IT" sz="2800" i="1" dirty="0" smtClean="0"/>
              <a:t>nfettive (ascesso)</a:t>
            </a:r>
          </a:p>
          <a:p>
            <a:pPr eaLnBrk="1" hangingPunct="1"/>
            <a:r>
              <a:rPr lang="it-IT" altLang="it-IT" sz="2800" i="1" dirty="0" smtClean="0"/>
              <a:t>Traumatiche</a:t>
            </a:r>
            <a:endParaRPr lang="it-IT" alt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3751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47" y="1917233"/>
            <a:ext cx="9144000" cy="457963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Once ruled out </a:t>
            </a:r>
            <a:r>
              <a:rPr lang="en-US" sz="2400" b="1" i="1" dirty="0"/>
              <a:t>structural</a:t>
            </a:r>
            <a:r>
              <a:rPr lang="en-US" sz="2400" dirty="0"/>
              <a:t> lesions, the </a:t>
            </a:r>
            <a:r>
              <a:rPr lang="en-US" sz="2400" dirty="0" smtClean="0"/>
              <a:t>2nd </a:t>
            </a:r>
            <a:r>
              <a:rPr lang="en-US" sz="2400" dirty="0"/>
              <a:t>other most common diagnoses </a:t>
            </a:r>
            <a:r>
              <a:rPr lang="en-US" sz="2400" dirty="0" smtClean="0"/>
              <a:t>belong to 2 macro-categories: </a:t>
            </a:r>
            <a:r>
              <a:rPr lang="en-US" sz="2400" b="1" i="1" dirty="0"/>
              <a:t>inflammatory</a:t>
            </a:r>
            <a:r>
              <a:rPr lang="en-US" sz="2400" dirty="0"/>
              <a:t> and </a:t>
            </a:r>
            <a:r>
              <a:rPr lang="en-US" sz="2400" b="1" i="1" dirty="0"/>
              <a:t>degenerative</a:t>
            </a:r>
            <a:r>
              <a:rPr lang="en-US" sz="2400" dirty="0"/>
              <a:t> (including genetic) disorders.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INFLAMMATORY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conditions are often </a:t>
            </a:r>
            <a:r>
              <a:rPr lang="en-US" sz="2000" b="1" i="1" dirty="0"/>
              <a:t>treatable</a:t>
            </a:r>
            <a:r>
              <a:rPr lang="en-US" sz="2000" i="1" dirty="0"/>
              <a:t> and </a:t>
            </a:r>
            <a:r>
              <a:rPr lang="en-US" sz="2000" i="1" dirty="0" smtClean="0"/>
              <a:t>of </a:t>
            </a:r>
            <a:r>
              <a:rPr lang="en-US" sz="2000" b="1" i="1" dirty="0"/>
              <a:t>subacute</a:t>
            </a:r>
            <a:r>
              <a:rPr lang="en-US" sz="2000" i="1" dirty="0"/>
              <a:t> onset, but may sometimes be </a:t>
            </a:r>
            <a:r>
              <a:rPr lang="en-US" sz="2000" i="1" dirty="0" smtClean="0"/>
              <a:t>progressive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/>
              <a:t>I</a:t>
            </a:r>
            <a:r>
              <a:rPr lang="en-US" sz="2000" i="1" dirty="0" smtClean="0"/>
              <a:t>n </a:t>
            </a:r>
            <a:r>
              <a:rPr lang="en-US" sz="2000" i="1" dirty="0"/>
              <a:t>these cases, do not blame </a:t>
            </a:r>
            <a:r>
              <a:rPr lang="en-US" sz="2000" b="1" i="1" dirty="0"/>
              <a:t>A</a:t>
            </a:r>
            <a:r>
              <a:rPr lang="en-US" sz="2000" b="1" i="1" dirty="0" smtClean="0"/>
              <a:t>lcohol</a:t>
            </a:r>
            <a:r>
              <a:rPr lang="en-US" sz="2000" i="1" dirty="0" smtClean="0"/>
              <a:t> </a:t>
            </a:r>
            <a:r>
              <a:rPr lang="en-US" sz="2000" i="1" dirty="0"/>
              <a:t>too </a:t>
            </a:r>
            <a:r>
              <a:rPr lang="en-US" sz="2000" i="1" dirty="0" smtClean="0"/>
              <a:t>quickly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/>
              <a:t>Always consider </a:t>
            </a:r>
            <a:r>
              <a:rPr lang="en-US" sz="2000" i="1" dirty="0" err="1" smtClean="0"/>
              <a:t>disimmune</a:t>
            </a:r>
            <a:r>
              <a:rPr lang="en-US" sz="2000" i="1" dirty="0" smtClean="0"/>
              <a:t> and paraneoplastic conditions</a:t>
            </a:r>
            <a:endParaRPr lang="en-US" sz="2000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Many </a:t>
            </a:r>
            <a:r>
              <a:rPr lang="en-US" sz="2000" dirty="0"/>
              <a:t>ataxias turn out to be </a:t>
            </a:r>
            <a:r>
              <a:rPr lang="en-US" sz="2000" b="1" dirty="0" smtClean="0">
                <a:solidFill>
                  <a:srgbClr val="FF0000"/>
                </a:solidFill>
              </a:rPr>
              <a:t>DEGENERATIVE </a:t>
            </a:r>
            <a:r>
              <a:rPr lang="en-US" sz="2000" dirty="0" smtClean="0">
                <a:solidFill>
                  <a:srgbClr val="FF0000"/>
                </a:solidFill>
              </a:rPr>
              <a:t>(sporadic or hereditary)</a:t>
            </a:r>
            <a:r>
              <a:rPr lang="en-US" sz="2000" i="1" dirty="0" smtClean="0"/>
              <a:t>: hey are often of </a:t>
            </a:r>
            <a:r>
              <a:rPr lang="en-US" sz="2000" b="1" i="1" dirty="0" smtClean="0"/>
              <a:t>chronic</a:t>
            </a:r>
            <a:r>
              <a:rPr lang="en-US" sz="2000" i="1" dirty="0" smtClean="0"/>
              <a:t> onset and </a:t>
            </a:r>
            <a:r>
              <a:rPr lang="en-US" sz="2000" b="1" i="1" dirty="0" smtClean="0"/>
              <a:t>progressive</a:t>
            </a:r>
            <a:r>
              <a:rPr lang="en-US" sz="2000" i="1" dirty="0" smtClean="0"/>
              <a:t> evolution</a:t>
            </a:r>
            <a:endParaRPr lang="en-US" sz="2000" i="1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 </a:t>
            </a:r>
            <a:r>
              <a:rPr lang="en-US" sz="1800" b="1" i="1" dirty="0"/>
              <a:t>chronic</a:t>
            </a:r>
            <a:r>
              <a:rPr lang="en-US" sz="1800" dirty="0"/>
              <a:t> cases, consider </a:t>
            </a:r>
            <a:r>
              <a:rPr lang="en-US" sz="1800" b="1" i="1" dirty="0"/>
              <a:t>genetic</a:t>
            </a:r>
            <a:r>
              <a:rPr lang="en-US" sz="1800" dirty="0"/>
              <a:t> testing even without a family </a:t>
            </a:r>
            <a:r>
              <a:rPr lang="en-US" sz="1800" dirty="0" smtClean="0"/>
              <a:t>history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follow-up non-genetic </a:t>
            </a:r>
            <a:r>
              <a:rPr lang="en-US" sz="1800" dirty="0"/>
              <a:t>cases looking for </a:t>
            </a:r>
            <a:r>
              <a:rPr lang="en-US" sz="1800" b="1" dirty="0" smtClean="0"/>
              <a:t>MSA</a:t>
            </a:r>
            <a:r>
              <a:rPr lang="en-US" sz="1800" dirty="0" smtClean="0"/>
              <a:t> (</a:t>
            </a:r>
            <a:r>
              <a:rPr lang="en-US" sz="1800" b="1" i="1" dirty="0" smtClean="0"/>
              <a:t>Multiple System </a:t>
            </a:r>
            <a:r>
              <a:rPr lang="it-IT" sz="1800" b="1" i="1" dirty="0" err="1" smtClean="0"/>
              <a:t>Atrophy</a:t>
            </a:r>
            <a:r>
              <a:rPr lang="it-IT" sz="1800" b="1" i="1" dirty="0" smtClean="0"/>
              <a:t>)</a:t>
            </a:r>
            <a:r>
              <a:rPr lang="it-IT" sz="1800" dirty="0" smtClean="0"/>
              <a:t>.</a:t>
            </a:r>
            <a:endParaRPr lang="en-US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3" y="188749"/>
            <a:ext cx="6082141" cy="1481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25" y="1443320"/>
            <a:ext cx="2030759" cy="2273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749"/>
            <a:ext cx="2915816" cy="148191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146043" y="188748"/>
            <a:ext cx="6082141" cy="1008003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036496" cy="1503040"/>
          </a:xfrm>
        </p:spPr>
        <p:txBody>
          <a:bodyPr/>
          <a:lstStyle/>
          <a:p>
            <a:pPr algn="ctr" eaLnBrk="1" hangingPunct="1"/>
            <a:r>
              <a:rPr lang="it-IT" altLang="it-IT" sz="4000" b="1" dirty="0" err="1" smtClean="0"/>
              <a:t>Atx</a:t>
            </a:r>
            <a:r>
              <a:rPr lang="it-IT" altLang="it-IT" sz="4000" b="1" dirty="0" smtClean="0"/>
              <a:t> 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SUBACUTE</a:t>
            </a:r>
            <a:r>
              <a:rPr lang="it-IT" altLang="it-IT" sz="4000" b="1" dirty="0" smtClean="0"/>
              <a:t>: Inquadramento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3384376" cy="64244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3600" dirty="0" err="1" smtClean="0">
                <a:solidFill>
                  <a:srgbClr val="FF0000"/>
                </a:solidFill>
              </a:rPr>
              <a:t>Var</a:t>
            </a:r>
            <a:r>
              <a:rPr lang="it-IT" sz="3600" dirty="0" smtClean="0">
                <a:solidFill>
                  <a:srgbClr val="FF0000"/>
                </a:solidFill>
              </a:rPr>
              <a:t>. Diffusa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-3448" y="2631286"/>
            <a:ext cx="5186481" cy="3853247"/>
          </a:xfrm>
        </p:spPr>
        <p:txBody>
          <a:bodyPr/>
          <a:lstStyle/>
          <a:p>
            <a:pPr lvl="1" eaLnBrk="1" hangingPunct="1"/>
            <a:r>
              <a:rPr lang="it-IT" altLang="it-IT" sz="3200" b="1" dirty="0" smtClean="0"/>
              <a:t>Subacute</a:t>
            </a:r>
            <a:r>
              <a:rPr lang="it-IT" altLang="it-IT" sz="2800" b="1" dirty="0" smtClean="0"/>
              <a:t> </a:t>
            </a:r>
            <a:endParaRPr lang="it-IT" altLang="it-IT" sz="2800" b="1" dirty="0"/>
          </a:p>
          <a:p>
            <a:pPr lvl="2" eaLnBrk="1" hangingPunct="1"/>
            <a:r>
              <a:rPr lang="it-IT" altLang="it-IT" sz="2400" i="1" dirty="0" err="1" smtClean="0"/>
              <a:t>Paraneo</a:t>
            </a:r>
            <a:r>
              <a:rPr lang="it-IT" altLang="it-IT" sz="2400" i="1" dirty="0" smtClean="0"/>
              <a:t> (anche croniche) </a:t>
            </a:r>
          </a:p>
          <a:p>
            <a:pPr lvl="2" eaLnBrk="1" hangingPunct="1"/>
            <a:r>
              <a:rPr lang="it-IT" altLang="it-IT" sz="2400" i="1" dirty="0" smtClean="0"/>
              <a:t>Infettive (ascesso) e Post-infettive</a:t>
            </a:r>
          </a:p>
          <a:p>
            <a:pPr lvl="2" eaLnBrk="1" hangingPunct="1"/>
            <a:r>
              <a:rPr lang="it-IT" altLang="it-IT" sz="2400" i="1" dirty="0" err="1" smtClean="0"/>
              <a:t>Tossicihe</a:t>
            </a:r>
            <a:r>
              <a:rPr lang="it-IT" altLang="it-IT" sz="2400" i="1" dirty="0" smtClean="0"/>
              <a:t> (solventi inalati, iatrogene)</a:t>
            </a:r>
            <a:endParaRPr lang="it-IT" altLang="it-IT" sz="2400" i="1" dirty="0"/>
          </a:p>
          <a:p>
            <a:pPr lvl="2" eaLnBrk="1" hangingPunct="1"/>
            <a:r>
              <a:rPr lang="it-IT" altLang="it-IT" sz="2400" i="1" dirty="0" smtClean="0"/>
              <a:t>Carenziali (</a:t>
            </a:r>
            <a:r>
              <a:rPr lang="it-IT" altLang="it-IT" sz="2400" i="1" dirty="0" err="1" smtClean="0"/>
              <a:t>vit</a:t>
            </a:r>
            <a:r>
              <a:rPr lang="it-IT" altLang="it-IT" sz="2400" i="1" dirty="0" smtClean="0"/>
              <a:t>. B12)</a:t>
            </a:r>
          </a:p>
          <a:p>
            <a:pPr lvl="2" eaLnBrk="1" hangingPunct="1"/>
            <a:r>
              <a:rPr lang="it-IT" altLang="it-IT" sz="2400" i="1" dirty="0" err="1" smtClean="0"/>
              <a:t>Prioniche</a:t>
            </a:r>
            <a:r>
              <a:rPr lang="it-IT" altLang="it-IT" sz="2400" i="1" dirty="0" smtClean="0"/>
              <a:t> (CJD, GSS)</a:t>
            </a:r>
            <a:endParaRPr lang="it-IT" altLang="it-IT" sz="2400" i="1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5186480" y="1962512"/>
            <a:ext cx="2863703" cy="64244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altLang="it-IT" sz="3600" dirty="0" err="1" smtClean="0">
                <a:solidFill>
                  <a:srgbClr val="FF0000"/>
                </a:solidFill>
              </a:rPr>
              <a:t>Var</a:t>
            </a:r>
            <a:r>
              <a:rPr lang="it-IT" altLang="it-IT" sz="3600" dirty="0" smtClean="0">
                <a:solidFill>
                  <a:srgbClr val="FF0000"/>
                </a:solidFill>
              </a:rPr>
              <a:t>. Focali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5003877" y="2742723"/>
            <a:ext cx="4140123" cy="4101850"/>
          </a:xfrm>
        </p:spPr>
        <p:txBody>
          <a:bodyPr/>
          <a:lstStyle/>
          <a:p>
            <a:pPr eaLnBrk="1" hangingPunct="1"/>
            <a:r>
              <a:rPr lang="it-IT" altLang="it-IT" sz="3200" b="1" dirty="0" smtClean="0"/>
              <a:t>Subacute</a:t>
            </a:r>
            <a:endParaRPr lang="it-IT" altLang="it-IT" sz="2800" b="1" dirty="0"/>
          </a:p>
          <a:p>
            <a:pPr lvl="1" eaLnBrk="1" hangingPunct="1"/>
            <a:r>
              <a:rPr lang="it-IT" altLang="it-IT" sz="2400" i="1" dirty="0" smtClean="0"/>
              <a:t>Neoplastiche (metastasi, </a:t>
            </a:r>
            <a:r>
              <a:rPr lang="it-IT" altLang="it-IT" sz="2400" i="1" dirty="0" err="1" smtClean="0"/>
              <a:t>medullobalstoma</a:t>
            </a:r>
            <a:r>
              <a:rPr lang="it-IT" altLang="it-IT" sz="2400" i="1" dirty="0" smtClean="0"/>
              <a:t>, </a:t>
            </a:r>
            <a:r>
              <a:rPr lang="it-IT" altLang="it-IT" sz="2400" i="1" dirty="0" err="1" smtClean="0"/>
              <a:t>emangiobalstoma</a:t>
            </a:r>
            <a:r>
              <a:rPr lang="it-IT" altLang="it-IT" sz="2400" i="1" dirty="0" smtClean="0"/>
              <a:t>, </a:t>
            </a:r>
            <a:r>
              <a:rPr lang="it-IT" altLang="it-IT" sz="2400" i="1" dirty="0" err="1" smtClean="0"/>
              <a:t>astrocitoma</a:t>
            </a:r>
            <a:r>
              <a:rPr lang="it-IT" altLang="it-IT" sz="2400" i="1" dirty="0" smtClean="0"/>
              <a:t>)</a:t>
            </a:r>
            <a:endParaRPr lang="it-IT" altLang="it-IT" sz="2400" i="1" dirty="0"/>
          </a:p>
          <a:p>
            <a:pPr lvl="1" eaLnBrk="1" hangingPunct="1"/>
            <a:r>
              <a:rPr lang="it-IT" altLang="it-IT" sz="2400" i="1" dirty="0" smtClean="0"/>
              <a:t>Disimmuni (SM)</a:t>
            </a:r>
            <a:endParaRPr lang="it-IT" altLang="it-IT" sz="2400" i="1" dirty="0"/>
          </a:p>
          <a:p>
            <a:pPr lvl="1" eaLnBrk="1" hangingPunct="1"/>
            <a:r>
              <a:rPr lang="it-IT" altLang="it-IT" sz="2400" i="1" dirty="0" err="1"/>
              <a:t>Leucoencefalopatia</a:t>
            </a:r>
            <a:r>
              <a:rPr lang="it-IT" altLang="it-IT" sz="2400" i="1" dirty="0"/>
              <a:t> multifocale progressiva (JC in AIDS</a:t>
            </a:r>
            <a:r>
              <a:rPr lang="it-IT" altLang="it-IT" sz="2400" i="1" dirty="0" smtClean="0"/>
              <a:t>)</a:t>
            </a:r>
            <a:endParaRPr lang="it-IT" alt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5019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424936" cy="1503040"/>
          </a:xfrm>
        </p:spPr>
        <p:txBody>
          <a:bodyPr/>
          <a:lstStyle/>
          <a:p>
            <a:pPr algn="ctr" eaLnBrk="1" hangingPunct="1"/>
            <a:r>
              <a:rPr lang="it-IT" altLang="it-IT" sz="4000" b="1" dirty="0" err="1" smtClean="0"/>
              <a:t>Atx</a:t>
            </a:r>
            <a:r>
              <a:rPr lang="it-IT" altLang="it-IT" sz="4000" b="1" dirty="0" smtClean="0"/>
              <a:t> </a:t>
            </a:r>
            <a:r>
              <a:rPr lang="it-IT" altLang="it-IT" sz="4000" b="1" dirty="0" smtClean="0">
                <a:solidFill>
                  <a:srgbClr val="FF0000"/>
                </a:solidFill>
              </a:rPr>
              <a:t>CRONICHE</a:t>
            </a:r>
            <a:r>
              <a:rPr lang="it-IT" altLang="it-IT" sz="4000" b="1" dirty="0" smtClean="0"/>
              <a:t>: Inquadramento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3456384" cy="56760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3600" dirty="0" err="1" smtClean="0">
                <a:solidFill>
                  <a:srgbClr val="FF0000"/>
                </a:solidFill>
              </a:rPr>
              <a:t>Var</a:t>
            </a:r>
            <a:r>
              <a:rPr lang="it-IT" sz="3600" dirty="0" smtClean="0">
                <a:solidFill>
                  <a:srgbClr val="FF0000"/>
                </a:solidFill>
              </a:rPr>
              <a:t>. Diffusa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-26653" y="2957524"/>
            <a:ext cx="4742669" cy="3421199"/>
          </a:xfrm>
        </p:spPr>
        <p:txBody>
          <a:bodyPr/>
          <a:lstStyle/>
          <a:p>
            <a:pPr lvl="1" eaLnBrk="1" hangingPunct="1"/>
            <a:r>
              <a:rPr lang="it-IT" altLang="it-IT" sz="2800" i="1" dirty="0" smtClean="0"/>
              <a:t>Tossiche (etilismo cronico)</a:t>
            </a:r>
          </a:p>
          <a:p>
            <a:pPr lvl="1" eaLnBrk="1" hangingPunct="1"/>
            <a:r>
              <a:rPr lang="it-IT" altLang="it-IT" sz="2800" i="1" dirty="0" smtClean="0"/>
              <a:t>Degenerative (MSA-C)</a:t>
            </a:r>
          </a:p>
          <a:p>
            <a:pPr lvl="1" eaLnBrk="1" hangingPunct="1"/>
            <a:r>
              <a:rPr lang="it-IT" altLang="it-IT" sz="2800" i="1" dirty="0" smtClean="0"/>
              <a:t>Ereditarie</a:t>
            </a:r>
            <a:endParaRPr lang="it-IT" altLang="it-IT" sz="2800" i="1" dirty="0"/>
          </a:p>
          <a:p>
            <a:pPr lvl="1" eaLnBrk="1" hangingPunct="1"/>
            <a:r>
              <a:rPr lang="it-IT" altLang="it-IT" sz="2800" i="1" dirty="0" smtClean="0"/>
              <a:t>Carenziali (</a:t>
            </a:r>
            <a:r>
              <a:rPr lang="it-IT" altLang="it-IT" sz="2800" i="1" dirty="0" err="1" smtClean="0"/>
              <a:t>vit</a:t>
            </a:r>
            <a:r>
              <a:rPr lang="it-IT" altLang="it-IT" sz="2800" i="1" dirty="0" smtClean="0"/>
              <a:t>. E, B1) </a:t>
            </a:r>
          </a:p>
          <a:p>
            <a:pPr lvl="1" eaLnBrk="1" hangingPunct="1"/>
            <a:r>
              <a:rPr lang="it-IT" altLang="it-IT" sz="2800" i="1" dirty="0" smtClean="0"/>
              <a:t>Dismetaboliche (ipotiroidismo, glutine)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5014770" y="2106528"/>
            <a:ext cx="2924632" cy="56760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altLang="it-IT" sz="3600" dirty="0" err="1" smtClean="0">
                <a:solidFill>
                  <a:srgbClr val="FF0000"/>
                </a:solidFill>
              </a:rPr>
              <a:t>Var</a:t>
            </a:r>
            <a:r>
              <a:rPr lang="it-IT" altLang="it-IT" sz="3600" dirty="0" smtClean="0">
                <a:solidFill>
                  <a:srgbClr val="FF0000"/>
                </a:solidFill>
              </a:rPr>
              <a:t>. Focali</a:t>
            </a:r>
            <a:endParaRPr lang="it-IT" altLang="it-IT" sz="3600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4980672" y="3068960"/>
            <a:ext cx="4140123" cy="3462769"/>
          </a:xfrm>
        </p:spPr>
        <p:txBody>
          <a:bodyPr/>
          <a:lstStyle/>
          <a:p>
            <a:pPr eaLnBrk="1" hangingPunct="1"/>
            <a:r>
              <a:rPr lang="it-IT" altLang="it-IT" sz="2800" i="1" dirty="0" err="1" smtClean="0"/>
              <a:t>Gliosi</a:t>
            </a:r>
            <a:r>
              <a:rPr lang="it-IT" altLang="it-IT" sz="2800" i="1" dirty="0" smtClean="0"/>
              <a:t> </a:t>
            </a:r>
            <a:r>
              <a:rPr lang="it-IT" altLang="it-IT" sz="2800" i="1" dirty="0"/>
              <a:t>stabile </a:t>
            </a:r>
            <a:r>
              <a:rPr lang="it-IT" altLang="it-IT" sz="2800" i="1" dirty="0" smtClean="0"/>
              <a:t>(esito vascolare </a:t>
            </a:r>
            <a:r>
              <a:rPr lang="it-IT" altLang="it-IT" sz="2800" i="1" dirty="0"/>
              <a:t>o </a:t>
            </a:r>
            <a:r>
              <a:rPr lang="it-IT" altLang="it-IT" sz="2800" i="1" dirty="0" smtClean="0"/>
              <a:t>demielinizzante)</a:t>
            </a:r>
          </a:p>
          <a:p>
            <a:pPr eaLnBrk="1" hangingPunct="1"/>
            <a:r>
              <a:rPr lang="it-IT" altLang="it-IT" sz="2800" i="1" dirty="0" smtClean="0"/>
              <a:t>Congenite </a:t>
            </a:r>
            <a:r>
              <a:rPr lang="it-IT" altLang="it-IT" sz="2800" i="1" dirty="0"/>
              <a:t>(malformazione di Chiari </a:t>
            </a:r>
            <a:r>
              <a:rPr lang="it-IT" altLang="it-IT" sz="2800" i="1" dirty="0" smtClean="0"/>
              <a:t>tipo </a:t>
            </a:r>
            <a:r>
              <a:rPr lang="it-IT" altLang="it-IT" sz="2800" i="1" dirty="0"/>
              <a:t>I o Dandy-</a:t>
            </a:r>
            <a:r>
              <a:rPr lang="it-IT" altLang="it-IT" sz="2800" i="1" dirty="0" err="1"/>
              <a:t>Walker</a:t>
            </a:r>
            <a:r>
              <a:rPr lang="it-IT" altLang="it-IT" sz="2800" i="1" dirty="0" smtClean="0"/>
              <a:t>)</a:t>
            </a:r>
            <a:endParaRPr lang="it-IT" alt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12481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6" cy="1462087"/>
          </a:xfrm>
        </p:spPr>
        <p:txBody>
          <a:bodyPr/>
          <a:lstStyle/>
          <a:p>
            <a:pPr algn="ctr"/>
            <a:r>
              <a:rPr lang="it-IT" altLang="it-IT" sz="3200" b="1" dirty="0" smtClean="0"/>
              <a:t>FLOW CHART: </a:t>
            </a:r>
            <a:r>
              <a:rPr lang="en-US" sz="3200" b="1" dirty="0"/>
              <a:t>Multidisciplinary </a:t>
            </a:r>
            <a:r>
              <a:rPr lang="en-US" sz="3200" b="1" dirty="0" smtClean="0"/>
              <a:t>Approach for </a:t>
            </a:r>
            <a:r>
              <a:rPr lang="en-US" sz="3200" b="1" dirty="0" smtClean="0">
                <a:solidFill>
                  <a:srgbClr val="FF0000"/>
                </a:solidFill>
              </a:rPr>
              <a:t>Subacute-Chronic</a:t>
            </a:r>
            <a:r>
              <a:rPr lang="en-US" sz="3200" b="1" dirty="0" smtClean="0"/>
              <a:t> CAs</a:t>
            </a:r>
            <a:endParaRPr lang="it-IT" sz="3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060848"/>
            <a:ext cx="8620447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6516216" y="5805264"/>
            <a:ext cx="2232248" cy="9002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050" i="1" dirty="0">
                <a:latin typeface="AdvPTimesI"/>
              </a:rPr>
              <a:t>AFP </a:t>
            </a:r>
            <a:r>
              <a:rPr lang="it-IT" sz="1050" i="1" dirty="0" err="1">
                <a:latin typeface="AdvPTimes"/>
              </a:rPr>
              <a:t>alpha</a:t>
            </a:r>
            <a:r>
              <a:rPr lang="it-IT" sz="1050" i="1" dirty="0">
                <a:latin typeface="AdvPTimes"/>
              </a:rPr>
              <a:t> </a:t>
            </a:r>
            <a:r>
              <a:rPr lang="it-IT" sz="1050" i="1" dirty="0" err="1">
                <a:latin typeface="AdvPTimes"/>
              </a:rPr>
              <a:t>feta</a:t>
            </a:r>
            <a:r>
              <a:rPr lang="it-IT" sz="1050" i="1" dirty="0">
                <a:latin typeface="AdvPTimes"/>
              </a:rPr>
              <a:t> </a:t>
            </a:r>
            <a:r>
              <a:rPr lang="it-IT" sz="1050" i="1" dirty="0" err="1">
                <a:latin typeface="AdvPTimes"/>
              </a:rPr>
              <a:t>protein</a:t>
            </a:r>
            <a:r>
              <a:rPr lang="it-IT" sz="1050" i="1" dirty="0">
                <a:latin typeface="AdvPTimes"/>
              </a:rPr>
              <a:t>, </a:t>
            </a:r>
            <a:r>
              <a:rPr lang="it-IT" sz="1050" i="1" dirty="0">
                <a:latin typeface="AdvPTimesI"/>
              </a:rPr>
              <a:t>CA </a:t>
            </a:r>
            <a:r>
              <a:rPr lang="it-IT" sz="1050" i="1" dirty="0" err="1">
                <a:latin typeface="AdvPTimes"/>
              </a:rPr>
              <a:t>cerebellar</a:t>
            </a:r>
            <a:r>
              <a:rPr lang="it-IT" sz="1050" i="1" dirty="0">
                <a:latin typeface="AdvPTimes"/>
              </a:rPr>
              <a:t> </a:t>
            </a:r>
            <a:r>
              <a:rPr lang="it-IT" sz="1050" i="1" dirty="0" err="1">
                <a:latin typeface="AdvPTimes"/>
              </a:rPr>
              <a:t>ataxia</a:t>
            </a:r>
            <a:r>
              <a:rPr lang="it-IT" sz="1050" i="1" dirty="0">
                <a:latin typeface="AdvPTimes"/>
              </a:rPr>
              <a:t>, </a:t>
            </a:r>
            <a:r>
              <a:rPr lang="it-IT" sz="1050" i="1" dirty="0">
                <a:latin typeface="AdvPTimesI"/>
              </a:rPr>
              <a:t>F </a:t>
            </a:r>
            <a:r>
              <a:rPr lang="it-IT" sz="1050" i="1" dirty="0" err="1" smtClean="0">
                <a:latin typeface="AdvPTimes"/>
              </a:rPr>
              <a:t>fibroblasts</a:t>
            </a:r>
            <a:r>
              <a:rPr lang="it-IT" sz="1050" i="1" dirty="0" smtClean="0">
                <a:latin typeface="AdvPTimes"/>
              </a:rPr>
              <a:t>, </a:t>
            </a:r>
            <a:r>
              <a:rPr lang="en-US" sz="1050" i="1" dirty="0" smtClean="0">
                <a:latin typeface="AdvPTimesI"/>
              </a:rPr>
              <a:t>M </a:t>
            </a:r>
            <a:r>
              <a:rPr lang="en-US" sz="1050" i="1" dirty="0">
                <a:latin typeface="AdvPTimes"/>
              </a:rPr>
              <a:t>skeletal muscle, </a:t>
            </a:r>
            <a:r>
              <a:rPr lang="en-US" sz="1050" i="1" dirty="0">
                <a:latin typeface="AdvPTimesI"/>
              </a:rPr>
              <a:t>NCS–EMG </a:t>
            </a:r>
            <a:r>
              <a:rPr lang="en-US" sz="1050" i="1" dirty="0">
                <a:latin typeface="AdvPTimes"/>
              </a:rPr>
              <a:t>nerve conduction studies and electromyography</a:t>
            </a:r>
            <a:endParaRPr lang="it-IT" sz="1050" i="1" dirty="0"/>
          </a:p>
        </p:txBody>
      </p:sp>
    </p:spTree>
    <p:extLst>
      <p:ext uri="{BB962C8B-B14F-4D97-AF65-F5344CB8AC3E}">
        <p14:creationId xmlns:p14="http://schemas.microsoft.com/office/powerpoint/2010/main" val="16363447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95" y="116632"/>
            <a:ext cx="5257800" cy="44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3" y="3388129"/>
            <a:ext cx="2282008" cy="10959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Ovale 1"/>
          <p:cNvSpPr/>
          <p:nvPr/>
        </p:nvSpPr>
        <p:spPr bwMode="auto">
          <a:xfrm>
            <a:off x="827584" y="4484052"/>
            <a:ext cx="7992888" cy="13932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1979712" y="188640"/>
            <a:ext cx="5112568" cy="288032"/>
          </a:xfrm>
          <a:prstGeom prst="rect">
            <a:avLst/>
          </a:prstGeom>
          <a:solidFill>
            <a:srgbClr val="FF0000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/>
              <a:t>ATASSIE «PERIFERICHE»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132856"/>
            <a:ext cx="8892480" cy="472514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3600" dirty="0" smtClean="0"/>
              <a:t>Diverse </a:t>
            </a:r>
            <a:r>
              <a:rPr lang="it-IT" sz="3600" b="1" dirty="0" smtClean="0">
                <a:solidFill>
                  <a:srgbClr val="FF0000"/>
                </a:solidFill>
              </a:rPr>
              <a:t>Varietà</a:t>
            </a:r>
            <a:r>
              <a:rPr lang="it-IT" sz="3600" dirty="0" smtClean="0"/>
              <a:t> (più spesso </a:t>
            </a:r>
            <a:r>
              <a:rPr lang="it-IT" sz="3600" dirty="0" err="1" smtClean="0"/>
              <a:t>bilat</a:t>
            </a:r>
            <a:r>
              <a:rPr lang="it-IT" sz="3600" dirty="0" smtClean="0"/>
              <a:t>.):</a:t>
            </a:r>
            <a:endParaRPr lang="it-IT" sz="3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i="1" dirty="0" smtClean="0">
                <a:solidFill>
                  <a:srgbClr val="FF0000"/>
                </a:solidFill>
              </a:rPr>
              <a:t>Sensitiva</a:t>
            </a:r>
            <a:r>
              <a:rPr lang="it-IT" b="1" i="1" dirty="0" smtClean="0"/>
              <a:t> </a:t>
            </a:r>
            <a:r>
              <a:rPr lang="it-IT" i="1" dirty="0" smtClean="0"/>
              <a:t>(danno </a:t>
            </a:r>
            <a:r>
              <a:rPr lang="it-IT" i="1" dirty="0" err="1"/>
              <a:t>S</a:t>
            </a:r>
            <a:r>
              <a:rPr lang="it-IT" i="1" dirty="0" err="1" smtClean="0"/>
              <a:t>ens</a:t>
            </a:r>
            <a:r>
              <a:rPr lang="it-IT" i="1" dirty="0" smtClean="0"/>
              <a:t>. Profonde):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i="1" dirty="0" smtClean="0"/>
              <a:t>SNP</a:t>
            </a:r>
            <a:r>
              <a:rPr lang="it-IT" i="1" dirty="0" smtClean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i="1" dirty="0" smtClean="0"/>
              <a:t>SNC</a:t>
            </a:r>
            <a:r>
              <a:rPr lang="it-IT" i="1" dirty="0" smtClean="0"/>
              <a:t> (colonne dorsali del midollo, </a:t>
            </a:r>
            <a:r>
              <a:rPr lang="it-IT" i="1" dirty="0" smtClean="0"/>
              <a:t>via </a:t>
            </a:r>
            <a:r>
              <a:rPr lang="it-IT" i="1" dirty="0" err="1" smtClean="0"/>
              <a:t>lemniscale</a:t>
            </a:r>
            <a:r>
              <a:rPr lang="it-IT" i="1" dirty="0" smtClean="0"/>
              <a:t> bulbo-talamica e via talamo-corticale a S1)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i="1" dirty="0" smtClean="0">
                <a:solidFill>
                  <a:srgbClr val="FF0000"/>
                </a:solidFill>
              </a:rPr>
              <a:t>Visiva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i="1" dirty="0" smtClean="0">
                <a:solidFill>
                  <a:srgbClr val="FF0000"/>
                </a:solidFill>
              </a:rPr>
              <a:t>Vestibolare</a:t>
            </a:r>
            <a:r>
              <a:rPr lang="it-IT" b="1" i="1" dirty="0" smtClean="0"/>
              <a:t> </a:t>
            </a:r>
            <a:r>
              <a:rPr lang="it-IT" i="1" dirty="0" smtClean="0"/>
              <a:t>(danno vestibolare periferico o centrale)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2685191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3" y="1052736"/>
            <a:ext cx="8784976" cy="5703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03" y="116632"/>
            <a:ext cx="7793037" cy="73104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it-IT" altLang="it-IT" b="1" dirty="0" smtClean="0"/>
              <a:t>Flow Chart Diagnostica</a:t>
            </a:r>
          </a:p>
        </p:txBody>
      </p:sp>
    </p:spTree>
    <p:extLst>
      <p:ext uri="{BB962C8B-B14F-4D97-AF65-F5344CB8AC3E}">
        <p14:creationId xmlns:p14="http://schemas.microsoft.com/office/powerpoint/2010/main" val="14379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826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826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4203</Words>
  <Application>Microsoft Office PowerPoint</Application>
  <PresentationFormat>Presentazione su schermo (4:3)</PresentationFormat>
  <Paragraphs>528</Paragraphs>
  <Slides>90</Slides>
  <Notes>5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90</vt:i4>
      </vt:variant>
    </vt:vector>
  </HeadingPairs>
  <TitlesOfParts>
    <vt:vector size="105" baseType="lpstr">
      <vt:lpstr>AdvPTimes</vt:lpstr>
      <vt:lpstr>AdvPTimesI</vt:lpstr>
      <vt:lpstr>Arial</vt:lpstr>
      <vt:lpstr>Calibri</vt:lpstr>
      <vt:lpstr>DejaVu Sans</vt:lpstr>
      <vt:lpstr>Garamond</vt:lpstr>
      <vt:lpstr>Georgia</vt:lpstr>
      <vt:lpstr>Tahoma</vt:lpstr>
      <vt:lpstr>Times</vt:lpstr>
      <vt:lpstr>Times New Roman</vt:lpstr>
      <vt:lpstr>Wingdings</vt:lpstr>
      <vt:lpstr>Sfumature</vt:lpstr>
      <vt:lpstr>Struttura predefinita</vt:lpstr>
      <vt:lpstr>Flusso</vt:lpstr>
      <vt:lpstr>1_Struttura predefinita</vt:lpstr>
      <vt:lpstr>LE ATASSIE </vt:lpstr>
      <vt:lpstr>SOMMARIO</vt:lpstr>
      <vt:lpstr>ATASSIA</vt:lpstr>
      <vt:lpstr>SEMEIOTICA Atassia  (Lez. 1)</vt:lpstr>
      <vt:lpstr>Presentazione standard di PowerPoint</vt:lpstr>
      <vt:lpstr>DISTURBI DEI SISTEMI DI CONTROLLO</vt:lpstr>
      <vt:lpstr>VARIETA’ DI ATASSIE</vt:lpstr>
      <vt:lpstr>VARIETA’ DI ATASSIE</vt:lpstr>
      <vt:lpstr>ATASSIE «PERIFERICHE»</vt:lpstr>
      <vt:lpstr>ATASSIE «CENTRALI»</vt:lpstr>
      <vt:lpstr>Atx CEREBRALI: Simplified Cortico-Cerebellar Loop: Pathways Involved in Cerebral Ataxias</vt:lpstr>
      <vt:lpstr>ATASSIE CORTICALI</vt:lpstr>
      <vt:lpstr>ATASSIE SOTTOCORTICALI</vt:lpstr>
      <vt:lpstr>DISTURBI DEI SISTEMI DI CONTROLLO</vt:lpstr>
      <vt:lpstr>CERVELLETTO: RUOLI</vt:lpstr>
      <vt:lpstr>ATASSIA CEREBELLARE</vt:lpstr>
      <vt:lpstr>AFFERENZE al Cervelletto</vt:lpstr>
      <vt:lpstr>Afferenze SPINO-CEREBELLARI</vt:lpstr>
      <vt:lpstr>EFFERENZE dal Cervelletto</vt:lpstr>
      <vt:lpstr>CIRCUITI Cerebellari</vt:lpstr>
      <vt:lpstr>ATASSIE «CEREBELLARI»</vt:lpstr>
      <vt:lpstr>Atx Cerebell x Sede e Estensione</vt:lpstr>
      <vt:lpstr>Varietà Cerebellare DIFFUSA: Clinica</vt:lpstr>
      <vt:lpstr>Varietà Cerebell. FOCALI: Clinica</vt:lpstr>
      <vt:lpstr>ATX CEREBELL. PER NATURA</vt:lpstr>
      <vt:lpstr>Atx Cerebell. x NATURA</vt:lpstr>
      <vt:lpstr>1) FORME SPORADICHE</vt:lpstr>
      <vt:lpstr>1) Forme SPORADICHE</vt:lpstr>
      <vt:lpstr>1A) Atx Spor DEGENERATIVE</vt:lpstr>
      <vt:lpstr>ATROFIA MULTI-SISTEMICA (MSA)</vt:lpstr>
      <vt:lpstr>ATX SPORADICHE IDIOPATICHE</vt:lpstr>
      <vt:lpstr>1B) Atx Spor MALFORMATIVE</vt:lpstr>
      <vt:lpstr>Malformazione di ARNOLD-CHIARI</vt:lpstr>
      <vt:lpstr>S. di DANDY WALKER</vt:lpstr>
      <vt:lpstr>Presentazione standard di PowerPoint</vt:lpstr>
      <vt:lpstr>2) Forme ACQUISITE</vt:lpstr>
      <vt:lpstr>2a) Atassie Acquisite TOSSICHE</vt:lpstr>
      <vt:lpstr>Degenerazione Cerebell. ALCOLICA</vt:lpstr>
      <vt:lpstr>2b) Atassie Acquisite IMMUNO-MEDIATE (1)</vt:lpstr>
      <vt:lpstr>Auto-Ab nelle Atassie PARANEO</vt:lpstr>
      <vt:lpstr>2b) Atassie Acquisite IMMUNO-MEDIATE (2)</vt:lpstr>
      <vt:lpstr>2b) Atassie Acquisite IMMUNO-MEDIATE (3)</vt:lpstr>
      <vt:lpstr>2c) Atassie Acquisite da DEFICIT VITAMINICI</vt:lpstr>
      <vt:lpstr>2c) Atassie Acquisite da DEFICIT ENDOCRINI</vt:lpstr>
      <vt:lpstr>2d) Atassie Acquisite LESIONALI</vt:lpstr>
      <vt:lpstr>2d) Atassie Lesionali</vt:lpstr>
      <vt:lpstr>Presentazione standard di PowerPoint</vt:lpstr>
      <vt:lpstr>2e) Cause INFETTIVE e POST-INFETTIVE</vt:lpstr>
      <vt:lpstr>2e) Cause INFETTIVE e POST-INFETTIVE</vt:lpstr>
      <vt:lpstr>2e) Cause INFETTIVE e POST-INFETTIVE</vt:lpstr>
      <vt:lpstr>2e) Atassia da SIDEROSI SUPERFICIALE</vt:lpstr>
      <vt:lpstr>Presentazione standard di PowerPoint</vt:lpstr>
      <vt:lpstr>3) Forme EREDITARIE (1)</vt:lpstr>
      <vt:lpstr>3) FORME EREDITARIE (2)</vt:lpstr>
      <vt:lpstr>3) FORME EREDITARIE (3)</vt:lpstr>
      <vt:lpstr>A) F. AUTOSOMICHE DOMINANTI</vt:lpstr>
      <vt:lpstr>A) Forme Aut. DOMINANTI</vt:lpstr>
      <vt:lpstr>A-I) Atassie Dominanti  SPINO-CEREBELLARI (1)</vt:lpstr>
      <vt:lpstr>A-I) Atassie Dominanti  SPINO-CEREBELLARI (2)</vt:lpstr>
      <vt:lpstr>Fisiopat. SCA da CAG (1)</vt:lpstr>
      <vt:lpstr>Presentazione standard di PowerPoint</vt:lpstr>
      <vt:lpstr>Fisiopat. SCA da CAG (2)</vt:lpstr>
      <vt:lpstr>SCA-1</vt:lpstr>
      <vt:lpstr>SCA-2</vt:lpstr>
      <vt:lpstr>SCA-6</vt:lpstr>
      <vt:lpstr>SCA-48</vt:lpstr>
      <vt:lpstr>FLOW CHART: Differential Diagnosis in SCAs Through Associated Signs</vt:lpstr>
      <vt:lpstr>B) FORME X-LINKED</vt:lpstr>
      <vt:lpstr>Presentazione standard di PowerPoint</vt:lpstr>
      <vt:lpstr>C) F. EREDITARIE MITOCONDRIALI</vt:lpstr>
      <vt:lpstr>C) Forme Ereditarie MITOCONDRIALI</vt:lpstr>
      <vt:lpstr>D) F. AUTOSOMICHE RECESSIVE</vt:lpstr>
      <vt:lpstr>D) Forme Aut. RECESSIVE</vt:lpstr>
      <vt:lpstr>D-I) Forme Aut. Recessive DEGENERATIVE</vt:lpstr>
      <vt:lpstr>Atassia di FRIEDREICH</vt:lpstr>
      <vt:lpstr>Malattie Neurologiche Genetiche  da TRIPLETTE ESPANSE</vt:lpstr>
      <vt:lpstr>Atassia di FRIEDREICH</vt:lpstr>
      <vt:lpstr>Atassia  di FRIEDREICH</vt:lpstr>
      <vt:lpstr>Portatori di Mutazione  FXN Monoallelica</vt:lpstr>
      <vt:lpstr>Iter Dx Sindrome Atassica</vt:lpstr>
      <vt:lpstr>Diagnostic Tests  That May Be Necessary </vt:lpstr>
      <vt:lpstr>Presentazione standard di PowerPoint</vt:lpstr>
      <vt:lpstr>FLOW CHART: Discrimination of Acquired and Hereditary Conditions</vt:lpstr>
      <vt:lpstr>Atx ACUTE: Inquadramento</vt:lpstr>
      <vt:lpstr>Presentazione standard di PowerPoint</vt:lpstr>
      <vt:lpstr>Atx SUBACUTE: Inquadramento</vt:lpstr>
      <vt:lpstr>Atx CRONICHE: Inquadramento</vt:lpstr>
      <vt:lpstr>FLOW CHART: Multidisciplinary Approach for Subacute-Chronic CAs</vt:lpstr>
      <vt:lpstr>Presentazione standard di PowerPoint</vt:lpstr>
      <vt:lpstr>Flow Chart Diagnostica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Atassie</dc:title>
  <dc:creator>HNNEU-11111</dc:creator>
  <cp:lastModifiedBy>appollonio</cp:lastModifiedBy>
  <cp:revision>481</cp:revision>
  <dcterms:created xsi:type="dcterms:W3CDTF">2019-08-15T06:25:45Z</dcterms:created>
  <dcterms:modified xsi:type="dcterms:W3CDTF">2020-10-21T22:55:51Z</dcterms:modified>
</cp:coreProperties>
</file>