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8" r:id="rId2"/>
    <p:sldId id="381" r:id="rId3"/>
    <p:sldId id="355" r:id="rId4"/>
    <p:sldId id="297" r:id="rId5"/>
    <p:sldId id="299" r:id="rId6"/>
    <p:sldId id="304" r:id="rId7"/>
    <p:sldId id="301" r:id="rId8"/>
    <p:sldId id="302" r:id="rId9"/>
    <p:sldId id="303" r:id="rId10"/>
    <p:sldId id="338" r:id="rId11"/>
    <p:sldId id="305" r:id="rId12"/>
    <p:sldId id="308" r:id="rId13"/>
    <p:sldId id="307" r:id="rId14"/>
    <p:sldId id="309" r:id="rId15"/>
    <p:sldId id="335" r:id="rId16"/>
    <p:sldId id="336" r:id="rId17"/>
    <p:sldId id="333" r:id="rId18"/>
    <p:sldId id="337" r:id="rId19"/>
    <p:sldId id="344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0AFAF-CF54-453F-85A6-EE7AE76A6D38}" type="datetime1">
              <a:rPr lang="it-IT" smtClean="0"/>
              <a:t>22/10/20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13D0E-6236-446F-904B-E774D9F98961}" type="datetime1">
              <a:rPr lang="it-IT" smtClean="0"/>
              <a:t>22/10/20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AB36474-6F91-425C-BA3E-6B12C4C4BB9A}" type="datetime1">
              <a:rPr lang="it-IT" smtClean="0"/>
              <a:t>22/10/20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3F3710-490B-4740-B6D7-B9792C8AB872}" type="datetime1">
              <a:rPr lang="it-IT" smtClean="0"/>
              <a:t>22/10/20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18586-27FC-4E59-A573-09A0053DE2D5}" type="datetime1">
              <a:rPr lang="it-IT" smtClean="0"/>
              <a:t>22/10/20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EEA0C-1FCD-40E6-A1D4-23BFBD0CE371}" type="datetime1">
              <a:rPr lang="it-IT" smtClean="0"/>
              <a:t>22/10/20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48F23ED-F6BB-4CDB-8CED-5F2E9AE92607}" type="datetime1">
              <a:rPr lang="it-IT" smtClean="0"/>
              <a:t>22/10/20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466EC-ACF2-4AF5-A2DE-2C9D1A6828FD}" type="datetime1">
              <a:rPr lang="it-IT" smtClean="0"/>
              <a:t>22/10/20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8AAC1-8B74-4EE6-9B7A-D8C2183B6272}" type="datetime1">
              <a:rPr lang="it-IT" smtClean="0"/>
              <a:t>22/10/20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8DF3E-2C46-4BD0-9CFF-FBAEC93B7840}" type="datetime1">
              <a:rPr lang="it-IT" smtClean="0"/>
              <a:t>22/10/20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F376C-F698-4333-9878-8CD80B2B39D3}" type="datetime1">
              <a:rPr lang="it-IT" smtClean="0"/>
              <a:t>22/10/20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579D569-2C97-4786-A562-991193493077}" type="datetime1">
              <a:rPr lang="it-IT" smtClean="0"/>
              <a:t>22/10/20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3D5E0B24-8B1C-463E-9C62-AF58AAE602D6}" type="datetime1">
              <a:rPr lang="it-IT" smtClean="0"/>
              <a:t>22/10/20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7732347-0869-477C-BE48-3F9F51733ED7}" type="datetime1">
              <a:rPr lang="it-IT" smtClean="0"/>
              <a:t>22/10/20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6718433" cy="5278522"/>
          </a:xfrm>
        </p:spPr>
        <p:txBody>
          <a:bodyPr rtlCol="0">
            <a:normAutofit/>
          </a:bodyPr>
          <a:lstStyle/>
          <a:p>
            <a:pPr algn="ctr" rtl="0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CORSO DI </a:t>
            </a:r>
            <a:b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DIRITTO PENALE </a:t>
            </a:r>
            <a:b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(Claudia Pecorella)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gioved</a:t>
            </a:r>
            <a:r>
              <a:rPr lang="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ì 22 ottobre 2020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Oval 4"/>
          <p:cNvSpPr>
            <a:spLocks noChangeArrowheads="1"/>
          </p:cNvSpPr>
          <p:nvPr/>
        </p:nvSpPr>
        <p:spPr bwMode="auto">
          <a:xfrm>
            <a:off x="2563318" y="2066355"/>
            <a:ext cx="6805365" cy="4309466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2400" b="1" dirty="0">
              <a:solidFill>
                <a:schemeClr val="bg2"/>
              </a:solidFill>
            </a:endParaRPr>
          </a:p>
          <a:p>
            <a:endParaRPr lang="it-IT" sz="2400" b="1" dirty="0">
              <a:solidFill>
                <a:schemeClr val="bg2"/>
              </a:solidFill>
            </a:endParaRPr>
          </a:p>
          <a:p>
            <a:r>
              <a:rPr lang="it-IT" sz="2800" b="1" dirty="0">
                <a:solidFill>
                  <a:schemeClr val="bg2"/>
                </a:solidFill>
              </a:rPr>
              <a:t>Omicidio / lesioni personali</a:t>
            </a:r>
          </a:p>
        </p:txBody>
      </p:sp>
      <p:sp>
        <p:nvSpPr>
          <p:cNvPr id="483334" name="Oval 6"/>
          <p:cNvSpPr>
            <a:spLocks noChangeArrowheads="1"/>
          </p:cNvSpPr>
          <p:nvPr/>
        </p:nvSpPr>
        <p:spPr bwMode="auto">
          <a:xfrm>
            <a:off x="4262402" y="2130994"/>
            <a:ext cx="3667195" cy="129800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dirty="0"/>
              <a:t>Omicidio/lesione </a:t>
            </a:r>
          </a:p>
          <a:p>
            <a:pPr algn="ctr"/>
            <a:r>
              <a:rPr lang="it-IT" sz="2400" dirty="0"/>
              <a:t>per causa d’onore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91545" y="836713"/>
            <a:ext cx="851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2">
                    <a:lumMod val="75000"/>
                  </a:schemeClr>
                </a:solidFill>
              </a:rPr>
              <a:t>Rapporto 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norma generale </a:t>
            </a:r>
            <a:r>
              <a:rPr lang="it-IT" sz="3200" dirty="0">
                <a:solidFill>
                  <a:schemeClr val="accent2">
                    <a:lumMod val="75000"/>
                  </a:schemeClr>
                </a:solidFill>
              </a:rPr>
              <a:t>/ norma 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speciale</a:t>
            </a:r>
          </a:p>
        </p:txBody>
      </p:sp>
    </p:spTree>
    <p:extLst>
      <p:ext uri="{BB962C8B-B14F-4D97-AF65-F5344CB8AC3E}">
        <p14:creationId xmlns:p14="http://schemas.microsoft.com/office/powerpoint/2010/main" val="7109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contenuto 2"/>
          <p:cNvSpPr>
            <a:spLocks noGrp="1"/>
          </p:cNvSpPr>
          <p:nvPr>
            <p:ph idx="1"/>
          </p:nvPr>
        </p:nvSpPr>
        <p:spPr>
          <a:xfrm>
            <a:off x="1612829" y="2244647"/>
            <a:ext cx="9255039" cy="3872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it-IT" sz="3200" dirty="0">
                <a:solidFill>
                  <a:srgbClr val="1D016B"/>
                </a:solidFill>
                <a:latin typeface="Tahoma" pitchFamily="34" charset="0"/>
              </a:rPr>
              <a:t>	</a:t>
            </a:r>
            <a:r>
              <a:rPr lang="it-IT" sz="3200" dirty="0">
                <a:solidFill>
                  <a:srgbClr val="1D016B"/>
                </a:solidFill>
              </a:rPr>
              <a:t>“Se la legge del tempo in cui fu commesso il reato e </a:t>
            </a:r>
            <a:r>
              <a:rPr lang="it-IT" sz="3200" dirty="0">
                <a:solidFill>
                  <a:srgbClr val="C00000"/>
                </a:solidFill>
              </a:rPr>
              <a:t>le posteriori </a:t>
            </a:r>
            <a:r>
              <a:rPr lang="it-IT" sz="3200" dirty="0">
                <a:solidFill>
                  <a:srgbClr val="1D016B"/>
                </a:solidFill>
              </a:rPr>
              <a:t>sono diverse, si applica quella le cui disposizioni sono più favorevoli al reo, </a:t>
            </a:r>
            <a:r>
              <a:rPr lang="it-IT" sz="3200" dirty="0">
                <a:solidFill>
                  <a:srgbClr val="C00000"/>
                </a:solidFill>
              </a:rPr>
              <a:t>salvo</a:t>
            </a:r>
            <a:r>
              <a:rPr lang="it-IT" sz="3200" dirty="0">
                <a:solidFill>
                  <a:srgbClr val="1D016B"/>
                </a:solidFill>
              </a:rPr>
              <a:t> che sia stata pronunciata </a:t>
            </a:r>
            <a:r>
              <a:rPr lang="it-IT" sz="3200" dirty="0">
                <a:solidFill>
                  <a:srgbClr val="C00000"/>
                </a:solidFill>
              </a:rPr>
              <a:t>sentenza irrevocabile</a:t>
            </a:r>
            <a:r>
              <a:rPr lang="it-IT" sz="3200" dirty="0">
                <a:solidFill>
                  <a:srgbClr val="1D016B"/>
                </a:solidFill>
              </a:rPr>
              <a:t>”</a:t>
            </a:r>
          </a:p>
          <a:p>
            <a:pPr>
              <a:buFont typeface="Wingdings 2" pitchFamily="18" charset="2"/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183562" cy="806450"/>
          </a:xfrm>
        </p:spPr>
        <p:txBody>
          <a:bodyPr/>
          <a:lstStyle/>
          <a:p>
            <a:pPr algn="ctr">
              <a:defRPr/>
            </a:pPr>
            <a:r>
              <a:rPr lang="it-IT" sz="4800" dirty="0"/>
              <a:t>modifiche favorevoli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48682" y="1475595"/>
            <a:ext cx="53911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C00000"/>
                </a:solidFill>
              </a:rPr>
              <a:t>Art. 2 comma 4 c.p.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it-IT" dirty="0"/>
              <a:t>art. 2 comma 3 c.p. (l. 85/2006)</a:t>
            </a:r>
          </a:p>
        </p:txBody>
      </p:sp>
      <p:sp>
        <p:nvSpPr>
          <p:cNvPr id="91138" name="Segnaposto contenuto 2"/>
          <p:cNvSpPr>
            <a:spLocks noGrp="1"/>
          </p:cNvSpPr>
          <p:nvPr>
            <p:ph idx="1"/>
          </p:nvPr>
        </p:nvSpPr>
        <p:spPr>
          <a:xfrm>
            <a:off x="1441554" y="2014194"/>
            <a:ext cx="10058400" cy="40118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it-IT" dirty="0">
                <a:solidFill>
                  <a:srgbClr val="1D016B"/>
                </a:solidFill>
                <a:latin typeface="Tahoma" pitchFamily="34" charset="0"/>
              </a:rPr>
              <a:t>	</a:t>
            </a:r>
            <a:r>
              <a:rPr lang="it-IT" sz="3200" dirty="0">
                <a:solidFill>
                  <a:srgbClr val="1D016B"/>
                </a:solidFill>
              </a:rPr>
              <a:t>“Se vi è stata condanna a pena detentiva e la legge posteriore prevede </a:t>
            </a:r>
            <a:r>
              <a:rPr lang="it-IT" sz="3200" dirty="0">
                <a:solidFill>
                  <a:srgbClr val="C00000"/>
                </a:solidFill>
              </a:rPr>
              <a:t>esclusivamente la pena pecuniaria</a:t>
            </a:r>
            <a:r>
              <a:rPr lang="it-IT" sz="3200" dirty="0">
                <a:solidFill>
                  <a:srgbClr val="1D016B"/>
                </a:solidFill>
              </a:rPr>
              <a:t>, la pena detentiva inflitta si converte immediatamente nella corrispondente pena pecuniaria ai sensi dell’art. 135”</a:t>
            </a:r>
          </a:p>
          <a:p>
            <a:pPr>
              <a:buFont typeface="Wingdings 2" pitchFamily="18" charset="2"/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Segnaposto contenuto 3" descr="religions-symbols_blu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3253" y="3235151"/>
            <a:ext cx="2703513" cy="254793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z="4800" dirty="0"/>
              <a:t>art. 403 comma 1 c.p.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13890" y="3176710"/>
            <a:ext cx="64336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1D016B"/>
                </a:solidFill>
              </a:rPr>
              <a:t>reclusione fino a 2 anni</a:t>
            </a:r>
          </a:p>
          <a:p>
            <a:pPr>
              <a:defRPr/>
            </a:pPr>
            <a:endParaRPr lang="it-IT" sz="3200" b="1" dirty="0">
              <a:solidFill>
                <a:srgbClr val="1D016B"/>
              </a:solidFill>
            </a:endParaRPr>
          </a:p>
          <a:p>
            <a:pPr>
              <a:defRPr/>
            </a:pPr>
            <a:endParaRPr lang="it-IT" sz="3200" b="1" dirty="0">
              <a:solidFill>
                <a:srgbClr val="1D016B"/>
              </a:solidFill>
            </a:endParaRPr>
          </a:p>
          <a:p>
            <a:pPr>
              <a:defRPr/>
            </a:pPr>
            <a:r>
              <a:rPr lang="it-IT" sz="3200" b="1" dirty="0">
                <a:solidFill>
                  <a:srgbClr val="1D016B"/>
                </a:solidFill>
              </a:rPr>
              <a:t>multa da 1.000 a 5.000 euro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23593" y="1699592"/>
            <a:ext cx="792003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C00000"/>
                </a:solidFill>
              </a:rPr>
              <a:t>offese a una confessione religiosa mediante vilipendio di persone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7292822" y="3859832"/>
            <a:ext cx="0" cy="6492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it-IT" sz="4800" dirty="0"/>
              <a:t>deroghe alla retroattività </a:t>
            </a:r>
          </a:p>
        </p:txBody>
      </p:sp>
      <p:pic>
        <p:nvPicPr>
          <p:cNvPr id="4" name="Segnaposto contenuto 3" descr="animali-d-eccezione-raccon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081632" y="2216170"/>
            <a:ext cx="2620657" cy="332621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magine 4" descr="temporanea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1112" y="2881778"/>
            <a:ext cx="2132406" cy="270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512857" y="1791268"/>
            <a:ext cx="40776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C00000"/>
                </a:solidFill>
              </a:rPr>
              <a:t>art. 2 comma 5 c.p</a:t>
            </a:r>
            <a:r>
              <a:rPr lang="it-IT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83913" y="3429000"/>
            <a:ext cx="3743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002060"/>
                </a:solidFill>
              </a:rPr>
              <a:t>leggi eccezionali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76163" y="4898643"/>
            <a:ext cx="51704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002060"/>
                </a:solidFill>
              </a:rPr>
              <a:t>leggi temporanee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contenuto 2"/>
          <p:cNvSpPr>
            <a:spLocks noGrp="1"/>
          </p:cNvSpPr>
          <p:nvPr>
            <p:ph idx="1"/>
          </p:nvPr>
        </p:nvSpPr>
        <p:spPr>
          <a:xfrm>
            <a:off x="1481582" y="2276873"/>
            <a:ext cx="9398833" cy="36724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10000"/>
              </a:lnSpc>
              <a:spcBef>
                <a:spcPct val="0"/>
              </a:spcBef>
              <a:buNone/>
            </a:pPr>
            <a:r>
              <a:rPr lang="it-IT" dirty="0">
                <a:solidFill>
                  <a:srgbClr val="002060"/>
                </a:solidFill>
                <a:latin typeface="+mj-lt"/>
              </a:rPr>
              <a:t>	</a:t>
            </a:r>
            <a:r>
              <a:rPr lang="it-IT" sz="3200" dirty="0">
                <a:solidFill>
                  <a:srgbClr val="002060"/>
                </a:solidFill>
                <a:latin typeface="+mj-lt"/>
              </a:rPr>
              <a:t>«</a:t>
            </a:r>
            <a:r>
              <a:rPr lang="it-IT" sz="3200" b="1" dirty="0">
                <a:solidFill>
                  <a:srgbClr val="002060"/>
                </a:solidFill>
                <a:latin typeface="+mj-lt"/>
              </a:rPr>
              <a:t>Le disposizioni di questo articolo si applicano altresì nei casi di 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decadenza</a:t>
            </a:r>
            <a:r>
              <a:rPr lang="it-IT" sz="3200" b="1" dirty="0">
                <a:solidFill>
                  <a:srgbClr val="002060"/>
                </a:solidFill>
                <a:latin typeface="+mj-lt"/>
              </a:rPr>
              <a:t> e di 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mancata ratifica </a:t>
            </a:r>
            <a:r>
              <a:rPr lang="it-IT" sz="3200" b="1" dirty="0">
                <a:solidFill>
                  <a:srgbClr val="002060"/>
                </a:solidFill>
                <a:latin typeface="+mj-lt"/>
              </a:rPr>
              <a:t>di un decreto-legge e nel caso di un decreto-legge convertito in legge con emendamenti».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183562" cy="806450"/>
          </a:xfrm>
        </p:spPr>
        <p:txBody>
          <a:bodyPr/>
          <a:lstStyle/>
          <a:p>
            <a:pPr algn="ctr">
              <a:defRPr/>
            </a:pPr>
            <a:r>
              <a:rPr lang="it-IT" dirty="0"/>
              <a:t>decreti legge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85424" y="1752998"/>
            <a:ext cx="53911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C00000"/>
                </a:solidFill>
              </a:rPr>
              <a:t>Art. 2 comma 6 c.p.</a:t>
            </a:r>
          </a:p>
        </p:txBody>
      </p:sp>
    </p:spTree>
    <p:extLst>
      <p:ext uri="{BB962C8B-B14F-4D97-AF65-F5344CB8AC3E}">
        <p14:creationId xmlns:p14="http://schemas.microsoft.com/office/powerpoint/2010/main" val="224296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Disciplina della decadenza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90" y="2248348"/>
            <a:ext cx="6318739" cy="3556917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u="sng" dirty="0">
                <a:solidFill>
                  <a:srgbClr val="002060"/>
                </a:solidFill>
              </a:rPr>
              <a:t>l. 31 gennaio 1926 n. 100</a:t>
            </a:r>
          </a:p>
          <a:p>
            <a:pPr>
              <a:buFont typeface="Wingdings" pitchFamily="2" charset="2"/>
              <a:buNone/>
            </a:pPr>
            <a:r>
              <a:rPr lang="it-IT" sz="3200" b="1" dirty="0">
                <a:solidFill>
                  <a:srgbClr val="002060"/>
                </a:solidFill>
              </a:rPr>
              <a:t>	perdita di efficacia </a:t>
            </a:r>
            <a:r>
              <a:rPr lang="it-IT" sz="3200" b="1" i="1" dirty="0">
                <a:solidFill>
                  <a:srgbClr val="002060"/>
                </a:solidFill>
              </a:rPr>
              <a:t>ex </a:t>
            </a:r>
            <a:r>
              <a:rPr lang="it-IT" sz="3200" b="1" i="1" dirty="0" err="1">
                <a:solidFill>
                  <a:srgbClr val="002060"/>
                </a:solidFill>
              </a:rPr>
              <a:t>nunc</a:t>
            </a:r>
            <a:endParaRPr lang="it-IT" sz="3200" b="1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it-IT" sz="3200" b="1" i="1" dirty="0">
              <a:solidFill>
                <a:srgbClr val="002060"/>
              </a:solidFill>
            </a:endParaRPr>
          </a:p>
          <a:p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u="sng" dirty="0">
                <a:solidFill>
                  <a:srgbClr val="002060"/>
                </a:solidFill>
              </a:rPr>
              <a:t>art. 77 comma 3 </a:t>
            </a:r>
            <a:r>
              <a:rPr lang="it-IT" sz="3200" b="1" u="sng" dirty="0" err="1">
                <a:solidFill>
                  <a:srgbClr val="002060"/>
                </a:solidFill>
              </a:rPr>
              <a:t>Cost</a:t>
            </a:r>
            <a:r>
              <a:rPr lang="it-IT" sz="3200" b="1" u="sng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it-IT" sz="3200" b="1" dirty="0">
                <a:solidFill>
                  <a:srgbClr val="002060"/>
                </a:solidFill>
              </a:rPr>
              <a:t>	perdita di efficacia </a:t>
            </a:r>
            <a:r>
              <a:rPr lang="it-IT" sz="3200" b="1" i="1" dirty="0">
                <a:solidFill>
                  <a:srgbClr val="002060"/>
                </a:solidFill>
              </a:rPr>
              <a:t>ex </a:t>
            </a:r>
            <a:r>
              <a:rPr lang="it-IT" sz="3200" b="1" i="1" dirty="0" err="1">
                <a:solidFill>
                  <a:srgbClr val="002060"/>
                </a:solidFill>
              </a:rPr>
              <a:t>tunc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34" y="2014194"/>
            <a:ext cx="2641624" cy="35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8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5364" y="657584"/>
            <a:ext cx="5873646" cy="1321118"/>
          </a:xfrm>
        </p:spPr>
        <p:txBody>
          <a:bodyPr/>
          <a:lstStyle/>
          <a:p>
            <a:r>
              <a:rPr lang="it-IT" sz="4800" dirty="0"/>
              <a:t>Corte </a:t>
            </a:r>
            <a:r>
              <a:rPr lang="it-IT" sz="4800" dirty="0" err="1"/>
              <a:t>cost</a:t>
            </a:r>
            <a:r>
              <a:rPr lang="it-IT" sz="4800" dirty="0"/>
              <a:t>. 51/1985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1199214" y="2348880"/>
            <a:ext cx="9353862" cy="29523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sz="3200" dirty="0">
                <a:solidFill>
                  <a:srgbClr val="FF0000"/>
                </a:solidFill>
              </a:rPr>
              <a:t>Illegittimità costituzionale </a:t>
            </a:r>
            <a:r>
              <a:rPr lang="it-IT" sz="3200" dirty="0">
                <a:solidFill>
                  <a:srgbClr val="002060"/>
                </a:solidFill>
              </a:rPr>
              <a:t>per contrasto con l’</a:t>
            </a:r>
            <a:r>
              <a:rPr lang="it-IT" sz="3200" dirty="0">
                <a:solidFill>
                  <a:srgbClr val="FF0000"/>
                </a:solidFill>
              </a:rPr>
              <a:t>art. 77 comma 3 </a:t>
            </a:r>
            <a:r>
              <a:rPr lang="it-IT" sz="3200" dirty="0" err="1">
                <a:solidFill>
                  <a:srgbClr val="FF0000"/>
                </a:solidFill>
              </a:rPr>
              <a:t>Cost</a:t>
            </a:r>
            <a:r>
              <a:rPr lang="it-IT" sz="3200" dirty="0">
                <a:solidFill>
                  <a:srgbClr val="FF0000"/>
                </a:solidFill>
              </a:rPr>
              <a:t>. </a:t>
            </a:r>
            <a:r>
              <a:rPr lang="it-IT" sz="3200" dirty="0">
                <a:solidFill>
                  <a:srgbClr val="002060"/>
                </a:solidFill>
              </a:rPr>
              <a:t>nella parte in cui rende applicabili alle ipotesi da esso previste le disposizioni contenute nei commi </a:t>
            </a:r>
            <a:r>
              <a:rPr lang="it-IT" sz="3200" i="1" dirty="0">
                <a:solidFill>
                  <a:srgbClr val="002060"/>
                </a:solidFill>
              </a:rPr>
              <a:t>2 e 3</a:t>
            </a:r>
            <a:r>
              <a:rPr lang="it-IT" sz="3200" dirty="0">
                <a:solidFill>
                  <a:srgbClr val="002060"/>
                </a:solidFill>
              </a:rPr>
              <a:t> dello stesso art. 2.</a:t>
            </a:r>
          </a:p>
        </p:txBody>
      </p:sp>
    </p:spTree>
    <p:extLst>
      <p:ext uri="{BB962C8B-B14F-4D97-AF65-F5344CB8AC3E}">
        <p14:creationId xmlns:p14="http://schemas.microsoft.com/office/powerpoint/2010/main" val="96563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segue…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3200" b="1" dirty="0">
                <a:solidFill>
                  <a:srgbClr val="002060"/>
                </a:solidFill>
              </a:rPr>
              <a:t>fatti </a:t>
            </a:r>
            <a:r>
              <a:rPr lang="it-IT" sz="3200" b="1" i="1" dirty="0">
                <a:solidFill>
                  <a:srgbClr val="002060"/>
                </a:solidFill>
              </a:rPr>
              <a:t>concomitanti </a:t>
            </a:r>
          </a:p>
          <a:p>
            <a:pPr>
              <a:buFont typeface="Wingdings" pitchFamily="2" charset="2"/>
              <a:buNone/>
            </a:pPr>
            <a:r>
              <a:rPr lang="it-IT" sz="3200" b="1" dirty="0">
                <a:solidFill>
                  <a:srgbClr val="002060"/>
                </a:solidFill>
              </a:rPr>
              <a:t>	</a:t>
            </a:r>
            <a:r>
              <a:rPr lang="it-IT" sz="3200" dirty="0">
                <a:solidFill>
                  <a:srgbClr val="002060"/>
                </a:solidFill>
              </a:rPr>
              <a:t>(commessi durante la vigenza del decreto)</a:t>
            </a:r>
          </a:p>
          <a:p>
            <a:pPr>
              <a:buFont typeface="Wingdings" pitchFamily="2" charset="2"/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r>
              <a:rPr lang="it-IT" sz="3200" b="1" dirty="0">
                <a:solidFill>
                  <a:srgbClr val="002060"/>
                </a:solidFill>
              </a:rPr>
              <a:t> fatti </a:t>
            </a:r>
            <a:r>
              <a:rPr lang="it-IT" sz="3200" b="1" i="1" dirty="0">
                <a:solidFill>
                  <a:srgbClr val="002060"/>
                </a:solidFill>
              </a:rPr>
              <a:t>pregressi</a:t>
            </a:r>
            <a:r>
              <a:rPr lang="it-IT" sz="3200" i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it-IT" sz="3200" dirty="0">
                <a:solidFill>
                  <a:srgbClr val="002060"/>
                </a:solidFill>
              </a:rPr>
              <a:t>	(commessi prima della sua emanazione)</a:t>
            </a:r>
          </a:p>
        </p:txBody>
      </p:sp>
    </p:spTree>
    <p:extLst>
      <p:ext uri="{BB962C8B-B14F-4D97-AF65-F5344CB8AC3E}">
        <p14:creationId xmlns:p14="http://schemas.microsoft.com/office/powerpoint/2010/main" val="399574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66800" y="2248348"/>
            <a:ext cx="10460636" cy="3844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/>
              <a:t>«Nel caso di </a:t>
            </a:r>
            <a:r>
              <a:rPr lang="it-IT" sz="3200" dirty="0">
                <a:solidFill>
                  <a:srgbClr val="FF0000"/>
                </a:solidFill>
              </a:rPr>
              <a:t>abrogazione</a:t>
            </a:r>
            <a:r>
              <a:rPr lang="it-IT" sz="3200" dirty="0"/>
              <a:t> </a:t>
            </a:r>
            <a:r>
              <a:rPr lang="it-IT" sz="3200" dirty="0">
                <a:solidFill>
                  <a:srgbClr val="FF0000"/>
                </a:solidFill>
              </a:rPr>
              <a:t>o</a:t>
            </a:r>
            <a:r>
              <a:rPr lang="it-IT" sz="3200" dirty="0"/>
              <a:t> di </a:t>
            </a:r>
            <a:r>
              <a:rPr lang="it-IT" sz="3200" dirty="0">
                <a:solidFill>
                  <a:srgbClr val="FF0000"/>
                </a:solidFill>
              </a:rPr>
              <a:t>dichiarazione di illegittimità costituzionale </a:t>
            </a:r>
            <a:r>
              <a:rPr lang="it-IT" sz="3200" dirty="0"/>
              <a:t>della norma incriminatrice,            il giudice dell’esecuzione revoca la sentenza di condanna o il decreto penale, dichiarando che il fatto non è previsto dalla legge come reato e adotta i provvedimenti conseguenti»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Art. 673 c.p.p.- Revoca della sentenza per abolizione del reato</a:t>
            </a:r>
          </a:p>
        </p:txBody>
      </p:sp>
    </p:spTree>
    <p:extLst>
      <p:ext uri="{BB962C8B-B14F-4D97-AF65-F5344CB8AC3E}">
        <p14:creationId xmlns:p14="http://schemas.microsoft.com/office/powerpoint/2010/main" val="230395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95216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it" sz="3600" dirty="0">
                <a:solidFill>
                  <a:schemeClr val="tx1"/>
                </a:solidFill>
              </a:rPr>
              <a:t>Successione delle leggi penali</a:t>
            </a:r>
          </a:p>
        </p:txBody>
      </p:sp>
    </p:spTree>
    <p:extLst>
      <p:ext uri="{BB962C8B-B14F-4D97-AF65-F5344CB8AC3E}">
        <p14:creationId xmlns:p14="http://schemas.microsoft.com/office/powerpoint/2010/main" val="429081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it-IT" sz="3200" dirty="0"/>
              <a:t>principio di IRRETROATTIVITA’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1636426" y="3072983"/>
            <a:ext cx="8919147" cy="2028697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None/>
              <a:defRPr/>
            </a:pPr>
            <a:r>
              <a:rPr lang="it-IT" sz="3200" dirty="0">
                <a:latin typeface="Times New Roman" pitchFamily="18" charset="0"/>
              </a:rPr>
              <a:t>	</a:t>
            </a:r>
            <a:r>
              <a:rPr lang="it-IT" sz="3600" b="1" dirty="0">
                <a:solidFill>
                  <a:srgbClr val="002060"/>
                </a:solidFill>
                <a:latin typeface="Times New Roman" pitchFamily="18" charset="0"/>
              </a:rPr>
              <a:t>“Nessuno può essere punito se non in forza di una legge che sia </a:t>
            </a:r>
            <a:r>
              <a:rPr lang="it-IT" sz="3600" b="1" dirty="0">
                <a:solidFill>
                  <a:srgbClr val="FF0000"/>
                </a:solidFill>
                <a:latin typeface="Times New Roman" pitchFamily="18" charset="0"/>
              </a:rPr>
              <a:t>entrata in vigore prima del fatto commesso</a:t>
            </a:r>
            <a:r>
              <a:rPr lang="it-IT" sz="3600" b="1" dirty="0">
                <a:solidFill>
                  <a:srgbClr val="00206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15681" y="2132856"/>
            <a:ext cx="5954713" cy="52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C00000"/>
                </a:solidFill>
              </a:rPr>
              <a:t>Art. 25 comma 2 Cost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4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Immagine 9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7" y="2169046"/>
            <a:ext cx="24479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0260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dirty="0"/>
              <a:t>irretroattività della legge penale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4920644" y="2420938"/>
            <a:ext cx="2663825" cy="158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5014912" y="2061097"/>
            <a:ext cx="2663825" cy="16557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824280" y="4257155"/>
            <a:ext cx="9045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b="1" dirty="0">
                <a:solidFill>
                  <a:srgbClr val="002060"/>
                </a:solidFill>
              </a:rPr>
              <a:t>norme incriminatrici o che aggravano</a:t>
            </a:r>
          </a:p>
          <a:p>
            <a:pPr>
              <a:defRPr/>
            </a:pPr>
            <a:r>
              <a:rPr lang="it-IT" sz="3600" b="1" dirty="0">
                <a:solidFill>
                  <a:srgbClr val="002060"/>
                </a:solidFill>
              </a:rPr>
              <a:t>la responsabilità penale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contenuto 2"/>
          <p:cNvSpPr>
            <a:spLocks noGrp="1"/>
          </p:cNvSpPr>
          <p:nvPr>
            <p:ph idx="1"/>
          </p:nvPr>
        </p:nvSpPr>
        <p:spPr>
          <a:xfrm>
            <a:off x="1306642" y="2607208"/>
            <a:ext cx="9578715" cy="29523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it-IT" sz="3200" b="1" dirty="0">
                <a:solidFill>
                  <a:srgbClr val="002060"/>
                </a:solidFill>
              </a:rPr>
              <a:t>	“Nessuno può essere punito per un fatto che, secondo la legge posteriore, non costituisce reato; e se vi è stata condanna, ne cessano l’esecuzione e gli effetti penali”</a:t>
            </a:r>
          </a:p>
          <a:p>
            <a:pPr>
              <a:buFont typeface="Wingdings 2" pitchFamily="18" charset="2"/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z="4800" i="1" dirty="0" err="1"/>
              <a:t>Abolitio</a:t>
            </a:r>
            <a:r>
              <a:rPr lang="it-IT" sz="4800" i="1" dirty="0"/>
              <a:t> </a:t>
            </a:r>
            <a:r>
              <a:rPr lang="it-IT" sz="4800" i="1" dirty="0" err="1"/>
              <a:t>criminis</a:t>
            </a:r>
            <a:endParaRPr lang="it-IT" sz="48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59796" y="1752584"/>
            <a:ext cx="36724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C00000"/>
                </a:solidFill>
              </a:rPr>
              <a:t>art. 2 comma 2 c.p</a:t>
            </a:r>
            <a:r>
              <a:rPr lang="it-IT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Segnaposto contenuto 3" descr="arbitro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6663" y="2061471"/>
            <a:ext cx="3486150" cy="367347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26245"/>
          </a:xfrm>
        </p:spPr>
        <p:txBody>
          <a:bodyPr/>
          <a:lstStyle/>
          <a:p>
            <a:pPr algn="ctr">
              <a:defRPr/>
            </a:pPr>
            <a:r>
              <a:rPr lang="it-IT" dirty="0" err="1"/>
              <a:t>segue…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17020" y="2864001"/>
            <a:ext cx="5560907" cy="148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3200" b="1" dirty="0">
                <a:solidFill>
                  <a:srgbClr val="002060"/>
                </a:solidFill>
              </a:rPr>
              <a:t>effetti penali  della sentenza di condanna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1167" y="1574603"/>
            <a:ext cx="5276538" cy="427221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3552" y="764705"/>
            <a:ext cx="8183562" cy="6619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dirty="0"/>
              <a:t>segue..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84419" y="1940998"/>
            <a:ext cx="49567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002060"/>
                </a:solidFill>
              </a:rPr>
              <a:t>abolizione del reato</a:t>
            </a:r>
          </a:p>
          <a:p>
            <a:pPr>
              <a:defRPr/>
            </a:pPr>
            <a:endParaRPr lang="it-IT" sz="3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3200" b="1" dirty="0">
                <a:solidFill>
                  <a:srgbClr val="002060"/>
                </a:solidFill>
              </a:rPr>
              <a:t>depenalizzazione</a:t>
            </a:r>
          </a:p>
          <a:p>
            <a:pPr>
              <a:defRPr/>
            </a:pPr>
            <a:endParaRPr lang="it-IT" sz="3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3200" b="1" dirty="0">
                <a:solidFill>
                  <a:srgbClr val="002060"/>
                </a:solidFill>
              </a:rPr>
              <a:t>dichiarazione </a:t>
            </a:r>
          </a:p>
          <a:p>
            <a:pPr>
              <a:defRPr/>
            </a:pPr>
            <a:r>
              <a:rPr lang="it-IT" sz="3200" b="1" dirty="0">
                <a:solidFill>
                  <a:srgbClr val="002060"/>
                </a:solidFill>
              </a:rPr>
              <a:t>di illegittimità</a:t>
            </a:r>
          </a:p>
          <a:p>
            <a:pPr>
              <a:defRPr/>
            </a:pPr>
            <a:r>
              <a:rPr lang="it-IT" sz="3200" b="1" dirty="0">
                <a:solidFill>
                  <a:srgbClr val="002060"/>
                </a:solidFill>
              </a:rPr>
              <a:t>costituzionale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Segnaposto contenuto 3" descr="esempio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0972" y="2378862"/>
            <a:ext cx="4011108" cy="337688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4498" y="764236"/>
            <a:ext cx="8786820" cy="1049574"/>
          </a:xfrm>
        </p:spPr>
        <p:txBody>
          <a:bodyPr/>
          <a:lstStyle/>
          <a:p>
            <a:pPr algn="ctr">
              <a:defRPr/>
            </a:pPr>
            <a:r>
              <a:rPr lang="it-IT" sz="4800" dirty="0"/>
              <a:t>art. 670 c.p. - Mendicità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42216" y="2257348"/>
            <a:ext cx="7585023" cy="3498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200"/>
              </a:spcBef>
              <a:spcAft>
                <a:spcPts val="600"/>
              </a:spcAft>
              <a:defRPr/>
            </a:pPr>
            <a:r>
              <a:rPr lang="it-IT" sz="3200" b="1" dirty="0">
                <a:solidFill>
                  <a:srgbClr val="002060"/>
                </a:solidFill>
                <a:cs typeface="Tahoma" pitchFamily="34" charset="0"/>
              </a:rPr>
              <a:t>C. cost. 28 dicembre 1995 n. 519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defRPr/>
            </a:pPr>
            <a:endParaRPr lang="it-IT" sz="2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  <a:defRPr/>
            </a:pPr>
            <a:r>
              <a:rPr lang="it-IT" sz="3200" b="1" dirty="0">
                <a:solidFill>
                  <a:srgbClr val="002060"/>
                </a:solidFill>
                <a:cs typeface="Tahoma" pitchFamily="34" charset="0"/>
              </a:rPr>
              <a:t>L. 25 giugno 1999 n. 205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defRPr/>
            </a:pPr>
            <a:endParaRPr lang="it-IT" sz="3200" b="1" dirty="0">
              <a:solidFill>
                <a:srgbClr val="002060"/>
              </a:solidFill>
              <a:cs typeface="Tahoma" pitchFamily="34" charset="0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  <a:defRPr/>
            </a:pPr>
            <a:r>
              <a:rPr lang="it-IT" sz="3200" b="1" dirty="0">
                <a:solidFill>
                  <a:srgbClr val="002060"/>
                </a:solidFill>
                <a:cs typeface="Tahoma" pitchFamily="34" charset="0"/>
              </a:rPr>
              <a:t>L. 1° dicembre 2018 n. 132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defRPr/>
            </a:pPr>
            <a:r>
              <a:rPr lang="it-IT" sz="32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cs typeface="Tahoma" pitchFamily="34" charset="0"/>
              </a:rPr>
              <a:t>nuovo art. 669-bis c.p.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Segnaposto contenuto 3" descr="imagesCAT9HD6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8935" y="2014194"/>
            <a:ext cx="2665412" cy="381635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it-IT" sz="3200" dirty="0"/>
              <a:t>art. 587 comma 1 c.p. - omicidio e lesione personale per causa d’onore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30419" y="2214209"/>
            <a:ext cx="61093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b="1" dirty="0">
                <a:solidFill>
                  <a:srgbClr val="C00000"/>
                </a:solidFill>
              </a:rPr>
              <a:t>no </a:t>
            </a:r>
            <a:r>
              <a:rPr lang="it-IT" sz="3600" b="1" i="1" dirty="0" err="1">
                <a:solidFill>
                  <a:srgbClr val="002060"/>
                </a:solidFill>
              </a:rPr>
              <a:t>abolitio</a:t>
            </a:r>
            <a:r>
              <a:rPr lang="it-IT" sz="3600" b="1" i="1" dirty="0">
                <a:solidFill>
                  <a:srgbClr val="002060"/>
                </a:solidFill>
              </a:rPr>
              <a:t> </a:t>
            </a:r>
            <a:r>
              <a:rPr lang="it-IT" sz="3600" b="1" i="1" dirty="0" err="1">
                <a:solidFill>
                  <a:srgbClr val="002060"/>
                </a:solidFill>
              </a:rPr>
              <a:t>criminis</a:t>
            </a:r>
            <a:endParaRPr lang="it-IT" sz="36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sz="1200" b="1" dirty="0"/>
          </a:p>
          <a:p>
            <a:pPr>
              <a:defRPr/>
            </a:pPr>
            <a:endParaRPr lang="it-IT" sz="3600" b="1" dirty="0"/>
          </a:p>
          <a:p>
            <a:pPr>
              <a:defRPr/>
            </a:pPr>
            <a:r>
              <a:rPr lang="it-IT" sz="3600" b="1" dirty="0" err="1">
                <a:solidFill>
                  <a:srgbClr val="002060"/>
                </a:solidFill>
              </a:rPr>
              <a:t>riespansione</a:t>
            </a:r>
            <a:endParaRPr lang="it-IT" sz="36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3600" b="1" dirty="0">
                <a:solidFill>
                  <a:srgbClr val="002060"/>
                </a:solidFill>
              </a:rPr>
              <a:t>delle </a:t>
            </a:r>
            <a:r>
              <a:rPr lang="it-IT" sz="3600" b="1" dirty="0">
                <a:solidFill>
                  <a:srgbClr val="C00000"/>
                </a:solidFill>
              </a:rPr>
              <a:t>norme generali</a:t>
            </a:r>
          </a:p>
          <a:p>
            <a:pPr>
              <a:defRPr/>
            </a:pPr>
            <a:r>
              <a:rPr lang="it-IT" sz="3600" b="1" dirty="0">
                <a:solidFill>
                  <a:srgbClr val="002060"/>
                </a:solidFill>
              </a:rPr>
              <a:t>(artt. 575 e 582 c.p.)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{6FCE5BFC-8320-44D1-A124-960D936CA712}tf56410444_win32</Template>
  <TotalTime>77</TotalTime>
  <Words>577</Words>
  <Application>Microsoft Macintosh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Avenir Next LT Pro</vt:lpstr>
      <vt:lpstr>Avenir Next LT Pro Light</vt:lpstr>
      <vt:lpstr>Calibri</vt:lpstr>
      <vt:lpstr>Garamond</vt:lpstr>
      <vt:lpstr>Tahoma</vt:lpstr>
      <vt:lpstr>Times New Roman</vt:lpstr>
      <vt:lpstr>Wingdings</vt:lpstr>
      <vt:lpstr>Wingdings 2</vt:lpstr>
      <vt:lpstr>SavonVTI</vt:lpstr>
      <vt:lpstr>CORSO DI  DIRITTO PENALE   (Claudia Pecorella)  giovedì 22 ottobre 2020</vt:lpstr>
      <vt:lpstr>Successione delle leggi penali</vt:lpstr>
      <vt:lpstr>principio di IRRETROATTIVITA’</vt:lpstr>
      <vt:lpstr>irretroattività della legge penale</vt:lpstr>
      <vt:lpstr>Abolitio criminis</vt:lpstr>
      <vt:lpstr>segue…</vt:lpstr>
      <vt:lpstr>segue..</vt:lpstr>
      <vt:lpstr>art. 670 c.p. - Mendicità</vt:lpstr>
      <vt:lpstr>art. 587 comma 1 c.p. - omicidio e lesione personale per causa d’onore</vt:lpstr>
      <vt:lpstr>Presentazione standard di PowerPoint</vt:lpstr>
      <vt:lpstr>modifiche favorevoli</vt:lpstr>
      <vt:lpstr>art. 2 comma 3 c.p. (l. 85/2006)</vt:lpstr>
      <vt:lpstr>art. 403 comma 1 c.p. </vt:lpstr>
      <vt:lpstr>deroghe alla retroattività </vt:lpstr>
      <vt:lpstr>decreti legge</vt:lpstr>
      <vt:lpstr>Disciplina della decadenza</vt:lpstr>
      <vt:lpstr>Corte cost. 51/1985</vt:lpstr>
      <vt:lpstr>segue…</vt:lpstr>
      <vt:lpstr>Art. 673 c.p.p.- Revoca della sentenza per abolizione del reato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penale  (mod.A)</dc:title>
  <dc:creator>claudia.pecorella@unimib.it</dc:creator>
  <cp:lastModifiedBy>claudia.pecorella@unimib.it</cp:lastModifiedBy>
  <cp:revision>24</cp:revision>
  <dcterms:created xsi:type="dcterms:W3CDTF">2020-09-25T14:53:21Z</dcterms:created>
  <dcterms:modified xsi:type="dcterms:W3CDTF">2020-10-22T08:56:54Z</dcterms:modified>
</cp:coreProperties>
</file>