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9" r:id="rId14"/>
    <p:sldId id="272" r:id="rId15"/>
    <p:sldId id="273" r:id="rId16"/>
    <p:sldId id="274" r:id="rId17"/>
    <p:sldId id="275" r:id="rId18"/>
    <p:sldId id="276" r:id="rId19"/>
    <p:sldId id="27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4B46FE-73F0-471C-88A1-5D6695B7F6FD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9945F6F-E1EC-4908-8EAE-449713F4F28E}">
      <dgm:prSet phldrT="[Texto]" custT="1"/>
      <dgm:spPr/>
      <dgm:t>
        <a:bodyPr/>
        <a:lstStyle/>
        <a:p>
          <a:r>
            <a:rPr lang="es-ES" sz="1400" b="1" dirty="0" smtClean="0"/>
            <a:t>Un bien sin coste de producción</a:t>
          </a:r>
          <a:endParaRPr lang="es-ES" sz="1400" b="1" dirty="0"/>
        </a:p>
      </dgm:t>
    </dgm:pt>
    <dgm:pt modelId="{70BCEF64-C3CC-4362-B00F-8A1CF9EF5F8F}" type="parTrans" cxnId="{0294EC1C-EA03-45A0-95FB-08D5207F4791}">
      <dgm:prSet/>
      <dgm:spPr/>
      <dgm:t>
        <a:bodyPr/>
        <a:lstStyle/>
        <a:p>
          <a:endParaRPr lang="es-ES"/>
        </a:p>
      </dgm:t>
    </dgm:pt>
    <dgm:pt modelId="{D08F7B18-1769-4DB5-AC84-93B757723000}" type="sibTrans" cxnId="{0294EC1C-EA03-45A0-95FB-08D5207F4791}">
      <dgm:prSet/>
      <dgm:spPr/>
      <dgm:t>
        <a:bodyPr/>
        <a:lstStyle/>
        <a:p>
          <a:endParaRPr lang="es-ES"/>
        </a:p>
      </dgm:t>
    </dgm:pt>
    <dgm:pt modelId="{446ECAD3-6904-4D8E-ABD7-BC6FECA0A050}">
      <dgm:prSet phldrT="[Texto]" custT="1"/>
      <dgm:spPr/>
      <dgm:t>
        <a:bodyPr/>
        <a:lstStyle/>
        <a:p>
          <a:r>
            <a:rPr lang="es-ES" sz="1100" b="1" dirty="0" smtClean="0"/>
            <a:t>Un</a:t>
          </a:r>
          <a:r>
            <a:rPr lang="es-ES" sz="1400" b="1" dirty="0" smtClean="0"/>
            <a:t> bien que no se agota con su uso.</a:t>
          </a:r>
          <a:endParaRPr lang="es-ES" sz="1400" b="1" dirty="0"/>
        </a:p>
      </dgm:t>
    </dgm:pt>
    <dgm:pt modelId="{5560E132-9B87-4069-9161-02B09BD0BF9B}" type="parTrans" cxnId="{FD8DFF33-5B78-48EA-B5CF-759F98BBB981}">
      <dgm:prSet/>
      <dgm:spPr/>
      <dgm:t>
        <a:bodyPr/>
        <a:lstStyle/>
        <a:p>
          <a:endParaRPr lang="es-ES"/>
        </a:p>
      </dgm:t>
    </dgm:pt>
    <dgm:pt modelId="{11115E46-E135-426D-BCD7-7A5FBD69B204}" type="sibTrans" cxnId="{FD8DFF33-5B78-48EA-B5CF-759F98BBB981}">
      <dgm:prSet/>
      <dgm:spPr/>
      <dgm:t>
        <a:bodyPr/>
        <a:lstStyle/>
        <a:p>
          <a:endParaRPr lang="es-ES"/>
        </a:p>
      </dgm:t>
    </dgm:pt>
    <dgm:pt modelId="{D7D39EE4-4875-497D-8A29-AB22152064C6}">
      <dgm:prSet phldrT="[Texto]" custT="1"/>
      <dgm:spPr/>
      <dgm:t>
        <a:bodyPr/>
        <a:lstStyle/>
        <a:p>
          <a:r>
            <a:rPr lang="es-ES" sz="1400" b="1" dirty="0" smtClean="0"/>
            <a:t>Un bien con coste único de acceso</a:t>
          </a:r>
          <a:endParaRPr lang="es-ES" sz="1400" b="1" dirty="0"/>
        </a:p>
      </dgm:t>
    </dgm:pt>
    <dgm:pt modelId="{3D26ECD4-AE04-4C8D-B19F-7CC9E110FA41}" type="parTrans" cxnId="{F103588F-0990-48DE-9692-C57BA7EE44BC}">
      <dgm:prSet/>
      <dgm:spPr/>
      <dgm:t>
        <a:bodyPr/>
        <a:lstStyle/>
        <a:p>
          <a:endParaRPr lang="es-ES"/>
        </a:p>
      </dgm:t>
    </dgm:pt>
    <dgm:pt modelId="{07DE6BD5-265B-418C-A217-6452666E0288}" type="sibTrans" cxnId="{F103588F-0990-48DE-9692-C57BA7EE44BC}">
      <dgm:prSet/>
      <dgm:spPr/>
      <dgm:t>
        <a:bodyPr/>
        <a:lstStyle/>
        <a:p>
          <a:endParaRPr lang="es-ES"/>
        </a:p>
      </dgm:t>
    </dgm:pt>
    <dgm:pt modelId="{19291EBB-C836-445A-9B97-B29393E3D570}">
      <dgm:prSet phldrT="[Texto]" custT="1"/>
      <dgm:spPr/>
      <dgm:t>
        <a:bodyPr/>
        <a:lstStyle/>
        <a:p>
          <a:r>
            <a:rPr lang="es-ES" sz="1400" b="1" dirty="0" smtClean="0"/>
            <a:t>El valor de uso se incrementa con el número de usuarios</a:t>
          </a:r>
          <a:endParaRPr lang="es-ES" sz="1400" b="1" dirty="0"/>
        </a:p>
      </dgm:t>
    </dgm:pt>
    <dgm:pt modelId="{6E8FFF89-ED4A-40EC-AED5-E3B871BE431E}" type="parTrans" cxnId="{4522F1EB-D64E-4137-8DB8-B278E4A1B597}">
      <dgm:prSet/>
      <dgm:spPr/>
      <dgm:t>
        <a:bodyPr/>
        <a:lstStyle/>
        <a:p>
          <a:endParaRPr lang="es-ES"/>
        </a:p>
      </dgm:t>
    </dgm:pt>
    <dgm:pt modelId="{DA0E4C0A-7A91-43AA-B85E-6B9E7057B78D}" type="sibTrans" cxnId="{4522F1EB-D64E-4137-8DB8-B278E4A1B597}">
      <dgm:prSet/>
      <dgm:spPr/>
      <dgm:t>
        <a:bodyPr/>
        <a:lstStyle/>
        <a:p>
          <a:endParaRPr lang="es-ES"/>
        </a:p>
      </dgm:t>
    </dgm:pt>
    <dgm:pt modelId="{AF794724-00BA-4B2E-9EA3-AF773ABD8A4C}">
      <dgm:prSet phldrT="[Texto]" custT="1"/>
      <dgm:spPr/>
      <dgm:t>
        <a:bodyPr/>
        <a:lstStyle/>
        <a:p>
          <a:r>
            <a:rPr lang="es-ES" sz="1400" b="1" dirty="0" smtClean="0"/>
            <a:t>Un bien </a:t>
          </a:r>
          <a:r>
            <a:rPr lang="es-ES" sz="1400" b="1" dirty="0" err="1" smtClean="0"/>
            <a:t>inapropiable</a:t>
          </a:r>
          <a:endParaRPr lang="es-ES" sz="1400" b="1" dirty="0"/>
        </a:p>
      </dgm:t>
    </dgm:pt>
    <dgm:pt modelId="{AF77084B-BAE2-4D57-85F0-3B69D3D8297E}" type="parTrans" cxnId="{094F9EF9-8566-4967-B0CF-EBFF3BB22B33}">
      <dgm:prSet/>
      <dgm:spPr/>
      <dgm:t>
        <a:bodyPr/>
        <a:lstStyle/>
        <a:p>
          <a:endParaRPr lang="es-ES"/>
        </a:p>
      </dgm:t>
    </dgm:pt>
    <dgm:pt modelId="{9B0A2AD8-E826-4FCE-89AD-BE039D1F5FEC}" type="sibTrans" cxnId="{094F9EF9-8566-4967-B0CF-EBFF3BB22B33}">
      <dgm:prSet/>
      <dgm:spPr/>
      <dgm:t>
        <a:bodyPr/>
        <a:lstStyle/>
        <a:p>
          <a:endParaRPr lang="es-ES"/>
        </a:p>
      </dgm:t>
    </dgm:pt>
    <dgm:pt modelId="{E8E1B5DD-AFBF-47D5-AC8F-A7BC7C77A96C}" type="pres">
      <dgm:prSet presAssocID="{6B4B46FE-73F0-471C-88A1-5D6695B7F6FD}" presName="cycle" presStyleCnt="0">
        <dgm:presLayoutVars>
          <dgm:dir/>
          <dgm:resizeHandles val="exact"/>
        </dgm:presLayoutVars>
      </dgm:prSet>
      <dgm:spPr/>
    </dgm:pt>
    <dgm:pt modelId="{E1DFD949-D834-4FF0-BA00-A068136E7FCC}" type="pres">
      <dgm:prSet presAssocID="{89945F6F-E1EC-4908-8EAE-449713F4F28E}" presName="node" presStyleLbl="node1" presStyleIdx="0" presStyleCnt="5">
        <dgm:presLayoutVars>
          <dgm:bulletEnabled val="1"/>
        </dgm:presLayoutVars>
      </dgm:prSet>
      <dgm:spPr/>
    </dgm:pt>
    <dgm:pt modelId="{2DDB34CD-B74A-4808-B401-1ECD7445D725}" type="pres">
      <dgm:prSet presAssocID="{89945F6F-E1EC-4908-8EAE-449713F4F28E}" presName="spNode" presStyleCnt="0"/>
      <dgm:spPr/>
    </dgm:pt>
    <dgm:pt modelId="{4ECEB142-3191-4216-B093-38CADAD473CC}" type="pres">
      <dgm:prSet presAssocID="{D08F7B18-1769-4DB5-AC84-93B757723000}" presName="sibTrans" presStyleLbl="sibTrans1D1" presStyleIdx="0" presStyleCnt="5"/>
      <dgm:spPr/>
    </dgm:pt>
    <dgm:pt modelId="{7FFB0846-2AAD-43D1-80FE-A498D7C50380}" type="pres">
      <dgm:prSet presAssocID="{446ECAD3-6904-4D8E-ABD7-BC6FECA0A050}" presName="node" presStyleLbl="node1" presStyleIdx="1" presStyleCnt="5" custScaleX="14972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0FF1CD0-7500-4D7A-AFF5-82AD3A854B05}" type="pres">
      <dgm:prSet presAssocID="{446ECAD3-6904-4D8E-ABD7-BC6FECA0A050}" presName="spNode" presStyleCnt="0"/>
      <dgm:spPr/>
    </dgm:pt>
    <dgm:pt modelId="{B07A1695-73EF-448E-ABF0-19504652307C}" type="pres">
      <dgm:prSet presAssocID="{11115E46-E135-426D-BCD7-7A5FBD69B204}" presName="sibTrans" presStyleLbl="sibTrans1D1" presStyleIdx="1" presStyleCnt="5"/>
      <dgm:spPr/>
    </dgm:pt>
    <dgm:pt modelId="{6966DE8F-C3CD-4E6F-B679-CE11A078D60A}" type="pres">
      <dgm:prSet presAssocID="{D7D39EE4-4875-497D-8A29-AB22152064C6}" presName="node" presStyleLbl="node1" presStyleIdx="2" presStyleCnt="5" custAng="0" custScaleX="9812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494B1D-E506-4CFD-9C29-7594EB505CF8}" type="pres">
      <dgm:prSet presAssocID="{D7D39EE4-4875-497D-8A29-AB22152064C6}" presName="spNode" presStyleCnt="0"/>
      <dgm:spPr/>
    </dgm:pt>
    <dgm:pt modelId="{939B157C-D7EA-4D5F-8056-DDEFB755F771}" type="pres">
      <dgm:prSet presAssocID="{07DE6BD5-265B-418C-A217-6452666E0288}" presName="sibTrans" presStyleLbl="sibTrans1D1" presStyleIdx="2" presStyleCnt="5"/>
      <dgm:spPr/>
    </dgm:pt>
    <dgm:pt modelId="{CA3142B3-374D-4BCA-9863-852C68D3A800}" type="pres">
      <dgm:prSet presAssocID="{19291EBB-C836-445A-9B97-B29393E3D570}" presName="node" presStyleLbl="node1" presStyleIdx="3" presStyleCnt="5" custScaleX="146726">
        <dgm:presLayoutVars>
          <dgm:bulletEnabled val="1"/>
        </dgm:presLayoutVars>
      </dgm:prSet>
      <dgm:spPr/>
    </dgm:pt>
    <dgm:pt modelId="{576E58B5-D8DE-43E8-ABAD-36CC7F188FCA}" type="pres">
      <dgm:prSet presAssocID="{19291EBB-C836-445A-9B97-B29393E3D570}" presName="spNode" presStyleCnt="0"/>
      <dgm:spPr/>
    </dgm:pt>
    <dgm:pt modelId="{5645813C-4816-49AC-8198-C711DDFA50A1}" type="pres">
      <dgm:prSet presAssocID="{DA0E4C0A-7A91-43AA-B85E-6B9E7057B78D}" presName="sibTrans" presStyleLbl="sibTrans1D1" presStyleIdx="3" presStyleCnt="5"/>
      <dgm:spPr/>
    </dgm:pt>
    <dgm:pt modelId="{A277F60D-6007-40EB-9933-F39483C1E550}" type="pres">
      <dgm:prSet presAssocID="{AF794724-00BA-4B2E-9EA3-AF773ABD8A4C}" presName="node" presStyleLbl="node1" presStyleIdx="4" presStyleCnt="5" custScaleX="13585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738FDB-4CA8-4EF2-BD82-3A8CCF055ED9}" type="pres">
      <dgm:prSet presAssocID="{AF794724-00BA-4B2E-9EA3-AF773ABD8A4C}" presName="spNode" presStyleCnt="0"/>
      <dgm:spPr/>
    </dgm:pt>
    <dgm:pt modelId="{CF89B4DF-340D-42CD-A766-2FAD931406AE}" type="pres">
      <dgm:prSet presAssocID="{9B0A2AD8-E826-4FCE-89AD-BE039D1F5FEC}" presName="sibTrans" presStyleLbl="sibTrans1D1" presStyleIdx="4" presStyleCnt="5"/>
      <dgm:spPr/>
    </dgm:pt>
  </dgm:ptLst>
  <dgm:cxnLst>
    <dgm:cxn modelId="{0294EC1C-EA03-45A0-95FB-08D5207F4791}" srcId="{6B4B46FE-73F0-471C-88A1-5D6695B7F6FD}" destId="{89945F6F-E1EC-4908-8EAE-449713F4F28E}" srcOrd="0" destOrd="0" parTransId="{70BCEF64-C3CC-4362-B00F-8A1CF9EF5F8F}" sibTransId="{D08F7B18-1769-4DB5-AC84-93B757723000}"/>
    <dgm:cxn modelId="{094F9EF9-8566-4967-B0CF-EBFF3BB22B33}" srcId="{6B4B46FE-73F0-471C-88A1-5D6695B7F6FD}" destId="{AF794724-00BA-4B2E-9EA3-AF773ABD8A4C}" srcOrd="4" destOrd="0" parTransId="{AF77084B-BAE2-4D57-85F0-3B69D3D8297E}" sibTransId="{9B0A2AD8-E826-4FCE-89AD-BE039D1F5FEC}"/>
    <dgm:cxn modelId="{728308F3-2FFA-4BAB-BB2E-509815304148}" type="presOf" srcId="{89945F6F-E1EC-4908-8EAE-449713F4F28E}" destId="{E1DFD949-D834-4FF0-BA00-A068136E7FCC}" srcOrd="0" destOrd="0" presId="urn:microsoft.com/office/officeart/2005/8/layout/cycle6"/>
    <dgm:cxn modelId="{46142D97-FF18-487E-91E0-DBD331F4CDCC}" type="presOf" srcId="{DA0E4C0A-7A91-43AA-B85E-6B9E7057B78D}" destId="{5645813C-4816-49AC-8198-C711DDFA50A1}" srcOrd="0" destOrd="0" presId="urn:microsoft.com/office/officeart/2005/8/layout/cycle6"/>
    <dgm:cxn modelId="{FD8DFF33-5B78-48EA-B5CF-759F98BBB981}" srcId="{6B4B46FE-73F0-471C-88A1-5D6695B7F6FD}" destId="{446ECAD3-6904-4D8E-ABD7-BC6FECA0A050}" srcOrd="1" destOrd="0" parTransId="{5560E132-9B87-4069-9161-02B09BD0BF9B}" sibTransId="{11115E46-E135-426D-BCD7-7A5FBD69B204}"/>
    <dgm:cxn modelId="{6985A968-4169-421C-BB30-564DAB107094}" type="presOf" srcId="{AF794724-00BA-4B2E-9EA3-AF773ABD8A4C}" destId="{A277F60D-6007-40EB-9933-F39483C1E550}" srcOrd="0" destOrd="0" presId="urn:microsoft.com/office/officeart/2005/8/layout/cycle6"/>
    <dgm:cxn modelId="{407F3255-BD78-4C10-9D9E-9C23898F6080}" type="presOf" srcId="{D08F7B18-1769-4DB5-AC84-93B757723000}" destId="{4ECEB142-3191-4216-B093-38CADAD473CC}" srcOrd="0" destOrd="0" presId="urn:microsoft.com/office/officeart/2005/8/layout/cycle6"/>
    <dgm:cxn modelId="{4522F1EB-D64E-4137-8DB8-B278E4A1B597}" srcId="{6B4B46FE-73F0-471C-88A1-5D6695B7F6FD}" destId="{19291EBB-C836-445A-9B97-B29393E3D570}" srcOrd="3" destOrd="0" parTransId="{6E8FFF89-ED4A-40EC-AED5-E3B871BE431E}" sibTransId="{DA0E4C0A-7A91-43AA-B85E-6B9E7057B78D}"/>
    <dgm:cxn modelId="{43529B9D-96ED-457B-ADC4-CFC9D87F9A22}" type="presOf" srcId="{19291EBB-C836-445A-9B97-B29393E3D570}" destId="{CA3142B3-374D-4BCA-9863-852C68D3A800}" srcOrd="0" destOrd="0" presId="urn:microsoft.com/office/officeart/2005/8/layout/cycle6"/>
    <dgm:cxn modelId="{F103588F-0990-48DE-9692-C57BA7EE44BC}" srcId="{6B4B46FE-73F0-471C-88A1-5D6695B7F6FD}" destId="{D7D39EE4-4875-497D-8A29-AB22152064C6}" srcOrd="2" destOrd="0" parTransId="{3D26ECD4-AE04-4C8D-B19F-7CC9E110FA41}" sibTransId="{07DE6BD5-265B-418C-A217-6452666E0288}"/>
    <dgm:cxn modelId="{32818408-B6DE-46CF-9D02-98021ED7B659}" type="presOf" srcId="{9B0A2AD8-E826-4FCE-89AD-BE039D1F5FEC}" destId="{CF89B4DF-340D-42CD-A766-2FAD931406AE}" srcOrd="0" destOrd="0" presId="urn:microsoft.com/office/officeart/2005/8/layout/cycle6"/>
    <dgm:cxn modelId="{AAE75629-84D0-448A-A449-25D8964DEEE3}" type="presOf" srcId="{D7D39EE4-4875-497D-8A29-AB22152064C6}" destId="{6966DE8F-C3CD-4E6F-B679-CE11A078D60A}" srcOrd="0" destOrd="0" presId="urn:microsoft.com/office/officeart/2005/8/layout/cycle6"/>
    <dgm:cxn modelId="{6DFEC03D-6739-41DE-A99F-DE6EDADA9DB9}" type="presOf" srcId="{07DE6BD5-265B-418C-A217-6452666E0288}" destId="{939B157C-D7EA-4D5F-8056-DDEFB755F771}" srcOrd="0" destOrd="0" presId="urn:microsoft.com/office/officeart/2005/8/layout/cycle6"/>
    <dgm:cxn modelId="{B9E4A3C9-E9AB-4CB9-893D-A263F5F7E672}" type="presOf" srcId="{11115E46-E135-426D-BCD7-7A5FBD69B204}" destId="{B07A1695-73EF-448E-ABF0-19504652307C}" srcOrd="0" destOrd="0" presId="urn:microsoft.com/office/officeart/2005/8/layout/cycle6"/>
    <dgm:cxn modelId="{23399C3D-E584-46BC-B14E-3093B11C6D0A}" type="presOf" srcId="{446ECAD3-6904-4D8E-ABD7-BC6FECA0A050}" destId="{7FFB0846-2AAD-43D1-80FE-A498D7C50380}" srcOrd="0" destOrd="0" presId="urn:microsoft.com/office/officeart/2005/8/layout/cycle6"/>
    <dgm:cxn modelId="{B9B67985-1675-4B1B-9F63-B7300E830124}" type="presOf" srcId="{6B4B46FE-73F0-471C-88A1-5D6695B7F6FD}" destId="{E8E1B5DD-AFBF-47D5-AC8F-A7BC7C77A96C}" srcOrd="0" destOrd="0" presId="urn:microsoft.com/office/officeart/2005/8/layout/cycle6"/>
    <dgm:cxn modelId="{0D877EB8-7400-4EAB-96A4-8E4D90EBCE8A}" type="presParOf" srcId="{E8E1B5DD-AFBF-47D5-AC8F-A7BC7C77A96C}" destId="{E1DFD949-D834-4FF0-BA00-A068136E7FCC}" srcOrd="0" destOrd="0" presId="urn:microsoft.com/office/officeart/2005/8/layout/cycle6"/>
    <dgm:cxn modelId="{6015CCBF-F3A4-457B-A96E-0273E566B97C}" type="presParOf" srcId="{E8E1B5DD-AFBF-47D5-AC8F-A7BC7C77A96C}" destId="{2DDB34CD-B74A-4808-B401-1ECD7445D725}" srcOrd="1" destOrd="0" presId="urn:microsoft.com/office/officeart/2005/8/layout/cycle6"/>
    <dgm:cxn modelId="{28B7ED7A-F902-4EFB-8ED8-3F014B25663B}" type="presParOf" srcId="{E8E1B5DD-AFBF-47D5-AC8F-A7BC7C77A96C}" destId="{4ECEB142-3191-4216-B093-38CADAD473CC}" srcOrd="2" destOrd="0" presId="urn:microsoft.com/office/officeart/2005/8/layout/cycle6"/>
    <dgm:cxn modelId="{1904151D-C9AE-4D1A-BF50-85688670E289}" type="presParOf" srcId="{E8E1B5DD-AFBF-47D5-AC8F-A7BC7C77A96C}" destId="{7FFB0846-2AAD-43D1-80FE-A498D7C50380}" srcOrd="3" destOrd="0" presId="urn:microsoft.com/office/officeart/2005/8/layout/cycle6"/>
    <dgm:cxn modelId="{015C4D4D-29F5-456A-A170-1C0970A60616}" type="presParOf" srcId="{E8E1B5DD-AFBF-47D5-AC8F-A7BC7C77A96C}" destId="{00FF1CD0-7500-4D7A-AFF5-82AD3A854B05}" srcOrd="4" destOrd="0" presId="urn:microsoft.com/office/officeart/2005/8/layout/cycle6"/>
    <dgm:cxn modelId="{3B9805F1-9603-4EFC-982F-C721E0E980CC}" type="presParOf" srcId="{E8E1B5DD-AFBF-47D5-AC8F-A7BC7C77A96C}" destId="{B07A1695-73EF-448E-ABF0-19504652307C}" srcOrd="5" destOrd="0" presId="urn:microsoft.com/office/officeart/2005/8/layout/cycle6"/>
    <dgm:cxn modelId="{6205A0C5-A50D-461D-B5E0-520B4D982E5E}" type="presParOf" srcId="{E8E1B5DD-AFBF-47D5-AC8F-A7BC7C77A96C}" destId="{6966DE8F-C3CD-4E6F-B679-CE11A078D60A}" srcOrd="6" destOrd="0" presId="urn:microsoft.com/office/officeart/2005/8/layout/cycle6"/>
    <dgm:cxn modelId="{8C4681D9-42C8-4C5E-9464-119E0153224B}" type="presParOf" srcId="{E8E1B5DD-AFBF-47D5-AC8F-A7BC7C77A96C}" destId="{C2494B1D-E506-4CFD-9C29-7594EB505CF8}" srcOrd="7" destOrd="0" presId="urn:microsoft.com/office/officeart/2005/8/layout/cycle6"/>
    <dgm:cxn modelId="{C8F9A5A5-AA8D-4AD7-8347-E444828C3AAA}" type="presParOf" srcId="{E8E1B5DD-AFBF-47D5-AC8F-A7BC7C77A96C}" destId="{939B157C-D7EA-4D5F-8056-DDEFB755F771}" srcOrd="8" destOrd="0" presId="urn:microsoft.com/office/officeart/2005/8/layout/cycle6"/>
    <dgm:cxn modelId="{B847C5F7-F6E0-48B3-98B0-E3AE528EFB5D}" type="presParOf" srcId="{E8E1B5DD-AFBF-47D5-AC8F-A7BC7C77A96C}" destId="{CA3142B3-374D-4BCA-9863-852C68D3A800}" srcOrd="9" destOrd="0" presId="urn:microsoft.com/office/officeart/2005/8/layout/cycle6"/>
    <dgm:cxn modelId="{E1707017-01CA-47C9-9790-8E6592DB0673}" type="presParOf" srcId="{E8E1B5DD-AFBF-47D5-AC8F-A7BC7C77A96C}" destId="{576E58B5-D8DE-43E8-ABAD-36CC7F188FCA}" srcOrd="10" destOrd="0" presId="urn:microsoft.com/office/officeart/2005/8/layout/cycle6"/>
    <dgm:cxn modelId="{6CAA241F-560B-416E-9DBE-84D0DAC27388}" type="presParOf" srcId="{E8E1B5DD-AFBF-47D5-AC8F-A7BC7C77A96C}" destId="{5645813C-4816-49AC-8198-C711DDFA50A1}" srcOrd="11" destOrd="0" presId="urn:microsoft.com/office/officeart/2005/8/layout/cycle6"/>
    <dgm:cxn modelId="{2E794872-9145-4C13-8229-828380978A52}" type="presParOf" srcId="{E8E1B5DD-AFBF-47D5-AC8F-A7BC7C77A96C}" destId="{A277F60D-6007-40EB-9933-F39483C1E550}" srcOrd="12" destOrd="0" presId="urn:microsoft.com/office/officeart/2005/8/layout/cycle6"/>
    <dgm:cxn modelId="{5709188B-D83B-428B-A4B8-FFE36CDB4E12}" type="presParOf" srcId="{E8E1B5DD-AFBF-47D5-AC8F-A7BC7C77A96C}" destId="{FA738FDB-4CA8-4EF2-BD82-3A8CCF055ED9}" srcOrd="13" destOrd="0" presId="urn:microsoft.com/office/officeart/2005/8/layout/cycle6"/>
    <dgm:cxn modelId="{E24E33AF-8D90-49A0-B692-D449D91DF21A}" type="presParOf" srcId="{E8E1B5DD-AFBF-47D5-AC8F-A7BC7C77A96C}" destId="{CF89B4DF-340D-42CD-A766-2FAD931406AE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DFD949-D834-4FF0-BA00-A068136E7FCC}">
      <dsp:nvSpPr>
        <dsp:cNvPr id="0" name=""/>
        <dsp:cNvSpPr/>
      </dsp:nvSpPr>
      <dsp:spPr>
        <a:xfrm>
          <a:off x="4455767" y="350"/>
          <a:ext cx="1535645" cy="9981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Un bien sin coste de producción</a:t>
          </a:r>
          <a:endParaRPr lang="es-ES" sz="1400" b="1" kern="1200" dirty="0"/>
        </a:p>
      </dsp:txBody>
      <dsp:txXfrm>
        <a:off x="4504494" y="49077"/>
        <a:ext cx="1438191" cy="900715"/>
      </dsp:txXfrm>
    </dsp:sp>
    <dsp:sp modelId="{4ECEB142-3191-4216-B093-38CADAD473CC}">
      <dsp:nvSpPr>
        <dsp:cNvPr id="0" name=""/>
        <dsp:cNvSpPr/>
      </dsp:nvSpPr>
      <dsp:spPr>
        <a:xfrm>
          <a:off x="3228821" y="499434"/>
          <a:ext cx="3989536" cy="3989536"/>
        </a:xfrm>
        <a:custGeom>
          <a:avLst/>
          <a:gdLst/>
          <a:ahLst/>
          <a:cxnLst/>
          <a:rect l="0" t="0" r="0" b="0"/>
          <a:pathLst>
            <a:path>
              <a:moveTo>
                <a:pt x="2773147" y="158133"/>
              </a:moveTo>
              <a:arcTo wR="1994768" hR="1994768" stAng="17578055" swAng="196212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FB0846-2AAD-43D1-80FE-A498D7C50380}">
      <dsp:nvSpPr>
        <dsp:cNvPr id="0" name=""/>
        <dsp:cNvSpPr/>
      </dsp:nvSpPr>
      <dsp:spPr>
        <a:xfrm>
          <a:off x="5971096" y="1378701"/>
          <a:ext cx="2299261" cy="9981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 smtClean="0"/>
            <a:t>Un</a:t>
          </a:r>
          <a:r>
            <a:rPr lang="es-ES" sz="1400" b="1" kern="1200" dirty="0" smtClean="0"/>
            <a:t> bien que no se agota con su uso.</a:t>
          </a:r>
          <a:endParaRPr lang="es-ES" sz="1400" b="1" kern="1200" dirty="0"/>
        </a:p>
      </dsp:txBody>
      <dsp:txXfrm>
        <a:off x="6019823" y="1427428"/>
        <a:ext cx="2201807" cy="900715"/>
      </dsp:txXfrm>
    </dsp:sp>
    <dsp:sp modelId="{B07A1695-73EF-448E-ABF0-19504652307C}">
      <dsp:nvSpPr>
        <dsp:cNvPr id="0" name=""/>
        <dsp:cNvSpPr/>
      </dsp:nvSpPr>
      <dsp:spPr>
        <a:xfrm>
          <a:off x="3228821" y="499434"/>
          <a:ext cx="3989536" cy="3989536"/>
        </a:xfrm>
        <a:custGeom>
          <a:avLst/>
          <a:gdLst/>
          <a:ahLst/>
          <a:cxnLst/>
          <a:rect l="0" t="0" r="0" b="0"/>
          <a:pathLst>
            <a:path>
              <a:moveTo>
                <a:pt x="3986793" y="1890189"/>
              </a:moveTo>
              <a:arcTo wR="1994768" hR="1994768" stAng="21419688" swAng="219675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66DE8F-C3CD-4E6F-B679-CE11A078D60A}">
      <dsp:nvSpPr>
        <dsp:cNvPr id="0" name=""/>
        <dsp:cNvSpPr/>
      </dsp:nvSpPr>
      <dsp:spPr>
        <a:xfrm>
          <a:off x="5642674" y="3608919"/>
          <a:ext cx="1506821" cy="9981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Un bien con coste único de acceso</a:t>
          </a:r>
          <a:endParaRPr lang="es-ES" sz="1400" b="1" kern="1200" dirty="0"/>
        </a:p>
      </dsp:txBody>
      <dsp:txXfrm>
        <a:off x="5691401" y="3657646"/>
        <a:ext cx="1409367" cy="900715"/>
      </dsp:txXfrm>
    </dsp:sp>
    <dsp:sp modelId="{939B157C-D7EA-4D5F-8056-DDEFB755F771}">
      <dsp:nvSpPr>
        <dsp:cNvPr id="0" name=""/>
        <dsp:cNvSpPr/>
      </dsp:nvSpPr>
      <dsp:spPr>
        <a:xfrm>
          <a:off x="3228821" y="499434"/>
          <a:ext cx="3989536" cy="3989536"/>
        </a:xfrm>
        <a:custGeom>
          <a:avLst/>
          <a:gdLst/>
          <a:ahLst/>
          <a:cxnLst/>
          <a:rect l="0" t="0" r="0" b="0"/>
          <a:pathLst>
            <a:path>
              <a:moveTo>
                <a:pt x="2409285" y="3945992"/>
              </a:moveTo>
              <a:arcTo wR="1994768" hR="1994768" stAng="4680385" swAng="79067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142B3-374D-4BCA-9863-852C68D3A800}">
      <dsp:nvSpPr>
        <dsp:cNvPr id="0" name=""/>
        <dsp:cNvSpPr/>
      </dsp:nvSpPr>
      <dsp:spPr>
        <a:xfrm>
          <a:off x="2924498" y="3608919"/>
          <a:ext cx="2253191" cy="9981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El valor de uso se incrementa con el número de usuarios</a:t>
          </a:r>
          <a:endParaRPr lang="es-ES" sz="1400" b="1" kern="1200" dirty="0"/>
        </a:p>
      </dsp:txBody>
      <dsp:txXfrm>
        <a:off x="2973225" y="3657646"/>
        <a:ext cx="2155737" cy="900715"/>
      </dsp:txXfrm>
    </dsp:sp>
    <dsp:sp modelId="{5645813C-4816-49AC-8198-C711DDFA50A1}">
      <dsp:nvSpPr>
        <dsp:cNvPr id="0" name=""/>
        <dsp:cNvSpPr/>
      </dsp:nvSpPr>
      <dsp:spPr>
        <a:xfrm>
          <a:off x="3228821" y="499434"/>
          <a:ext cx="3989536" cy="3989536"/>
        </a:xfrm>
        <a:custGeom>
          <a:avLst/>
          <a:gdLst/>
          <a:ahLst/>
          <a:cxnLst/>
          <a:rect l="0" t="0" r="0" b="0"/>
          <a:pathLst>
            <a:path>
              <a:moveTo>
                <a:pt x="333425" y="3098869"/>
              </a:moveTo>
              <a:arcTo wR="1994768" hR="1994768" stAng="8783559" swAng="219675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77F60D-6007-40EB-9933-F39483C1E550}">
      <dsp:nvSpPr>
        <dsp:cNvPr id="0" name=""/>
        <dsp:cNvSpPr/>
      </dsp:nvSpPr>
      <dsp:spPr>
        <a:xfrm>
          <a:off x="2283342" y="1378701"/>
          <a:ext cx="2086220" cy="9981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Un bien </a:t>
          </a:r>
          <a:r>
            <a:rPr lang="es-ES" sz="1400" b="1" kern="1200" dirty="0" err="1" smtClean="0"/>
            <a:t>inapropiable</a:t>
          </a:r>
          <a:endParaRPr lang="es-ES" sz="1400" b="1" kern="1200" dirty="0"/>
        </a:p>
      </dsp:txBody>
      <dsp:txXfrm>
        <a:off x="2332069" y="1427428"/>
        <a:ext cx="1988766" cy="900715"/>
      </dsp:txXfrm>
    </dsp:sp>
    <dsp:sp modelId="{CF89B4DF-340D-42CD-A766-2FAD931406AE}">
      <dsp:nvSpPr>
        <dsp:cNvPr id="0" name=""/>
        <dsp:cNvSpPr/>
      </dsp:nvSpPr>
      <dsp:spPr>
        <a:xfrm>
          <a:off x="3228821" y="499434"/>
          <a:ext cx="3989536" cy="3989536"/>
        </a:xfrm>
        <a:custGeom>
          <a:avLst/>
          <a:gdLst/>
          <a:ahLst/>
          <a:cxnLst/>
          <a:rect l="0" t="0" r="0" b="0"/>
          <a:pathLst>
            <a:path>
              <a:moveTo>
                <a:pt x="347489" y="869791"/>
              </a:moveTo>
              <a:arcTo wR="1994768" hR="1994768" stAng="12859822" swAng="196212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11/8/2019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Lengua y economía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4259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Naturaleza económica del español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/>
              <a:t>Desde el punto de </a:t>
            </a:r>
            <a:r>
              <a:rPr lang="es-ES" sz="2000" dirty="0" smtClean="0"/>
              <a:t>vista economico </a:t>
            </a:r>
            <a:r>
              <a:rPr lang="es-ES" sz="3600" dirty="0"/>
              <a:t>¿</a:t>
            </a:r>
            <a:r>
              <a:rPr lang="es-ES" sz="3600" dirty="0" smtClean="0"/>
              <a:t>que </a:t>
            </a:r>
            <a:r>
              <a:rPr lang="es-ES" sz="3600" dirty="0"/>
              <a:t>es la </a:t>
            </a:r>
            <a:r>
              <a:rPr lang="es-ES" sz="3600" dirty="0" smtClean="0"/>
              <a:t>lengua? </a:t>
            </a:r>
          </a:p>
          <a:p>
            <a:endParaRPr lang="es-E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s-ES" sz="2400" dirty="0" smtClean="0"/>
              <a:t>un bien </a:t>
            </a:r>
            <a:r>
              <a:rPr lang="es-ES" sz="2400" dirty="0"/>
              <a:t>intangible, que esta disponible para todos sin coste alguno;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400" dirty="0" smtClean="0"/>
              <a:t>un </a:t>
            </a:r>
            <a:r>
              <a:rPr lang="es-ES" sz="2400" dirty="0"/>
              <a:t>bien que no opera habitualmente a </a:t>
            </a:r>
            <a:r>
              <a:rPr lang="es-ES" sz="2400" dirty="0" smtClean="0"/>
              <a:t>través </a:t>
            </a:r>
            <a:r>
              <a:rPr lang="es-ES" sz="2400" dirty="0"/>
              <a:t>del mercado</a:t>
            </a:r>
            <a:r>
              <a:rPr lang="es-ES" sz="2400" dirty="0" smtClean="0"/>
              <a:t>, por más </a:t>
            </a:r>
            <a:r>
              <a:rPr lang="es-ES" sz="2400" dirty="0"/>
              <a:t>que haya transacciones </a:t>
            </a:r>
            <a:r>
              <a:rPr lang="es-ES" sz="2400" dirty="0" smtClean="0"/>
              <a:t>económicas </a:t>
            </a:r>
            <a:r>
              <a:rPr lang="es-ES" sz="2400" dirty="0"/>
              <a:t>asociadas a la </a:t>
            </a:r>
            <a:r>
              <a:rPr lang="es-ES" sz="2400" dirty="0" smtClean="0"/>
              <a:t>enseñanza </a:t>
            </a:r>
            <a:r>
              <a:rPr lang="it-IT" sz="2400" dirty="0" smtClean="0"/>
              <a:t>de </a:t>
            </a:r>
            <a:r>
              <a:rPr lang="it-IT" sz="2400" dirty="0"/>
              <a:t>un idioma</a:t>
            </a:r>
          </a:p>
        </p:txBody>
      </p:sp>
    </p:spTree>
    <p:extLst>
      <p:ext uri="{BB962C8B-B14F-4D97-AF65-F5344CB8AC3E}">
        <p14:creationId xmlns:p14="http://schemas.microsoft.com/office/powerpoint/2010/main" val="3278358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Transacción 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</a:t>
            </a:r>
            <a:r>
              <a:rPr lang="es-ES" sz="2200" dirty="0"/>
              <a:t>a actividad económica se constituye a partir de múltiples transacciones e </a:t>
            </a:r>
            <a:r>
              <a:rPr lang="es-ES" sz="2200" dirty="0" smtClean="0"/>
              <a:t>intercambios entre agentes </a:t>
            </a:r>
            <a:r>
              <a:rPr lang="es-ES" sz="2200" dirty="0"/>
              <a:t>de uno o más </a:t>
            </a:r>
            <a:r>
              <a:rPr lang="es-ES" sz="2200" dirty="0" smtClean="0"/>
              <a:t>países</a:t>
            </a:r>
          </a:p>
          <a:p>
            <a:r>
              <a:rPr lang="es-ES" sz="2200" dirty="0" smtClean="0"/>
              <a:t>Tipos de transacciones:</a:t>
            </a:r>
          </a:p>
          <a:p>
            <a:pPr lvl="1"/>
            <a:r>
              <a:rPr lang="es-ES" sz="2200" dirty="0" smtClean="0"/>
              <a:t>Intratemporales</a:t>
            </a:r>
          </a:p>
          <a:p>
            <a:pPr lvl="1"/>
            <a:r>
              <a:rPr lang="es-ES" sz="2200" dirty="0" smtClean="0"/>
              <a:t>Intertemporales</a:t>
            </a:r>
            <a:endParaRPr lang="it-IT" sz="2200" dirty="0" smtClean="0"/>
          </a:p>
          <a:p>
            <a:pPr lvl="1"/>
            <a:endParaRPr lang="es-MX" sz="2200" dirty="0"/>
          </a:p>
          <a:p>
            <a:r>
              <a:rPr lang="es-MX" sz="2200" dirty="0" smtClean="0"/>
              <a:t>Necesidad de un canal </a:t>
            </a:r>
            <a:r>
              <a:rPr lang="es-MX" sz="2200" dirty="0" smtClean="0"/>
              <a:t>de </a:t>
            </a:r>
            <a:r>
              <a:rPr lang="es-MX" sz="2200" dirty="0" smtClean="0"/>
              <a:t>comunicación comprensible, de un </a:t>
            </a:r>
            <a:r>
              <a:rPr lang="es-MX" sz="2200" dirty="0" smtClean="0"/>
              <a:t>lenguaje </a:t>
            </a:r>
            <a:r>
              <a:rPr lang="es-MX" sz="2200" dirty="0" smtClean="0"/>
              <a:t>compartido: indispensable para la transacción. </a:t>
            </a:r>
            <a:endParaRPr lang="es-ES" sz="2200" dirty="0" smtClean="0"/>
          </a:p>
        </p:txBody>
      </p:sp>
    </p:spTree>
    <p:extLst>
      <p:ext uri="{BB962C8B-B14F-4D97-AF65-F5344CB8AC3E}">
        <p14:creationId xmlns:p14="http://schemas.microsoft.com/office/powerpoint/2010/main" val="3928734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Lengua 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Sin un lengua compartido es imposible que se realice cualquier transacción mercantil.</a:t>
            </a:r>
          </a:p>
          <a:p>
            <a:r>
              <a:rPr lang="es-MX" sz="2400" dirty="0" smtClean="0"/>
              <a:t>Compartir un sistema de signos:  la lengua </a:t>
            </a:r>
          </a:p>
          <a:p>
            <a:pPr lvl="1"/>
            <a:r>
              <a:rPr lang="es-MX" sz="2400" dirty="0" smtClean="0"/>
              <a:t>sin transacción no existe vida económica;</a:t>
            </a:r>
          </a:p>
          <a:p>
            <a:pPr lvl="1"/>
            <a:r>
              <a:rPr lang="es-MX" sz="2400" dirty="0" smtClean="0"/>
              <a:t>Sin la capacidad de comunicación que proporciona la lengua, las transacciones serían imposibles.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04435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Lengua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000" dirty="0" smtClean="0"/>
              <a:t>Lengua materna → menores costes y mayor capacidad expresiva a los agentes económicos.</a:t>
            </a:r>
          </a:p>
          <a:p>
            <a:r>
              <a:rPr lang="es-MX" sz="2000" dirty="0" smtClean="0"/>
              <a:t>Lengua aprendida → acceder al conocimiento de una lengua comporta costes (tiempo y esfuerzo)</a:t>
            </a:r>
          </a:p>
          <a:p>
            <a:r>
              <a:rPr lang="es-MX" sz="2000" dirty="0" smtClean="0"/>
              <a:t>La lengua puede, por tanto, aportar valor (o reducir costes) a las transacciones económicas.</a:t>
            </a:r>
          </a:p>
          <a:p>
            <a:r>
              <a:rPr lang="es-MX" sz="2000" dirty="0" smtClean="0"/>
              <a:t>Valor instrumental de la lengua:  el uso de la lengua relativamente implantada y extensa en el ámbito internacional ofrece una renta diferencial</a:t>
            </a:r>
          </a:p>
          <a:p>
            <a:endParaRPr lang="es-MX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66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Lengua: valor instrumental y emotivo 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lengua opera como vía privilegiada de transmisión de emociones, individuales y colectivas.</a:t>
            </a:r>
          </a:p>
          <a:p>
            <a:r>
              <a:rPr lang="es-MX" dirty="0" smtClean="0"/>
              <a:t>La lengua facilita la integración de los agentes en un contexto cultural</a:t>
            </a:r>
          </a:p>
          <a:p>
            <a:r>
              <a:rPr lang="es-MX" dirty="0" smtClean="0"/>
              <a:t>La lengua se conforma como uno de los más poderosos y visibles elementos de identidad colectiva.,</a:t>
            </a:r>
          </a:p>
          <a:p>
            <a:pPr marL="0" indent="0">
              <a:buNone/>
            </a:pPr>
            <a:r>
              <a:rPr lang="es-MX" dirty="0" smtClean="0"/>
              <a:t>→Doble función de la lengua:  instrumental y emotiva</a:t>
            </a:r>
          </a:p>
          <a:p>
            <a:pPr marL="0" indent="0">
              <a:buNone/>
            </a:pPr>
            <a:r>
              <a:rPr lang="es-MX" dirty="0" smtClean="0"/>
              <a:t>Es material básico sobre el que se erigen actividades generadoras de empleo y renta.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6871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características económicas de la lengua </a:t>
            </a:r>
            <a:endParaRPr lang="it-IT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434887"/>
              </p:ext>
            </p:extLst>
          </p:nvPr>
        </p:nvGraphicFramePr>
        <p:xfrm>
          <a:off x="828298" y="1967345"/>
          <a:ext cx="10553700" cy="4673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2379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lengua como bien público de club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Concepto de bien público</a:t>
            </a:r>
          </a:p>
          <a:p>
            <a:r>
              <a:rPr lang="es-MX" dirty="0" smtClean="0"/>
              <a:t>Bienes públicos impuros: los bienes de club</a:t>
            </a:r>
          </a:p>
          <a:p>
            <a:r>
              <a:rPr lang="es-MX" dirty="0" smtClean="0"/>
              <a:t>La lengua como bien de club</a:t>
            </a:r>
          </a:p>
          <a:p>
            <a:r>
              <a:rPr lang="es-MX" dirty="0" smtClean="0"/>
              <a:t>Lengua y economía de adopción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6422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Beneficios derivados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Costes de transacción y costes de internacionalización</a:t>
            </a:r>
          </a:p>
          <a:p>
            <a:r>
              <a:rPr lang="es-MX" dirty="0" smtClean="0"/>
              <a:t>Elemento de identidad </a:t>
            </a:r>
          </a:p>
          <a:p>
            <a:r>
              <a:rPr lang="es-MX" dirty="0" smtClean="0"/>
              <a:t>Materia prima de la creación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2389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Costes de pertenencia al club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Costes de acceso</a:t>
            </a:r>
          </a:p>
          <a:p>
            <a:r>
              <a:rPr lang="es-MX" dirty="0" smtClean="0"/>
              <a:t>Costes de organización del club</a:t>
            </a:r>
          </a:p>
          <a:p>
            <a:r>
              <a:rPr lang="es-MX" dirty="0" smtClean="0"/>
              <a:t>Costes de la exclusividad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2826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17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Contexto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dirty="0" smtClean="0"/>
              <a:t>Globalización económica y despliegue de la sociedad del conocimiento revalorizan las lenguas en la comunicación internacional.</a:t>
            </a:r>
          </a:p>
          <a:p>
            <a:r>
              <a:rPr lang="es-MX" sz="3200" dirty="0" smtClean="0"/>
              <a:t>Homogeneización cultural que va en paralelo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394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Proceso de internacionalización del español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Cuatro etapas: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dirty="0" smtClean="0"/>
              <a:t>Unión de los reinos de Castilla y Aragón: el castellano como lengua común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dirty="0" smtClean="0"/>
              <a:t>Expansión imperial de la Monarquía Hispana en Europa y América: del castellano al español ‘lengua universal’, lengua de modernidad, del saber y la cultura.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dirty="0" smtClean="0"/>
              <a:t>Lengua común de las jóvenes repúblicas hispanoamericanas: vínculo de fraternidad (Andrés Bello).  Lengua multiétnica y multinacional.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dirty="0" smtClean="0"/>
              <a:t>Mundialización de la economía y de la información: apertura de las principales economías iberoamericanas e internacionalización empresarial.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099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español en números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1. Segunda </a:t>
            </a:r>
            <a:r>
              <a:rPr lang="es-ES" sz="2000" dirty="0"/>
              <a:t>lengua más hablada del mundo por el número de </a:t>
            </a:r>
            <a:r>
              <a:rPr lang="es-ES" sz="2000" dirty="0" smtClean="0"/>
              <a:t>personas que </a:t>
            </a:r>
            <a:r>
              <a:rPr lang="es-ES" sz="2000" dirty="0"/>
              <a:t>la tienen como lengua materna: hablan español como </a:t>
            </a:r>
            <a:r>
              <a:rPr lang="es-ES" sz="2000" dirty="0" smtClean="0"/>
              <a:t>primera o </a:t>
            </a:r>
            <a:r>
              <a:rPr lang="es-ES" sz="2000" dirty="0"/>
              <a:t>segunda lengua 450 millones, y se superan los 500 </a:t>
            </a:r>
            <a:r>
              <a:rPr lang="es-ES" sz="2000" dirty="0" smtClean="0"/>
              <a:t>millones de </a:t>
            </a:r>
            <a:r>
              <a:rPr lang="es-ES" sz="2000" dirty="0"/>
              <a:t>personas añadiendo quienes lo han aprendido como lengua extranjera.</a:t>
            </a:r>
          </a:p>
          <a:p>
            <a:r>
              <a:rPr lang="es-ES" sz="2000" dirty="0"/>
              <a:t>2. Segunda lengua de comunicación internacional en la Red, </a:t>
            </a:r>
            <a:r>
              <a:rPr lang="es-ES" sz="2000" dirty="0" smtClean="0"/>
              <a:t>tanto por </a:t>
            </a:r>
            <a:r>
              <a:rPr lang="es-ES" sz="2000" dirty="0"/>
              <a:t>número de usuarios como por páginas web.</a:t>
            </a:r>
          </a:p>
          <a:p>
            <a:r>
              <a:rPr lang="es-ES" sz="2000" dirty="0"/>
              <a:t>3. La capacidad de compra de los hispanohablantes representa el </a:t>
            </a:r>
            <a:r>
              <a:rPr lang="es-ES" sz="2000" dirty="0" smtClean="0"/>
              <a:t>9 por </a:t>
            </a:r>
            <a:r>
              <a:rPr lang="es-ES" sz="2000" dirty="0"/>
              <a:t>100 del PIB mundial.</a:t>
            </a:r>
          </a:p>
          <a:p>
            <a:r>
              <a:rPr lang="es-ES" sz="2000" dirty="0"/>
              <a:t>4. El español genera el 16 por 100 de valor económico del PIB y </a:t>
            </a:r>
            <a:r>
              <a:rPr lang="es-ES" sz="2000" dirty="0" smtClean="0"/>
              <a:t>del empleo </a:t>
            </a:r>
            <a:r>
              <a:rPr lang="es-ES" sz="2000" dirty="0"/>
              <a:t>en España</a:t>
            </a:r>
            <a:r>
              <a:rPr lang="es-ES" sz="2000" dirty="0" smtClean="0"/>
              <a:t>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909311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Decálogo cuantitativo del español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5. «Factor ñ» (contenido en español) de las </a:t>
            </a:r>
            <a:r>
              <a:rPr lang="es-ES" sz="2000" u="sng" dirty="0"/>
              <a:t>industrias culturales</a:t>
            </a:r>
            <a:r>
              <a:rPr lang="es-ES" sz="2000" dirty="0"/>
              <a:t>: </a:t>
            </a:r>
            <a:r>
              <a:rPr lang="es-ES" sz="2000" dirty="0" smtClean="0"/>
              <a:t>2,9 por </a:t>
            </a:r>
            <a:r>
              <a:rPr lang="es-ES" sz="2000" dirty="0"/>
              <a:t>100 del PIB de la economía española.</a:t>
            </a:r>
          </a:p>
          <a:p>
            <a:r>
              <a:rPr lang="es-ES" sz="2000" dirty="0"/>
              <a:t>6. El español ha multiplicado por 3 la atracción de emigrantes de </a:t>
            </a:r>
            <a:r>
              <a:rPr lang="es-ES" sz="2000" dirty="0" smtClean="0"/>
              <a:t>la América </a:t>
            </a:r>
            <a:r>
              <a:rPr lang="es-ES" sz="2000" dirty="0"/>
              <a:t>hispana hacia España.</a:t>
            </a:r>
          </a:p>
          <a:p>
            <a:r>
              <a:rPr lang="es-ES" sz="2000" dirty="0"/>
              <a:t>7. El español tiene un «premio salarial» que alcanza hasta un 30 </a:t>
            </a:r>
            <a:r>
              <a:rPr lang="es-ES" sz="2000" dirty="0" smtClean="0"/>
              <a:t>por 100 </a:t>
            </a:r>
            <a:r>
              <a:rPr lang="es-ES" sz="2000" dirty="0"/>
              <a:t>en España y una proporción también considerable en </a:t>
            </a:r>
            <a:r>
              <a:rPr lang="es-ES" sz="2000" dirty="0" smtClean="0"/>
              <a:t>Estados Unidos </a:t>
            </a:r>
            <a:r>
              <a:rPr lang="es-ES" sz="2000" dirty="0"/>
              <a:t>(hasta un 10 por 100).</a:t>
            </a:r>
          </a:p>
          <a:p>
            <a:r>
              <a:rPr lang="es-ES" sz="2000" dirty="0"/>
              <a:t>8. El español multiplica por 4 los intercambios comerciales entre </a:t>
            </a:r>
            <a:r>
              <a:rPr lang="es-ES" sz="2000" dirty="0" smtClean="0"/>
              <a:t>los países </a:t>
            </a:r>
            <a:r>
              <a:rPr lang="es-ES" sz="2000" dirty="0"/>
              <a:t>hispanohablantes.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4157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--- el español en números.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9. El español es un gran instrumento de internacionalización empresarial</a:t>
            </a:r>
            <a:r>
              <a:rPr lang="es-ES" sz="2000" dirty="0" smtClean="0"/>
              <a:t>: compartir </a:t>
            </a:r>
            <a:r>
              <a:rPr lang="es-ES" sz="2000" dirty="0"/>
              <a:t>lengua (en una muestra con amplia presencia </a:t>
            </a:r>
            <a:r>
              <a:rPr lang="es-ES" sz="2000" dirty="0" smtClean="0"/>
              <a:t>de países </a:t>
            </a:r>
            <a:r>
              <a:rPr lang="es-ES" sz="2000" dirty="0"/>
              <a:t>hispanohablantes) multiplica por 7 los fl ujos bilaterales </a:t>
            </a:r>
            <a:r>
              <a:rPr lang="es-ES" sz="2000" dirty="0" smtClean="0"/>
              <a:t>de inversión </a:t>
            </a:r>
            <a:r>
              <a:rPr lang="es-ES" sz="2000" dirty="0"/>
              <a:t>directa exterior (IDE).</a:t>
            </a:r>
          </a:p>
          <a:p>
            <a:r>
              <a:rPr lang="es-ES" sz="2000" dirty="0"/>
              <a:t>10. El español es factor determinante para la recepción en España </a:t>
            </a:r>
            <a:r>
              <a:rPr lang="es-ES" sz="2000" dirty="0" smtClean="0"/>
              <a:t>de 35.000 </a:t>
            </a:r>
            <a:r>
              <a:rPr lang="es-ES" sz="2000" dirty="0"/>
              <a:t>alumnos universitarios Erasmus cada curso académico; </a:t>
            </a:r>
            <a:r>
              <a:rPr lang="es-ES" sz="2000" dirty="0" smtClean="0"/>
              <a:t>España es </a:t>
            </a:r>
            <a:r>
              <a:rPr lang="es-ES" sz="2000" dirty="0"/>
              <a:t>el primer país de destino, entre los 32 países que </a:t>
            </a:r>
            <a:r>
              <a:rPr lang="es-ES" sz="2000" dirty="0" smtClean="0"/>
              <a:t>participan en </a:t>
            </a:r>
            <a:r>
              <a:rPr lang="es-ES" sz="2000" dirty="0"/>
              <a:t>tal programa europeo, acogiendo al 17 por 100 del </a:t>
            </a:r>
            <a:r>
              <a:rPr lang="es-ES" sz="2000" dirty="0" smtClean="0"/>
              <a:t>total de alumnos </a:t>
            </a:r>
            <a:endParaRPr lang="es-ES" sz="20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3001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Factores de fuerza de expansión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Tres factores hacen </a:t>
            </a:r>
            <a:r>
              <a:rPr lang="es-ES" sz="2000" dirty="0"/>
              <a:t>prometedor </a:t>
            </a:r>
            <a:r>
              <a:rPr lang="es-ES" sz="2000" dirty="0" smtClean="0"/>
              <a:t>el horizonte </a:t>
            </a:r>
            <a:r>
              <a:rPr lang="es-ES" sz="2000" dirty="0"/>
              <a:t>a corto y medio plazo del español y de la economía </a:t>
            </a:r>
            <a:r>
              <a:rPr lang="es-ES" sz="2000" dirty="0" smtClean="0"/>
              <a:t>que lo </a:t>
            </a:r>
            <a:r>
              <a:rPr lang="es-ES" sz="2000" dirty="0"/>
              <a:t>utiliza como lengua </a:t>
            </a:r>
            <a:r>
              <a:rPr lang="es-ES" sz="2000" dirty="0" smtClean="0"/>
              <a:t>vehicular: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ES" sz="2000" dirty="0" smtClean="0"/>
              <a:t>Una cuádruple </a:t>
            </a:r>
            <a:r>
              <a:rPr lang="es-ES" sz="2000" dirty="0"/>
              <a:t>proyección distintiva del </a:t>
            </a:r>
            <a:r>
              <a:rPr lang="es-ES" sz="2000" dirty="0" smtClean="0"/>
              <a:t>ensanchamiento del </a:t>
            </a:r>
            <a:r>
              <a:rPr lang="es-ES" sz="2000" dirty="0"/>
              <a:t>territorio físico y humano de la lengua </a:t>
            </a:r>
            <a:r>
              <a:rPr lang="es-ES" sz="2000" dirty="0" smtClean="0"/>
              <a:t>española: 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ES" sz="1800" dirty="0" smtClean="0"/>
              <a:t>ESTADOS UNIDOS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ES" sz="2000" dirty="0" smtClean="0"/>
              <a:t>BRASIL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ES" sz="2000" dirty="0" smtClean="0"/>
              <a:t>EUROPA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ES" sz="2000" dirty="0" smtClean="0"/>
              <a:t>ASIA </a:t>
            </a:r>
          </a:p>
          <a:p>
            <a:pPr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2165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Internacionalización empresarial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Ensanchamiento</a:t>
            </a:r>
            <a:r>
              <a:rPr lang="it-IT" dirty="0" smtClean="0"/>
              <a:t> </a:t>
            </a:r>
            <a:r>
              <a:rPr lang="es-ES" dirty="0" smtClean="0"/>
              <a:t>de </a:t>
            </a:r>
            <a:r>
              <a:rPr lang="es-ES" dirty="0"/>
              <a:t>fronteras convencionales que es la </a:t>
            </a:r>
            <a:r>
              <a:rPr lang="es-ES" b="1" dirty="0"/>
              <a:t>apertura y la </a:t>
            </a:r>
            <a:r>
              <a:rPr lang="es-ES" b="1" dirty="0" smtClean="0"/>
              <a:t>internacionalización empresarial </a:t>
            </a:r>
            <a:r>
              <a:rPr lang="es-ES" b="1" dirty="0"/>
              <a:t>de las economías más pujantes del </a:t>
            </a:r>
            <a:r>
              <a:rPr lang="es-ES" b="1" dirty="0" smtClean="0"/>
              <a:t>orbe hispano:</a:t>
            </a:r>
            <a:r>
              <a:rPr lang="es-ES" dirty="0" smtClean="0"/>
              <a:t>.  Junto a España, Chile</a:t>
            </a:r>
            <a:r>
              <a:rPr lang="es-ES" dirty="0"/>
              <a:t>, México, Argentina, Colombia</a:t>
            </a:r>
            <a:r>
              <a:rPr lang="es-ES" dirty="0" smtClean="0"/>
              <a:t>, Perú ha dado un </a:t>
            </a:r>
            <a:r>
              <a:rPr lang="es-ES" dirty="0"/>
              <a:t>ritmo muy vigoroso desde </a:t>
            </a:r>
            <a:r>
              <a:rPr lang="es-ES" dirty="0" smtClean="0"/>
              <a:t>hace cuatro </a:t>
            </a:r>
            <a:r>
              <a:rPr lang="es-ES" dirty="0"/>
              <a:t>lustros, demostrando muy alta capacidad de penetración </a:t>
            </a:r>
            <a:r>
              <a:rPr lang="es-ES" dirty="0" smtClean="0"/>
              <a:t>y arraigo </a:t>
            </a:r>
            <a:r>
              <a:rPr lang="es-ES" dirty="0"/>
              <a:t>en unas u otras </a:t>
            </a:r>
            <a:r>
              <a:rPr lang="es-ES" dirty="0" smtClean="0"/>
              <a:t>latitudes.</a:t>
            </a:r>
          </a:p>
          <a:p>
            <a:pPr marL="0" indent="0">
              <a:buNone/>
            </a:pPr>
            <a:r>
              <a:rPr lang="es-ES" dirty="0" smtClean="0"/>
              <a:t>Un </a:t>
            </a:r>
            <a:r>
              <a:rPr lang="it-IT" dirty="0" err="1" smtClean="0"/>
              <a:t>proceso</a:t>
            </a:r>
            <a:r>
              <a:rPr lang="it-IT" dirty="0" smtClean="0"/>
              <a:t> </a:t>
            </a:r>
            <a:r>
              <a:rPr lang="it-IT" dirty="0"/>
              <a:t>de </a:t>
            </a:r>
            <a:r>
              <a:rPr lang="it-IT" dirty="0" err="1" smtClean="0"/>
              <a:t>internacionalización</a:t>
            </a:r>
            <a:r>
              <a:rPr lang="it-IT" dirty="0" smtClean="0"/>
              <a:t> </a:t>
            </a:r>
            <a:r>
              <a:rPr lang="es-ES" dirty="0" smtClean="0"/>
              <a:t>de </a:t>
            </a:r>
            <a:r>
              <a:rPr lang="es-ES" dirty="0"/>
              <a:t>empresas que hablan español en sus matrices, lo </a:t>
            </a:r>
            <a:r>
              <a:rPr lang="es-ES" dirty="0" smtClean="0"/>
              <a:t>que aumenta </a:t>
            </a:r>
            <a:r>
              <a:rPr lang="es-ES" dirty="0"/>
              <a:t>la consideración de esta lengua como lengua de </a:t>
            </a:r>
            <a:r>
              <a:rPr lang="es-ES" dirty="0" smtClean="0"/>
              <a:t>negocios.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1308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Política lingüística panhispánica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HOMOGENEIDAD</a:t>
            </a:r>
          </a:p>
          <a:p>
            <a:r>
              <a:rPr lang="es-MX" dirty="0" smtClean="0"/>
              <a:t>COMUNICATIVIDAD</a:t>
            </a:r>
          </a:p>
          <a:p>
            <a:pPr marL="0" indent="0">
              <a:buNone/>
            </a:pPr>
            <a:r>
              <a:rPr lang="es-MX" dirty="0" smtClean="0"/>
              <a:t>Llevan a una mayor expansión y funcionalidad del español a nivel internacional. </a:t>
            </a:r>
          </a:p>
          <a:p>
            <a:pPr marL="0" indent="0">
              <a:buNone/>
            </a:pPr>
            <a:r>
              <a:rPr lang="es-MX" dirty="0" smtClean="0"/>
              <a:t>Ha logrado consenso sobre tres códigos lingüísticos: gramatical, léxico y ortográfico</a:t>
            </a:r>
          </a:p>
          <a:p>
            <a:pPr marL="0" indent="0">
              <a:buNone/>
            </a:pPr>
            <a:r>
              <a:rPr lang="es-MX" dirty="0" smtClean="0"/>
              <a:t>(Diccionario, gramática y ortografía comunes).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9368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TM03457503[[fn=Citazione]]</Template>
  <TotalTime>89</TotalTime>
  <Words>990</Words>
  <Application>Microsoft Office PowerPoint</Application>
  <PresentationFormat>Panorámica</PresentationFormat>
  <Paragraphs>86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Century Gothic</vt:lpstr>
      <vt:lpstr>Wingdings</vt:lpstr>
      <vt:lpstr>Wingdings 2</vt:lpstr>
      <vt:lpstr>Citazione</vt:lpstr>
      <vt:lpstr>Lengua y economía </vt:lpstr>
      <vt:lpstr>Contexto</vt:lpstr>
      <vt:lpstr>Proceso de internacionalización del español</vt:lpstr>
      <vt:lpstr>El español en números </vt:lpstr>
      <vt:lpstr>Decálogo cuantitativo del español </vt:lpstr>
      <vt:lpstr>--- el español en números. </vt:lpstr>
      <vt:lpstr>Factores de fuerza de expansión  </vt:lpstr>
      <vt:lpstr>Internacionalización empresarial</vt:lpstr>
      <vt:lpstr>Política lingüística panhispánica</vt:lpstr>
      <vt:lpstr>Naturaleza económica del español</vt:lpstr>
      <vt:lpstr>Transacción </vt:lpstr>
      <vt:lpstr>Lengua </vt:lpstr>
      <vt:lpstr>Lengua</vt:lpstr>
      <vt:lpstr>Lengua: valor instrumental y emotivo </vt:lpstr>
      <vt:lpstr>características económicas de la lengua </vt:lpstr>
      <vt:lpstr>La lengua como bien público de club</vt:lpstr>
      <vt:lpstr>Beneficios derivados</vt:lpstr>
      <vt:lpstr>Costes de pertenencia al club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Lengua y economía</dc:title>
  <dc:creator>anamaria.gonzalez@unimib.it</dc:creator>
  <cp:lastModifiedBy>anamaria.gonzalez</cp:lastModifiedBy>
  <cp:revision>15</cp:revision>
  <dcterms:created xsi:type="dcterms:W3CDTF">2019-11-07T14:32:18Z</dcterms:created>
  <dcterms:modified xsi:type="dcterms:W3CDTF">2019-11-08T07:12:44Z</dcterms:modified>
</cp:coreProperties>
</file>