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Benincasa" userId="9b806860eb068160" providerId="LiveId" clId="{74C071D9-76EC-490C-8013-8D2BC1D6D32F}"/>
    <pc:docChg chg="modSld">
      <pc:chgData name="Jenny Benincasa" userId="9b806860eb068160" providerId="LiveId" clId="{74C071D9-76EC-490C-8013-8D2BC1D6D32F}" dt="2020-11-01T21:04:10.235" v="0" actId="114"/>
      <pc:docMkLst>
        <pc:docMk/>
      </pc:docMkLst>
      <pc:sldChg chg="modSp mod">
        <pc:chgData name="Jenny Benincasa" userId="9b806860eb068160" providerId="LiveId" clId="{74C071D9-76EC-490C-8013-8D2BC1D6D32F}" dt="2020-11-01T21:04:10.235" v="0" actId="114"/>
        <pc:sldMkLst>
          <pc:docMk/>
          <pc:sldMk cId="3700192186" sldId="260"/>
        </pc:sldMkLst>
        <pc:spChg chg="mod">
          <ac:chgData name="Jenny Benincasa" userId="9b806860eb068160" providerId="LiveId" clId="{74C071D9-76EC-490C-8013-8D2BC1D6D32F}" dt="2020-11-01T21:04:10.235" v="0" actId="114"/>
          <ac:spMkLst>
            <pc:docMk/>
            <pc:sldMk cId="3700192186" sldId="260"/>
            <ac:spMk id="8" creationId="{79073680-C988-4ED2-BCDA-F64411D92D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8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2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6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9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3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05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64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95030-2798-47FB-845A-8861E0A8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5" r="5006" b="1"/>
          <a:stretch/>
        </p:blipFill>
        <p:spPr>
          <a:xfrm>
            <a:off x="5334000" y="762000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7BA9050-3664-4E1A-AE87-26AF13C1D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838325"/>
            <a:ext cx="5210175" cy="2368966"/>
          </a:xfrm>
        </p:spPr>
        <p:txBody>
          <a:bodyPr>
            <a:normAutofit/>
          </a:bodyPr>
          <a:lstStyle/>
          <a:p>
            <a:pPr algn="l"/>
            <a:r>
              <a:rPr lang="it-IT" sz="4800" dirty="0"/>
              <a:t>¿</a:t>
            </a:r>
            <a:r>
              <a:rPr lang="it-IT" sz="4800" dirty="0" err="1"/>
              <a:t>Que</a:t>
            </a:r>
            <a:r>
              <a:rPr lang="it-IT" sz="4800" dirty="0"/>
              <a:t> es </a:t>
            </a:r>
            <a:r>
              <a:rPr lang="it-IT" sz="4800" dirty="0" err="1"/>
              <a:t>el</a:t>
            </a:r>
            <a:r>
              <a:rPr lang="it-IT" sz="4800" dirty="0"/>
              <a:t> </a:t>
            </a:r>
            <a:r>
              <a:rPr lang="it-IT" sz="4800" dirty="0" err="1"/>
              <a:t>racismo</a:t>
            </a:r>
            <a:r>
              <a:rPr lang="it-IT" sz="4800" dirty="0"/>
              <a:t> </a:t>
            </a:r>
            <a:r>
              <a:rPr lang="it-IT" sz="4800" dirty="0" err="1"/>
              <a:t>institucional</a:t>
            </a:r>
            <a:r>
              <a:rPr lang="it-IT" sz="4800" dirty="0"/>
              <a:t>?</a:t>
            </a:r>
          </a:p>
        </p:txBody>
      </p:sp>
      <p:sp>
        <p:nvSpPr>
          <p:cNvPr id="70" name="Freeform: Shape 62">
            <a:extLst>
              <a:ext uri="{FF2B5EF4-FFF2-40B4-BE49-F238E27FC236}">
                <a16:creationId xmlns:a16="http://schemas.microsoft.com/office/drawing/2014/main" id="{86E3368C-B3A5-484E-8070-EC7E903F8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64">
            <a:extLst>
              <a:ext uri="{FF2B5EF4-FFF2-40B4-BE49-F238E27FC236}">
                <a16:creationId xmlns:a16="http://schemas.microsoft.com/office/drawing/2014/main" id="{72A2B9B4-6095-47C2-8BBC-4792C5C7A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2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36EE2C7-937F-41BB-B26A-EC9266B5C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915295"/>
            <a:ext cx="3047999" cy="30479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94C440-FF8A-4958-BA95-0E252341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74457"/>
            <a:ext cx="6667500" cy="3048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Ocurre que muchos alcaldes, especialmente en los municipios regidos por la Liga Norte, imponen ordenanzas discriminatorias y crean </a:t>
            </a:r>
            <a:r>
              <a:rPr lang="es-E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obstáculos </a:t>
            </a: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los extranjeros, impidiendo inscripciones en la oficina de registro o matrimonios con ciudadanos italianos. </a:t>
            </a:r>
            <a:b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Claramente, estas leyes están en conflicto con la jurisdicción administrativa, pero los extranjeros no pueden hacer valer sus derechos violados.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0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883AEE-4E75-42C8-B814-03DE5C59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619126"/>
            <a:ext cx="4571999" cy="2282824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El "</a:t>
            </a:r>
            <a:r>
              <a:rPr lang="it-IT" sz="48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código</a:t>
            </a:r>
            <a:r>
              <a:rPr lang="it-IT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de </a:t>
            </a:r>
            <a:r>
              <a:rPr lang="it-IT" sz="48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conducta</a:t>
            </a:r>
            <a:r>
              <a:rPr lang="it-IT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"</a:t>
            </a:r>
            <a:br>
              <a:rPr lang="it-IT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it-IT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62111C-6BCF-4051-BC0F-53BB8EF03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011" y="982242"/>
            <a:ext cx="6096000" cy="1556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Esta ley limita la capacidad operativa de los barcos de los voluntarios que, por tanto, se hacen responsables de la falta de rescate y masacres. Como los barcos militares italianos en Libia, que tienen que bloquear a los barcos de los migrantes. </a:t>
            </a:r>
            <a:endParaRPr lang="it-IT" sz="2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D7043B8-0552-4B99-A558-3FAA07808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6" r="15224" b="1"/>
          <a:stretch/>
        </p:blipFill>
        <p:spPr>
          <a:xfrm>
            <a:off x="1" y="3557522"/>
            <a:ext cx="6000749" cy="3300478"/>
          </a:xfrm>
          <a:custGeom>
            <a:avLst/>
            <a:gdLst/>
            <a:ahLst/>
            <a:cxnLst/>
            <a:rect l="l" t="t" r="r" b="b"/>
            <a:pathLst>
              <a:path w="6000749" h="3300478">
                <a:moveTo>
                  <a:pt x="0" y="0"/>
                </a:moveTo>
                <a:lnTo>
                  <a:pt x="72689" y="17405"/>
                </a:lnTo>
                <a:cubicBezTo>
                  <a:pt x="148479" y="30382"/>
                  <a:pt x="220740" y="46697"/>
                  <a:pt x="296224" y="60096"/>
                </a:cubicBezTo>
                <a:cubicBezTo>
                  <a:pt x="370204" y="73143"/>
                  <a:pt x="437718" y="89378"/>
                  <a:pt x="480347" y="125215"/>
                </a:cubicBezTo>
                <a:cubicBezTo>
                  <a:pt x="499354" y="141006"/>
                  <a:pt x="525380" y="157497"/>
                  <a:pt x="557941" y="163614"/>
                </a:cubicBezTo>
                <a:cubicBezTo>
                  <a:pt x="604343" y="172287"/>
                  <a:pt x="661151" y="169659"/>
                  <a:pt x="711163" y="175552"/>
                </a:cubicBezTo>
                <a:cubicBezTo>
                  <a:pt x="770061" y="182442"/>
                  <a:pt x="837586" y="186026"/>
                  <a:pt x="879547" y="204397"/>
                </a:cubicBezTo>
                <a:cubicBezTo>
                  <a:pt x="916853" y="220789"/>
                  <a:pt x="953852" y="232503"/>
                  <a:pt x="1001114" y="239543"/>
                </a:cubicBezTo>
                <a:cubicBezTo>
                  <a:pt x="1034229" y="244449"/>
                  <a:pt x="1060244" y="258297"/>
                  <a:pt x="1094193" y="261385"/>
                </a:cubicBezTo>
                <a:cubicBezTo>
                  <a:pt x="1138864" y="265585"/>
                  <a:pt x="1183576" y="267514"/>
                  <a:pt x="1223712" y="278215"/>
                </a:cubicBezTo>
                <a:cubicBezTo>
                  <a:pt x="1265353" y="289267"/>
                  <a:pt x="1311848" y="296040"/>
                  <a:pt x="1355116" y="305727"/>
                </a:cubicBezTo>
                <a:cubicBezTo>
                  <a:pt x="1378077" y="310948"/>
                  <a:pt x="1397486" y="319319"/>
                  <a:pt x="1419784" y="325013"/>
                </a:cubicBezTo>
                <a:cubicBezTo>
                  <a:pt x="1460606" y="335426"/>
                  <a:pt x="1502092" y="345368"/>
                  <a:pt x="1543855" y="354703"/>
                </a:cubicBezTo>
                <a:cubicBezTo>
                  <a:pt x="1585613" y="364041"/>
                  <a:pt x="1625936" y="376036"/>
                  <a:pt x="1671044" y="380741"/>
                </a:cubicBezTo>
                <a:cubicBezTo>
                  <a:pt x="1747929" y="388654"/>
                  <a:pt x="1830544" y="388195"/>
                  <a:pt x="1905503" y="397893"/>
                </a:cubicBezTo>
                <a:cubicBezTo>
                  <a:pt x="1981585" y="407807"/>
                  <a:pt x="2054121" y="423516"/>
                  <a:pt x="2122943" y="441264"/>
                </a:cubicBezTo>
                <a:cubicBezTo>
                  <a:pt x="2177383" y="455211"/>
                  <a:pt x="2228579" y="469433"/>
                  <a:pt x="2294750" y="471131"/>
                </a:cubicBezTo>
                <a:cubicBezTo>
                  <a:pt x="2331675" y="472095"/>
                  <a:pt x="2371411" y="480021"/>
                  <a:pt x="2395406" y="492458"/>
                </a:cubicBezTo>
                <a:cubicBezTo>
                  <a:pt x="2447356" y="519599"/>
                  <a:pt x="2511089" y="534865"/>
                  <a:pt x="2582173" y="545492"/>
                </a:cubicBezTo>
                <a:cubicBezTo>
                  <a:pt x="2677107" y="559893"/>
                  <a:pt x="2771049" y="575002"/>
                  <a:pt x="2866260" y="588796"/>
                </a:cubicBezTo>
                <a:cubicBezTo>
                  <a:pt x="2922428" y="597021"/>
                  <a:pt x="2978373" y="606221"/>
                  <a:pt x="3037154" y="609730"/>
                </a:cubicBezTo>
                <a:cubicBezTo>
                  <a:pt x="3157310" y="617134"/>
                  <a:pt x="3279823" y="620612"/>
                  <a:pt x="3400817" y="626198"/>
                </a:cubicBezTo>
                <a:cubicBezTo>
                  <a:pt x="3440399" y="627913"/>
                  <a:pt x="3478286" y="633081"/>
                  <a:pt x="3518453" y="633771"/>
                </a:cubicBezTo>
                <a:cubicBezTo>
                  <a:pt x="3561907" y="634557"/>
                  <a:pt x="3607885" y="630075"/>
                  <a:pt x="3651342" y="630861"/>
                </a:cubicBezTo>
                <a:cubicBezTo>
                  <a:pt x="3723632" y="632064"/>
                  <a:pt x="3794230" y="636720"/>
                  <a:pt x="3866543" y="638109"/>
                </a:cubicBezTo>
                <a:cubicBezTo>
                  <a:pt x="4006046" y="640675"/>
                  <a:pt x="4145773" y="642266"/>
                  <a:pt x="4285471" y="643671"/>
                </a:cubicBezTo>
                <a:cubicBezTo>
                  <a:pt x="4315374" y="643936"/>
                  <a:pt x="4347225" y="639959"/>
                  <a:pt x="4376825" y="640644"/>
                </a:cubicBezTo>
                <a:cubicBezTo>
                  <a:pt x="4455420" y="642648"/>
                  <a:pt x="4533819" y="645811"/>
                  <a:pt x="4611883" y="649214"/>
                </a:cubicBezTo>
                <a:cubicBezTo>
                  <a:pt x="4659172" y="651342"/>
                  <a:pt x="4705681" y="655657"/>
                  <a:pt x="4753273" y="657363"/>
                </a:cubicBezTo>
                <a:cubicBezTo>
                  <a:pt x="4791348" y="658728"/>
                  <a:pt x="4830282" y="658460"/>
                  <a:pt x="4869416" y="657032"/>
                </a:cubicBezTo>
                <a:cubicBezTo>
                  <a:pt x="4903113" y="655812"/>
                  <a:pt x="4937685" y="650501"/>
                  <a:pt x="4971133" y="650072"/>
                </a:cubicBezTo>
                <a:cubicBezTo>
                  <a:pt x="5061656" y="648862"/>
                  <a:pt x="5151315" y="649288"/>
                  <a:pt x="5241228" y="648921"/>
                </a:cubicBezTo>
                <a:cubicBezTo>
                  <a:pt x="5277251" y="648692"/>
                  <a:pt x="5313809" y="647064"/>
                  <a:pt x="5348948" y="648281"/>
                </a:cubicBezTo>
                <a:cubicBezTo>
                  <a:pt x="5442983" y="651292"/>
                  <a:pt x="5535908" y="656726"/>
                  <a:pt x="5630171" y="658761"/>
                </a:cubicBezTo>
                <a:cubicBezTo>
                  <a:pt x="5708354" y="660446"/>
                  <a:pt x="5788179" y="658309"/>
                  <a:pt x="5867227" y="658360"/>
                </a:cubicBezTo>
                <a:cubicBezTo>
                  <a:pt x="5900754" y="658487"/>
                  <a:pt x="5933144" y="660851"/>
                  <a:pt x="5966562" y="660236"/>
                </a:cubicBezTo>
                <a:lnTo>
                  <a:pt x="6000749" y="659419"/>
                </a:lnTo>
                <a:lnTo>
                  <a:pt x="6000749" y="3300478"/>
                </a:lnTo>
                <a:lnTo>
                  <a:pt x="0" y="3300478"/>
                </a:lnTo>
                <a:close/>
              </a:path>
            </a:pathLst>
          </a:cu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4EDFB3B-FBD3-4805-9E9F-C6AA68127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8" r="3" b="6160"/>
          <a:stretch/>
        </p:blipFill>
        <p:spPr>
          <a:xfrm>
            <a:off x="6191250" y="3477464"/>
            <a:ext cx="6000750" cy="3380536"/>
          </a:xfrm>
          <a:custGeom>
            <a:avLst/>
            <a:gdLst/>
            <a:ahLst/>
            <a:cxnLst/>
            <a:rect l="l" t="t" r="r" b="b"/>
            <a:pathLst>
              <a:path w="6000750" h="3380536">
                <a:moveTo>
                  <a:pt x="6000750" y="0"/>
                </a:moveTo>
                <a:lnTo>
                  <a:pt x="6000750" y="3380536"/>
                </a:lnTo>
                <a:lnTo>
                  <a:pt x="0" y="3380536"/>
                </a:lnTo>
                <a:lnTo>
                  <a:pt x="0" y="734920"/>
                </a:lnTo>
                <a:lnTo>
                  <a:pt x="1093" y="734894"/>
                </a:lnTo>
                <a:cubicBezTo>
                  <a:pt x="43982" y="734250"/>
                  <a:pt x="86046" y="738067"/>
                  <a:pt x="129383" y="735472"/>
                </a:cubicBezTo>
                <a:cubicBezTo>
                  <a:pt x="232305" y="729284"/>
                  <a:pt x="335599" y="720589"/>
                  <a:pt x="438999" y="712634"/>
                </a:cubicBezTo>
                <a:cubicBezTo>
                  <a:pt x="545632" y="704405"/>
                  <a:pt x="651967" y="696598"/>
                  <a:pt x="758502" y="687629"/>
                </a:cubicBezTo>
                <a:cubicBezTo>
                  <a:pt x="816777" y="682526"/>
                  <a:pt x="875042" y="674778"/>
                  <a:pt x="933290" y="669489"/>
                </a:cubicBezTo>
                <a:cubicBezTo>
                  <a:pt x="984350" y="664848"/>
                  <a:pt x="1035368" y="662477"/>
                  <a:pt x="1086504" y="658393"/>
                </a:cubicBezTo>
                <a:cubicBezTo>
                  <a:pt x="1130780" y="654718"/>
                  <a:pt x="1175255" y="649883"/>
                  <a:pt x="1219532" y="646211"/>
                </a:cubicBezTo>
                <a:cubicBezTo>
                  <a:pt x="1290460" y="640432"/>
                  <a:pt x="1361111" y="635262"/>
                  <a:pt x="1431709" y="629721"/>
                </a:cubicBezTo>
                <a:cubicBezTo>
                  <a:pt x="1461215" y="627211"/>
                  <a:pt x="1492576" y="627456"/>
                  <a:pt x="1519665" y="620761"/>
                </a:cubicBezTo>
                <a:cubicBezTo>
                  <a:pt x="1587914" y="603847"/>
                  <a:pt x="1656385" y="596155"/>
                  <a:pt x="1725964" y="591136"/>
                </a:cubicBezTo>
                <a:cubicBezTo>
                  <a:pt x="1749760" y="589442"/>
                  <a:pt x="1775052" y="585455"/>
                  <a:pt x="1797448" y="579050"/>
                </a:cubicBezTo>
                <a:cubicBezTo>
                  <a:pt x="1843314" y="566085"/>
                  <a:pt x="1887378" y="550735"/>
                  <a:pt x="1932321" y="536393"/>
                </a:cubicBezTo>
                <a:cubicBezTo>
                  <a:pt x="1937187" y="534756"/>
                  <a:pt x="1943228" y="533703"/>
                  <a:pt x="1948501" y="532386"/>
                </a:cubicBezTo>
                <a:cubicBezTo>
                  <a:pt x="1978396" y="524909"/>
                  <a:pt x="2007929" y="517486"/>
                  <a:pt x="2037878" y="510381"/>
                </a:cubicBezTo>
                <a:cubicBezTo>
                  <a:pt x="2054084" y="506558"/>
                  <a:pt x="2070836" y="503979"/>
                  <a:pt x="2087074" y="500340"/>
                </a:cubicBezTo>
                <a:cubicBezTo>
                  <a:pt x="2149871" y="486094"/>
                  <a:pt x="2221077" y="484809"/>
                  <a:pt x="2272856" y="454575"/>
                </a:cubicBezTo>
                <a:cubicBezTo>
                  <a:pt x="2306493" y="435047"/>
                  <a:pt x="2341593" y="433439"/>
                  <a:pt x="2380102" y="430210"/>
                </a:cubicBezTo>
                <a:cubicBezTo>
                  <a:pt x="2409255" y="427750"/>
                  <a:pt x="2438805" y="422967"/>
                  <a:pt x="2468101" y="418977"/>
                </a:cubicBezTo>
                <a:cubicBezTo>
                  <a:pt x="2519583" y="412197"/>
                  <a:pt x="2571012" y="405050"/>
                  <a:pt x="2622546" y="398641"/>
                </a:cubicBezTo>
                <a:cubicBezTo>
                  <a:pt x="2639021" y="396667"/>
                  <a:pt x="2656456" y="398901"/>
                  <a:pt x="2672416" y="395869"/>
                </a:cubicBezTo>
                <a:cubicBezTo>
                  <a:pt x="2746162" y="381759"/>
                  <a:pt x="2819618" y="365613"/>
                  <a:pt x="2893417" y="351874"/>
                </a:cubicBezTo>
                <a:cubicBezTo>
                  <a:pt x="2935273" y="344015"/>
                  <a:pt x="2978970" y="341367"/>
                  <a:pt x="3020364" y="332819"/>
                </a:cubicBezTo>
                <a:cubicBezTo>
                  <a:pt x="3068129" y="322982"/>
                  <a:pt x="3114165" y="308673"/>
                  <a:pt x="3161340" y="297221"/>
                </a:cubicBezTo>
                <a:cubicBezTo>
                  <a:pt x="3174361" y="294043"/>
                  <a:pt x="3189234" y="293619"/>
                  <a:pt x="3203209" y="292002"/>
                </a:cubicBezTo>
                <a:cubicBezTo>
                  <a:pt x="3218968" y="290132"/>
                  <a:pt x="3234424" y="288682"/>
                  <a:pt x="3250157" y="286626"/>
                </a:cubicBezTo>
                <a:cubicBezTo>
                  <a:pt x="3298044" y="280172"/>
                  <a:pt x="3345797" y="272792"/>
                  <a:pt x="3393816" y="267263"/>
                </a:cubicBezTo>
                <a:cubicBezTo>
                  <a:pt x="3423190" y="263828"/>
                  <a:pt x="3454970" y="267035"/>
                  <a:pt x="3481707" y="260387"/>
                </a:cubicBezTo>
                <a:cubicBezTo>
                  <a:pt x="3536267" y="247128"/>
                  <a:pt x="3593313" y="251261"/>
                  <a:pt x="3647214" y="233375"/>
                </a:cubicBezTo>
                <a:cubicBezTo>
                  <a:pt x="3663930" y="227969"/>
                  <a:pt x="3688543" y="232010"/>
                  <a:pt x="3709301" y="229426"/>
                </a:cubicBezTo>
                <a:cubicBezTo>
                  <a:pt x="3761192" y="222966"/>
                  <a:pt x="3812924" y="215397"/>
                  <a:pt x="3864656" y="207827"/>
                </a:cubicBezTo>
                <a:cubicBezTo>
                  <a:pt x="3911037" y="201021"/>
                  <a:pt x="3959597" y="196736"/>
                  <a:pt x="4003477" y="185188"/>
                </a:cubicBezTo>
                <a:cubicBezTo>
                  <a:pt x="4049448" y="172966"/>
                  <a:pt x="4091674" y="167696"/>
                  <a:pt x="4137906" y="167519"/>
                </a:cubicBezTo>
                <a:cubicBezTo>
                  <a:pt x="4169570" y="167345"/>
                  <a:pt x="4202490" y="163215"/>
                  <a:pt x="4234799" y="159925"/>
                </a:cubicBezTo>
                <a:cubicBezTo>
                  <a:pt x="4269635" y="156466"/>
                  <a:pt x="4307277" y="147130"/>
                  <a:pt x="4339561" y="148755"/>
                </a:cubicBezTo>
                <a:cubicBezTo>
                  <a:pt x="4435674" y="153547"/>
                  <a:pt x="4532250" y="143733"/>
                  <a:pt x="4630056" y="129778"/>
                </a:cubicBezTo>
                <a:cubicBezTo>
                  <a:pt x="4647906" y="127231"/>
                  <a:pt x="4665742" y="122044"/>
                  <a:pt x="4682476" y="116824"/>
                </a:cubicBezTo>
                <a:cubicBezTo>
                  <a:pt x="4780053" y="85907"/>
                  <a:pt x="4880569" y="73077"/>
                  <a:pt x="4983755" y="68740"/>
                </a:cubicBezTo>
                <a:cubicBezTo>
                  <a:pt x="5005134" y="67956"/>
                  <a:pt x="5028744" y="64966"/>
                  <a:pt x="5049489" y="59740"/>
                </a:cubicBezTo>
                <a:cubicBezTo>
                  <a:pt x="5107823" y="44808"/>
                  <a:pt x="5163760" y="25875"/>
                  <a:pt x="5222715" y="12743"/>
                </a:cubicBezTo>
                <a:cubicBezTo>
                  <a:pt x="5320150" y="-8899"/>
                  <a:pt x="5409108" y="4464"/>
                  <a:pt x="5499654" y="8541"/>
                </a:cubicBezTo>
                <a:cubicBezTo>
                  <a:pt x="5585786" y="12301"/>
                  <a:pt x="5662247" y="37645"/>
                  <a:pt x="5760350" y="15528"/>
                </a:cubicBezTo>
                <a:cubicBezTo>
                  <a:pt x="5770235" y="13363"/>
                  <a:pt x="5782015" y="16781"/>
                  <a:pt x="5793267" y="16498"/>
                </a:cubicBezTo>
                <a:cubicBezTo>
                  <a:pt x="5824109" y="15685"/>
                  <a:pt x="5855057" y="15611"/>
                  <a:pt x="5885995" y="12898"/>
                </a:cubicBezTo>
                <a:cubicBezTo>
                  <a:pt x="5923792" y="9771"/>
                  <a:pt x="5961883" y="3581"/>
                  <a:pt x="5999626" y="83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2D09E29-DA9C-48B4-8529-45E27815C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D777C00-D019-4D9B-B6A9-48984C81AA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501890-6CE4-42AB-B7CC-356E9FD8ACEE}"/>
              </a:ext>
            </a:extLst>
          </p:cNvPr>
          <p:cNvSpPr txBox="1"/>
          <p:nvPr/>
        </p:nvSpPr>
        <p:spPr>
          <a:xfrm>
            <a:off x="200024" y="1233996"/>
            <a:ext cx="288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Minniti, 2017</a:t>
            </a:r>
          </a:p>
        </p:txBody>
      </p:sp>
    </p:spTree>
    <p:extLst>
      <p:ext uri="{BB962C8B-B14F-4D97-AF65-F5344CB8AC3E}">
        <p14:creationId xmlns:p14="http://schemas.microsoft.com/office/powerpoint/2010/main" val="65594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3C57-8E38-42C0-BED7-3ECC4A85E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19125"/>
            <a:ext cx="10668000" cy="5476875"/>
          </a:xfrm>
        </p:spPr>
        <p:txBody>
          <a:bodyPr/>
          <a:lstStyle/>
          <a:p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Las políticas y las leyes de Italia como las de los países europeos ignoran el fenómeno de la migración.</a:t>
            </a:r>
            <a:b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 sin tener cuenta de las </a:t>
            </a: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contradicciones con los valores en los que se basan nuestras democrcias.</a:t>
            </a: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033F259-84E6-4D49-957D-5CB1778DDB49}"/>
              </a:ext>
            </a:extLst>
          </p:cNvPr>
          <p:cNvCxnSpPr/>
          <p:nvPr/>
        </p:nvCxnSpPr>
        <p:spPr>
          <a:xfrm flipH="1">
            <a:off x="2885243" y="1562470"/>
            <a:ext cx="1429305" cy="967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6E962D9-1B10-4E90-A87C-ABF3B51B508F}"/>
              </a:ext>
            </a:extLst>
          </p:cNvPr>
          <p:cNvCxnSpPr/>
          <p:nvPr/>
        </p:nvCxnSpPr>
        <p:spPr>
          <a:xfrm>
            <a:off x="5078027" y="1651247"/>
            <a:ext cx="0" cy="201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344F816-C224-432C-B8D8-F1000F2673D5}"/>
              </a:ext>
            </a:extLst>
          </p:cNvPr>
          <p:cNvCxnSpPr>
            <a:cxnSpLocks/>
          </p:cNvCxnSpPr>
          <p:nvPr/>
        </p:nvCxnSpPr>
        <p:spPr>
          <a:xfrm>
            <a:off x="6640497" y="1624614"/>
            <a:ext cx="408373" cy="2681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54AF468-F0BD-4BDA-A4EB-13687C838D6A}"/>
              </a:ext>
            </a:extLst>
          </p:cNvPr>
          <p:cNvCxnSpPr/>
          <p:nvPr/>
        </p:nvCxnSpPr>
        <p:spPr>
          <a:xfrm>
            <a:off x="7519386" y="1651247"/>
            <a:ext cx="1518082" cy="941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FA7399-1588-4BB3-A08C-64E372FE591A}"/>
              </a:ext>
            </a:extLst>
          </p:cNvPr>
          <p:cNvSpPr txBox="1"/>
          <p:nvPr/>
        </p:nvSpPr>
        <p:spPr>
          <a:xfrm>
            <a:off x="1424873" y="2592280"/>
            <a:ext cx="25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Derecho</a:t>
            </a:r>
            <a:r>
              <a:rPr lang="it-IT" dirty="0"/>
              <a:t> a la </a:t>
            </a:r>
            <a:r>
              <a:rPr lang="it-IT" dirty="0" err="1"/>
              <a:t>vida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8B52D7-DE96-4EAE-9ED6-8FE5D1BF53F0}"/>
              </a:ext>
            </a:extLst>
          </p:cNvPr>
          <p:cNvSpPr txBox="1"/>
          <p:nvPr/>
        </p:nvSpPr>
        <p:spPr>
          <a:xfrm>
            <a:off x="4447777" y="3768570"/>
            <a:ext cx="172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Dignidad</a:t>
            </a:r>
            <a:r>
              <a:rPr lang="it-IT" dirty="0"/>
              <a:t> de </a:t>
            </a:r>
            <a:r>
              <a:rPr lang="it-IT" dirty="0" err="1"/>
              <a:t>las</a:t>
            </a:r>
            <a:r>
              <a:rPr lang="it-IT" dirty="0"/>
              <a:t> </a:t>
            </a:r>
            <a:r>
              <a:rPr lang="it-IT" dirty="0" err="1"/>
              <a:t>personas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F483C38-80C4-45D4-A8D0-552A3254F8A7}"/>
              </a:ext>
            </a:extLst>
          </p:cNvPr>
          <p:cNvSpPr txBox="1"/>
          <p:nvPr/>
        </p:nvSpPr>
        <p:spPr>
          <a:xfrm>
            <a:off x="6702640" y="4305670"/>
            <a:ext cx="233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Principio de </a:t>
            </a:r>
            <a:r>
              <a:rPr lang="it-IT" dirty="0" err="1"/>
              <a:t>igualdad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CD65B7F-A42A-4837-AB4A-A6DC44A65F02}"/>
              </a:ext>
            </a:extLst>
          </p:cNvPr>
          <p:cNvSpPr txBox="1"/>
          <p:nvPr/>
        </p:nvSpPr>
        <p:spPr>
          <a:xfrm>
            <a:off x="8905784" y="2689931"/>
            <a:ext cx="27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 del </a:t>
            </a:r>
            <a:r>
              <a:rPr lang="it-IT" dirty="0" err="1"/>
              <a:t>trabajo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967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9D0A44-4774-4532-8F74-CB9CD5C5A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1" y="1768038"/>
            <a:ext cx="3048000" cy="3821943"/>
          </a:xfrm>
          <a:prstGeom prst="rect">
            <a:avLst/>
          </a:pr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56EDD8-520A-4E7C-96D8-326846CC8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2" y="1138237"/>
            <a:ext cx="7143747" cy="4581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Estas leyes se basan en la discriminación de identidad.</a:t>
            </a:r>
            <a:br>
              <a:rPr lang="es-E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2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Migrantes</a:t>
            </a:r>
            <a:r>
              <a:rPr lang="es-E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vistos como:</a:t>
            </a:r>
            <a:br>
              <a:rPr lang="es-E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ilegales</a:t>
            </a:r>
            <a:br>
              <a:rPr lang="es-ES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criminales</a:t>
            </a:r>
            <a:br>
              <a:rPr lang="es-ES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no-personas.</a:t>
            </a:r>
          </a:p>
          <a:p>
            <a:pPr marL="0" indent="0">
              <a:buNone/>
            </a:pPr>
            <a:endParaRPr lang="es-E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s-E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Existe un vínculo entre la integración y la igualdad jurídica y entre la desigualdad en los derechos y la percepción de aquellos que no tienen derechos como desiguales e inferiores.</a:t>
            </a:r>
            <a:endParaRPr lang="it-IT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881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2031EAE9-DD70-4EBB-BFCE-4498DC340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391650"/>
            <a:ext cx="3639845" cy="1203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-entre relaciones de clase</a:t>
            </a:r>
            <a:b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-entre relaciones de género</a:t>
            </a:r>
            <a:b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-entre ciudadanos e inmigrantes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2D09E29-DA9C-48B4-8529-45E27815C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D777C00-D019-4D9B-B6A9-48984C81AA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E3D8603-8906-4FD2-9F9C-DED05213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8" y="4683652"/>
            <a:ext cx="3978446" cy="1412348"/>
          </a:xfrm>
          <a:custGeom>
            <a:avLst/>
            <a:gdLst/>
            <a:ahLst/>
            <a:cxnLst/>
            <a:rect l="l" t="t" r="r" b="b"/>
            <a:pathLst>
              <a:path w="2857500" h="1524000">
                <a:moveTo>
                  <a:pt x="0" y="0"/>
                </a:moveTo>
                <a:lnTo>
                  <a:pt x="2857500" y="0"/>
                </a:lnTo>
                <a:lnTo>
                  <a:pt x="2857500" y="1524000"/>
                </a:lnTo>
                <a:lnTo>
                  <a:pt x="0" y="1524000"/>
                </a:ln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C7B1C46-2544-4770-9D6C-160AB245F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644" y="4627826"/>
            <a:ext cx="2381250" cy="1524000"/>
          </a:xfrm>
          <a:custGeom>
            <a:avLst/>
            <a:gdLst/>
            <a:ahLst/>
            <a:cxnLst/>
            <a:rect l="l" t="t" r="r" b="b"/>
            <a:pathLst>
              <a:path w="2857500" h="1524000">
                <a:moveTo>
                  <a:pt x="0" y="0"/>
                </a:moveTo>
                <a:lnTo>
                  <a:pt x="2857500" y="0"/>
                </a:lnTo>
                <a:lnTo>
                  <a:pt x="2857500" y="1524000"/>
                </a:lnTo>
                <a:lnTo>
                  <a:pt x="0" y="1524000"/>
                </a:lnTo>
                <a:close/>
              </a:path>
            </a:pathLst>
          </a:cu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FCA171-3ABD-4F91-A291-BF968E136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993" y="4627826"/>
            <a:ext cx="3259893" cy="1524000"/>
          </a:xfrm>
          <a:custGeom>
            <a:avLst/>
            <a:gdLst/>
            <a:ahLst/>
            <a:cxnLst/>
            <a:rect l="l" t="t" r="r" b="b"/>
            <a:pathLst>
              <a:path w="2952750" h="1524000">
                <a:moveTo>
                  <a:pt x="0" y="0"/>
                </a:moveTo>
                <a:lnTo>
                  <a:pt x="2952750" y="0"/>
                </a:lnTo>
                <a:lnTo>
                  <a:pt x="2952750" y="1524000"/>
                </a:lnTo>
                <a:lnTo>
                  <a:pt x="0" y="1524000"/>
                </a:ln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E1E9CF-B112-4CB2-87D8-ADC2CDA384FA}"/>
              </a:ext>
            </a:extLst>
          </p:cNvPr>
          <p:cNvSpPr txBox="1"/>
          <p:nvPr/>
        </p:nvSpPr>
        <p:spPr>
          <a:xfrm>
            <a:off x="5228948" y="266329"/>
            <a:ext cx="666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 una legitimación cruzada: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4D67C4-62FA-4FD3-8CA0-D93BD14C71CF}"/>
              </a:ext>
            </a:extLst>
          </p:cNvPr>
          <p:cNvSpPr txBox="1"/>
          <p:nvPr/>
        </p:nvSpPr>
        <p:spPr>
          <a:xfrm>
            <a:off x="5033640" y="789549"/>
            <a:ext cx="715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débil percibido como inferior debido a la desigualdad legal.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49A73A-320F-469A-9EAC-14A0021BA059}"/>
              </a:ext>
            </a:extLst>
          </p:cNvPr>
          <p:cNvSpPr txBox="1"/>
          <p:nvPr/>
        </p:nvSpPr>
        <p:spPr>
          <a:xfrm>
            <a:off x="5157926" y="1835988"/>
            <a:ext cx="6862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Desigualdad jurídica debida a la percepción racista, clasista o machista hacia los sujetos más débiles. 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185EFC0-5E80-468B-8147-FE511CBFB1D3}"/>
              </a:ext>
            </a:extLst>
          </p:cNvPr>
          <p:cNvCxnSpPr/>
          <p:nvPr/>
        </p:nvCxnSpPr>
        <p:spPr>
          <a:xfrm>
            <a:off x="5646198" y="1198485"/>
            <a:ext cx="2885243" cy="110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277F9E9-563B-4ED7-BE5B-91C9CF624D9E}"/>
              </a:ext>
            </a:extLst>
          </p:cNvPr>
          <p:cNvCxnSpPr/>
          <p:nvPr/>
        </p:nvCxnSpPr>
        <p:spPr>
          <a:xfrm flipH="1">
            <a:off x="6436311" y="1129814"/>
            <a:ext cx="3746376" cy="70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3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68FA6DD-486B-4FFF-920A-5FEE2318C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23999"/>
            <a:ext cx="6096000" cy="3810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073680-C988-4ED2-BCDA-F64411D9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647824"/>
            <a:ext cx="4077161" cy="325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Todo esto es parte del </a:t>
            </a:r>
            <a:r>
              <a:rPr lang="es-ES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racismo institucional</a:t>
            </a: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que quiere que nos veamos como diferentes a </a:t>
            </a:r>
            <a:r>
              <a:rPr lang="es-ES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ellos</a:t>
            </a: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s-ES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manifiestándose</a:t>
            </a:r>
            <a:r>
              <a:rPr lang="es-E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 la defensa de nuestra identidad y penalizando </a:t>
            </a:r>
            <a:r>
              <a:rPr lang="es-E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estas </a:t>
            </a: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personas porque </a:t>
            </a:r>
            <a:r>
              <a:rPr lang="es-E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son diferentes</a:t>
            </a:r>
            <a:r>
              <a:rPr lang="es-ES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s-ES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definiéndolas </a:t>
            </a: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como criminales, enemigos o inferiores.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019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955E58-8DBA-4A3D-8CBA-4DB9D3EF5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0249"/>
          <a:stretch/>
        </p:blipFill>
        <p:spPr>
          <a:xfrm>
            <a:off x="20" y="-1"/>
            <a:ext cx="6095217" cy="3333750"/>
          </a:xfrm>
          <a:custGeom>
            <a:avLst/>
            <a:gdLst/>
            <a:ahLst/>
            <a:cxnLst/>
            <a:rect l="l" t="t" r="r" b="b"/>
            <a:pathLst>
              <a:path w="6095237" h="3333750">
                <a:moveTo>
                  <a:pt x="0" y="0"/>
                </a:moveTo>
                <a:lnTo>
                  <a:pt x="6019574" y="0"/>
                </a:lnTo>
                <a:lnTo>
                  <a:pt x="6029175" y="80583"/>
                </a:lnTo>
                <a:cubicBezTo>
                  <a:pt x="6030319" y="88822"/>
                  <a:pt x="6032413" y="98237"/>
                  <a:pt x="6037177" y="104514"/>
                </a:cubicBezTo>
                <a:cubicBezTo>
                  <a:pt x="6069182" y="147470"/>
                  <a:pt x="6078135" y="199649"/>
                  <a:pt x="6075089" y="249272"/>
                </a:cubicBezTo>
                <a:cubicBezTo>
                  <a:pt x="6072800" y="288308"/>
                  <a:pt x="6071086" y="326557"/>
                  <a:pt x="6074324" y="365198"/>
                </a:cubicBezTo>
                <a:cubicBezTo>
                  <a:pt x="6074516" y="368141"/>
                  <a:pt x="6074134" y="372064"/>
                  <a:pt x="6072610" y="374220"/>
                </a:cubicBezTo>
                <a:cubicBezTo>
                  <a:pt x="6062514" y="387559"/>
                  <a:pt x="6061752" y="401485"/>
                  <a:pt x="6060038" y="418552"/>
                </a:cubicBezTo>
                <a:cubicBezTo>
                  <a:pt x="6057560" y="442679"/>
                  <a:pt x="6059276" y="464843"/>
                  <a:pt x="6063466" y="487205"/>
                </a:cubicBezTo>
                <a:cubicBezTo>
                  <a:pt x="6066514" y="503486"/>
                  <a:pt x="6072800" y="519961"/>
                  <a:pt x="6080803" y="534478"/>
                </a:cubicBezTo>
                <a:cubicBezTo>
                  <a:pt x="6092043" y="554679"/>
                  <a:pt x="6096423" y="574101"/>
                  <a:pt x="6081565" y="593322"/>
                </a:cubicBezTo>
                <a:cubicBezTo>
                  <a:pt x="6065752" y="614113"/>
                  <a:pt x="6071276" y="637652"/>
                  <a:pt x="6070706" y="660603"/>
                </a:cubicBezTo>
                <a:cubicBezTo>
                  <a:pt x="6070514" y="670605"/>
                  <a:pt x="6070896" y="681198"/>
                  <a:pt x="6068420" y="690809"/>
                </a:cubicBezTo>
                <a:cubicBezTo>
                  <a:pt x="6061370" y="718661"/>
                  <a:pt x="6050702" y="745535"/>
                  <a:pt x="6045940" y="773781"/>
                </a:cubicBezTo>
                <a:cubicBezTo>
                  <a:pt x="6043273" y="789474"/>
                  <a:pt x="6048036" y="806930"/>
                  <a:pt x="6051464" y="823213"/>
                </a:cubicBezTo>
                <a:cubicBezTo>
                  <a:pt x="6055084" y="839689"/>
                  <a:pt x="6060608" y="855968"/>
                  <a:pt x="6066324" y="871859"/>
                </a:cubicBezTo>
                <a:cubicBezTo>
                  <a:pt x="6070134" y="882645"/>
                  <a:pt x="6073754" y="894414"/>
                  <a:pt x="6080613" y="903045"/>
                </a:cubicBezTo>
                <a:cubicBezTo>
                  <a:pt x="6096233" y="922662"/>
                  <a:pt x="6098901" y="942864"/>
                  <a:pt x="6090709" y="966011"/>
                </a:cubicBezTo>
                <a:cubicBezTo>
                  <a:pt x="6089375" y="969541"/>
                  <a:pt x="6089375" y="973659"/>
                  <a:pt x="6089185" y="977582"/>
                </a:cubicBezTo>
                <a:cubicBezTo>
                  <a:pt x="6085185" y="1040355"/>
                  <a:pt x="6082707" y="1103121"/>
                  <a:pt x="6076611" y="1165498"/>
                </a:cubicBezTo>
                <a:cubicBezTo>
                  <a:pt x="6074134" y="1190799"/>
                  <a:pt x="6063276" y="1215122"/>
                  <a:pt x="6056418" y="1240034"/>
                </a:cubicBezTo>
                <a:cubicBezTo>
                  <a:pt x="6055084" y="1245135"/>
                  <a:pt x="6052988" y="1250824"/>
                  <a:pt x="6053942" y="1255923"/>
                </a:cubicBezTo>
                <a:cubicBezTo>
                  <a:pt x="6063466" y="1311432"/>
                  <a:pt x="6049560" y="1363414"/>
                  <a:pt x="6031271" y="1414609"/>
                </a:cubicBezTo>
                <a:cubicBezTo>
                  <a:pt x="6029365" y="1419903"/>
                  <a:pt x="6029937" y="1426376"/>
                  <a:pt x="6030319" y="1432262"/>
                </a:cubicBezTo>
                <a:cubicBezTo>
                  <a:pt x="6031651" y="1448740"/>
                  <a:pt x="6038319" y="1466588"/>
                  <a:pt x="6034319" y="1481495"/>
                </a:cubicBezTo>
                <a:cubicBezTo>
                  <a:pt x="6023269" y="1521118"/>
                  <a:pt x="6009934" y="1560348"/>
                  <a:pt x="5993170" y="1597617"/>
                </a:cubicBezTo>
                <a:cubicBezTo>
                  <a:pt x="5976215" y="1635476"/>
                  <a:pt x="5961927" y="1670585"/>
                  <a:pt x="5979071" y="1713934"/>
                </a:cubicBezTo>
                <a:cubicBezTo>
                  <a:pt x="5986312" y="1732372"/>
                  <a:pt x="5981167" y="1756694"/>
                  <a:pt x="5979263" y="1777881"/>
                </a:cubicBezTo>
                <a:cubicBezTo>
                  <a:pt x="5977739" y="1793374"/>
                  <a:pt x="5969165" y="1808282"/>
                  <a:pt x="5969165" y="1823583"/>
                </a:cubicBezTo>
                <a:cubicBezTo>
                  <a:pt x="5969165" y="1864385"/>
                  <a:pt x="5959069" y="1900670"/>
                  <a:pt x="5938494" y="1935977"/>
                </a:cubicBezTo>
                <a:cubicBezTo>
                  <a:pt x="5930494" y="1949711"/>
                  <a:pt x="5935828" y="1971091"/>
                  <a:pt x="5933732" y="1988939"/>
                </a:cubicBezTo>
                <a:cubicBezTo>
                  <a:pt x="5931256" y="2007771"/>
                  <a:pt x="5928970" y="2027187"/>
                  <a:pt x="5923443" y="2045235"/>
                </a:cubicBezTo>
                <a:cubicBezTo>
                  <a:pt x="5908965" y="2091918"/>
                  <a:pt x="5892582" y="2138014"/>
                  <a:pt x="5877342" y="2184501"/>
                </a:cubicBezTo>
                <a:cubicBezTo>
                  <a:pt x="5864767" y="2222749"/>
                  <a:pt x="5874674" y="2260413"/>
                  <a:pt x="5880008" y="2298269"/>
                </a:cubicBezTo>
                <a:cubicBezTo>
                  <a:pt x="5883438" y="2322005"/>
                  <a:pt x="5891630" y="2344167"/>
                  <a:pt x="5879438" y="2370844"/>
                </a:cubicBezTo>
                <a:cubicBezTo>
                  <a:pt x="5867816" y="2396344"/>
                  <a:pt x="5870484" y="2428709"/>
                  <a:pt x="5864197" y="2457348"/>
                </a:cubicBezTo>
                <a:cubicBezTo>
                  <a:pt x="5858863" y="2481477"/>
                  <a:pt x="5850289" y="2504816"/>
                  <a:pt x="5841907" y="2528158"/>
                </a:cubicBezTo>
                <a:cubicBezTo>
                  <a:pt x="5830476" y="2559935"/>
                  <a:pt x="5818476" y="2591317"/>
                  <a:pt x="5824190" y="2626038"/>
                </a:cubicBezTo>
                <a:cubicBezTo>
                  <a:pt x="5830668" y="2665466"/>
                  <a:pt x="5806284" y="2692532"/>
                  <a:pt x="5790089" y="2723527"/>
                </a:cubicBezTo>
                <a:cubicBezTo>
                  <a:pt x="5779041" y="2744906"/>
                  <a:pt x="5770848" y="2768247"/>
                  <a:pt x="5763990" y="2791590"/>
                </a:cubicBezTo>
                <a:cubicBezTo>
                  <a:pt x="5755036" y="2822776"/>
                  <a:pt x="5749702" y="2854945"/>
                  <a:pt x="5740939" y="2886329"/>
                </a:cubicBezTo>
                <a:cubicBezTo>
                  <a:pt x="5727795" y="2933799"/>
                  <a:pt x="5717507" y="2981857"/>
                  <a:pt x="5724747" y="3031285"/>
                </a:cubicBezTo>
                <a:cubicBezTo>
                  <a:pt x="5727985" y="3054039"/>
                  <a:pt x="5727795" y="3075225"/>
                  <a:pt x="5723031" y="3097977"/>
                </a:cubicBezTo>
                <a:cubicBezTo>
                  <a:pt x="5715221" y="3135244"/>
                  <a:pt x="5714268" y="3173494"/>
                  <a:pt x="5685122" y="3203506"/>
                </a:cubicBezTo>
                <a:cubicBezTo>
                  <a:pt x="5674833" y="3214098"/>
                  <a:pt x="5672167" y="3233124"/>
                  <a:pt x="5666833" y="3248621"/>
                </a:cubicBezTo>
                <a:cubicBezTo>
                  <a:pt x="5660545" y="3266470"/>
                  <a:pt x="5663785" y="3279612"/>
                  <a:pt x="5682073" y="3289224"/>
                </a:cubicBezTo>
                <a:cubicBezTo>
                  <a:pt x="5690264" y="3293538"/>
                  <a:pt x="5698266" y="3305897"/>
                  <a:pt x="5699600" y="3315508"/>
                </a:cubicBezTo>
                <a:lnTo>
                  <a:pt x="5699134" y="3333750"/>
                </a:lnTo>
                <a:lnTo>
                  <a:pt x="0" y="3333750"/>
                </a:lnTo>
                <a:close/>
              </a:path>
            </a:pathLst>
          </a:cu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1782481-B53D-472B-9665-E0A97005B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65" r="2" b="2"/>
          <a:stretch/>
        </p:blipFill>
        <p:spPr>
          <a:xfrm>
            <a:off x="20" y="3524251"/>
            <a:ext cx="5776282" cy="3333749"/>
          </a:xfrm>
          <a:custGeom>
            <a:avLst/>
            <a:gdLst/>
            <a:ahLst/>
            <a:cxnLst/>
            <a:rect l="l" t="t" r="r" b="b"/>
            <a:pathLst>
              <a:path w="5776302" h="3333749">
                <a:moveTo>
                  <a:pt x="0" y="0"/>
                </a:moveTo>
                <a:lnTo>
                  <a:pt x="5661870" y="0"/>
                </a:lnTo>
                <a:lnTo>
                  <a:pt x="5658641" y="25854"/>
                </a:lnTo>
                <a:cubicBezTo>
                  <a:pt x="5658641" y="52139"/>
                  <a:pt x="5664737" y="78226"/>
                  <a:pt x="5667023" y="104707"/>
                </a:cubicBezTo>
                <a:cubicBezTo>
                  <a:pt x="5668927" y="125303"/>
                  <a:pt x="5668165" y="146292"/>
                  <a:pt x="5670451" y="166886"/>
                </a:cubicBezTo>
                <a:cubicBezTo>
                  <a:pt x="5672167" y="183757"/>
                  <a:pt x="5676547" y="200428"/>
                  <a:pt x="5680167" y="217101"/>
                </a:cubicBezTo>
                <a:cubicBezTo>
                  <a:pt x="5680834" y="220142"/>
                  <a:pt x="5682454" y="223182"/>
                  <a:pt x="5683811" y="226149"/>
                </a:cubicBezTo>
                <a:lnTo>
                  <a:pt x="5685192" y="231883"/>
                </a:lnTo>
                <a:lnTo>
                  <a:pt x="5713812" y="224478"/>
                </a:lnTo>
                <a:lnTo>
                  <a:pt x="5714043" y="224430"/>
                </a:lnTo>
                <a:lnTo>
                  <a:pt x="5713813" y="224479"/>
                </a:lnTo>
                <a:lnTo>
                  <a:pt x="5685193" y="231884"/>
                </a:lnTo>
                <a:lnTo>
                  <a:pt x="5685885" y="234755"/>
                </a:lnTo>
                <a:cubicBezTo>
                  <a:pt x="5677692" y="289286"/>
                  <a:pt x="5714269" y="328516"/>
                  <a:pt x="5730462" y="374612"/>
                </a:cubicBezTo>
                <a:cubicBezTo>
                  <a:pt x="5747609" y="423062"/>
                  <a:pt x="5773897" y="469942"/>
                  <a:pt x="5766087" y="524078"/>
                </a:cubicBezTo>
                <a:cubicBezTo>
                  <a:pt x="5761325" y="556836"/>
                  <a:pt x="5750275" y="588416"/>
                  <a:pt x="5743606" y="620978"/>
                </a:cubicBezTo>
                <a:cubicBezTo>
                  <a:pt x="5741320" y="632551"/>
                  <a:pt x="5741702" y="645496"/>
                  <a:pt x="5743988" y="657070"/>
                </a:cubicBezTo>
                <a:cubicBezTo>
                  <a:pt x="5754467" y="712972"/>
                  <a:pt x="5755991" y="768090"/>
                  <a:pt x="5738844" y="823015"/>
                </a:cubicBezTo>
                <a:cubicBezTo>
                  <a:pt x="5735986" y="832428"/>
                  <a:pt x="5733320" y="842432"/>
                  <a:pt x="5733320" y="852241"/>
                </a:cubicBezTo>
                <a:cubicBezTo>
                  <a:pt x="5733320" y="905985"/>
                  <a:pt x="5737320" y="958749"/>
                  <a:pt x="5755991" y="1010142"/>
                </a:cubicBezTo>
                <a:cubicBezTo>
                  <a:pt x="5762277" y="1027403"/>
                  <a:pt x="5758277" y="1048392"/>
                  <a:pt x="5759801" y="1067418"/>
                </a:cubicBezTo>
                <a:cubicBezTo>
                  <a:pt x="5761133" y="1085070"/>
                  <a:pt x="5761705" y="1103117"/>
                  <a:pt x="5766087" y="1120182"/>
                </a:cubicBezTo>
                <a:cubicBezTo>
                  <a:pt x="5772563" y="1145094"/>
                  <a:pt x="5773325" y="1168239"/>
                  <a:pt x="5767611" y="1193935"/>
                </a:cubicBezTo>
                <a:cubicBezTo>
                  <a:pt x="5762277" y="1218453"/>
                  <a:pt x="5764943" y="1244934"/>
                  <a:pt x="5764753" y="1270435"/>
                </a:cubicBezTo>
                <a:cubicBezTo>
                  <a:pt x="5764563" y="1298876"/>
                  <a:pt x="5764373" y="1327318"/>
                  <a:pt x="5765325" y="1355759"/>
                </a:cubicBezTo>
                <a:cubicBezTo>
                  <a:pt x="5765705" y="1367136"/>
                  <a:pt x="5773325" y="1380082"/>
                  <a:pt x="5770277" y="1389499"/>
                </a:cubicBezTo>
                <a:cubicBezTo>
                  <a:pt x="5759991" y="1419901"/>
                  <a:pt x="5772373" y="1450305"/>
                  <a:pt x="5766849" y="1480707"/>
                </a:cubicBezTo>
                <a:cubicBezTo>
                  <a:pt x="5763991" y="1495616"/>
                  <a:pt x="5771801" y="1512484"/>
                  <a:pt x="5772563" y="1528568"/>
                </a:cubicBezTo>
                <a:cubicBezTo>
                  <a:pt x="5773897" y="1554852"/>
                  <a:pt x="5773325" y="1581136"/>
                  <a:pt x="5773707" y="1607421"/>
                </a:cubicBezTo>
                <a:cubicBezTo>
                  <a:pt x="5773897" y="1616052"/>
                  <a:pt x="5774659" y="1624487"/>
                  <a:pt x="5775042" y="1633118"/>
                </a:cubicBezTo>
                <a:cubicBezTo>
                  <a:pt x="5775422" y="1640768"/>
                  <a:pt x="5777136" y="1648809"/>
                  <a:pt x="5775804" y="1656067"/>
                </a:cubicBezTo>
                <a:cubicBezTo>
                  <a:pt x="5771039" y="1682352"/>
                  <a:pt x="5763229" y="1708244"/>
                  <a:pt x="5760181" y="1734723"/>
                </a:cubicBezTo>
                <a:cubicBezTo>
                  <a:pt x="5757515" y="1757672"/>
                  <a:pt x="5761133" y="1781408"/>
                  <a:pt x="5759229" y="1804553"/>
                </a:cubicBezTo>
                <a:cubicBezTo>
                  <a:pt x="5755991" y="1845352"/>
                  <a:pt x="5750275" y="1886151"/>
                  <a:pt x="5746655" y="1926951"/>
                </a:cubicBezTo>
                <a:cubicBezTo>
                  <a:pt x="5745893" y="1935779"/>
                  <a:pt x="5750657" y="1944997"/>
                  <a:pt x="5751037" y="1954020"/>
                </a:cubicBezTo>
                <a:cubicBezTo>
                  <a:pt x="5751989" y="1982266"/>
                  <a:pt x="5752181" y="2010512"/>
                  <a:pt x="5752751" y="2038758"/>
                </a:cubicBezTo>
                <a:cubicBezTo>
                  <a:pt x="5752943" y="2054842"/>
                  <a:pt x="5752371" y="2071122"/>
                  <a:pt x="5754085" y="2087013"/>
                </a:cubicBezTo>
                <a:cubicBezTo>
                  <a:pt x="5756371" y="2107998"/>
                  <a:pt x="5759801" y="2127025"/>
                  <a:pt x="5744941" y="2146640"/>
                </a:cubicBezTo>
                <a:cubicBezTo>
                  <a:pt x="5721890" y="2176849"/>
                  <a:pt x="5730844" y="2215294"/>
                  <a:pt x="5725510" y="2250208"/>
                </a:cubicBezTo>
                <a:cubicBezTo>
                  <a:pt x="5724176" y="2259232"/>
                  <a:pt x="5723986" y="2268452"/>
                  <a:pt x="5722462" y="2277474"/>
                </a:cubicBezTo>
                <a:cubicBezTo>
                  <a:pt x="5719604" y="2294147"/>
                  <a:pt x="5716366" y="2310622"/>
                  <a:pt x="5713125" y="2327297"/>
                </a:cubicBezTo>
                <a:cubicBezTo>
                  <a:pt x="5712555" y="2330238"/>
                  <a:pt x="5712363" y="2333572"/>
                  <a:pt x="5711411" y="2336319"/>
                </a:cubicBezTo>
                <a:cubicBezTo>
                  <a:pt x="5703411" y="2361624"/>
                  <a:pt x="5694267" y="2386533"/>
                  <a:pt x="5687789" y="2412229"/>
                </a:cubicBezTo>
                <a:cubicBezTo>
                  <a:pt x="5684550" y="2424784"/>
                  <a:pt x="5684168" y="2438710"/>
                  <a:pt x="5685885" y="2451656"/>
                </a:cubicBezTo>
                <a:cubicBezTo>
                  <a:pt x="5690837" y="2489512"/>
                  <a:pt x="5692933" y="2526978"/>
                  <a:pt x="5685693" y="2565032"/>
                </a:cubicBezTo>
                <a:cubicBezTo>
                  <a:pt x="5682836" y="2580135"/>
                  <a:pt x="5687599" y="2597005"/>
                  <a:pt x="5689313" y="2613089"/>
                </a:cubicBezTo>
                <a:cubicBezTo>
                  <a:pt x="5693885" y="2651534"/>
                  <a:pt x="5698839" y="2689979"/>
                  <a:pt x="5703219" y="2728621"/>
                </a:cubicBezTo>
                <a:cubicBezTo>
                  <a:pt x="5705887" y="2752748"/>
                  <a:pt x="5707411" y="2777071"/>
                  <a:pt x="5710077" y="2801198"/>
                </a:cubicBezTo>
                <a:cubicBezTo>
                  <a:pt x="5713317" y="2829050"/>
                  <a:pt x="5718270" y="2856707"/>
                  <a:pt x="5720938" y="2884562"/>
                </a:cubicBezTo>
                <a:cubicBezTo>
                  <a:pt x="5723986" y="2916337"/>
                  <a:pt x="5724556" y="2948310"/>
                  <a:pt x="5727796" y="2980086"/>
                </a:cubicBezTo>
                <a:cubicBezTo>
                  <a:pt x="5734082" y="3038149"/>
                  <a:pt x="5741512" y="3096013"/>
                  <a:pt x="5748561" y="3154072"/>
                </a:cubicBezTo>
                <a:cubicBezTo>
                  <a:pt x="5755419" y="3210368"/>
                  <a:pt x="5761515" y="3266664"/>
                  <a:pt x="5770087" y="3322567"/>
                </a:cubicBezTo>
                <a:lnTo>
                  <a:pt x="5772929" y="3333749"/>
                </a:lnTo>
                <a:lnTo>
                  <a:pt x="0" y="3333749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EE00CB-BDE3-434E-81A3-3A5045FA6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A46730-76F8-4230-A44E-BC7ED89623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42FAC8-C159-4331-9A7C-D159EC95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9" y="1809748"/>
            <a:ext cx="4572001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</a:t>
            </a:r>
            <a:r>
              <a:rPr lang="es-ES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el racismo es el efecto de la opresión de las violaciones institucionales de los derechos humanos</a:t>
            </a:r>
            <a:r>
              <a:rPr lang="es-ES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”.</a:t>
            </a:r>
            <a:br>
              <a:rPr lang="es-ES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 hecho, se ignora que miles de personas cada año son rechazadas en nuestras fronteras y se ahogan en el intento de llegar en nuestros países democráticos.</a:t>
            </a: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2681E8-C2DA-455B-A23E-04AC1EA4E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92001" y="3333751"/>
            <a:ext cx="90487" cy="190501"/>
          </a:xfrm>
          <a:custGeom>
            <a:avLst/>
            <a:gdLst>
              <a:gd name="connsiteX0" fmla="*/ 90487 w 90487"/>
              <a:gd name="connsiteY0" fmla="*/ 0 h 190501"/>
              <a:gd name="connsiteX1" fmla="*/ 0 w 90487"/>
              <a:gd name="connsiteY1" fmla="*/ 0 h 190501"/>
              <a:gd name="connsiteX2" fmla="*/ 0 w 90487"/>
              <a:gd name="connsiteY2" fmla="*/ 190501 h 190501"/>
              <a:gd name="connsiteX3" fmla="*/ 90487 w 90487"/>
              <a:gd name="connsiteY3" fmla="*/ 190501 h 190501"/>
              <a:gd name="connsiteX4" fmla="*/ 90487 w 90487"/>
              <a:gd name="connsiteY4" fmla="*/ 0 h 1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" h="190501">
                <a:moveTo>
                  <a:pt x="90487" y="0"/>
                </a:moveTo>
                <a:lnTo>
                  <a:pt x="0" y="0"/>
                </a:lnTo>
                <a:lnTo>
                  <a:pt x="0" y="190501"/>
                </a:lnTo>
                <a:lnTo>
                  <a:pt x="90487" y="190501"/>
                </a:lnTo>
                <a:lnTo>
                  <a:pt x="904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4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EA262F-B971-4BDB-9BC9-A6D9489A9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03" y="468666"/>
            <a:ext cx="10945797" cy="35604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 Italia, el racismo se ha desarrollado en dos niveles institucionales:</a:t>
            </a:r>
          </a:p>
          <a:p>
            <a:pPr marL="0" indent="0">
              <a:buNone/>
            </a:pPr>
            <a: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a nivel de legislación</a:t>
            </a:r>
            <a:b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a nivel administrativo.</a:t>
            </a:r>
          </a:p>
          <a:p>
            <a:pPr marL="0" indent="0">
              <a:buNone/>
            </a:pPr>
            <a: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Las leyes y prácticas de estas políticas </a:t>
            </a:r>
            <a:r>
              <a:rPr lang="es-ES" sz="5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son contrarias </a:t>
            </a:r>
            <a: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la democracia. </a:t>
            </a:r>
            <a:b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52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 propósito </a:t>
            </a:r>
            <a: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es:</a:t>
            </a:r>
            <a:b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es-ES" sz="52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definir al inmigrante como </a:t>
            </a:r>
            <a:r>
              <a:rPr lang="es-ES" sz="5200" i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ilegal</a:t>
            </a:r>
            <a:br>
              <a:rPr lang="es-ES" sz="5200" i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5200" i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-condenar la clandestinidad </a:t>
            </a:r>
            <a:br>
              <a:rPr lang="es-ES" sz="5200" i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sz="5200" i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-privarlo de todos los derechos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4CBBBA-16CC-4370-8524-293E9E09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253" y="4371975"/>
            <a:ext cx="4057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4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052CEB-8DA2-446D-AB86-9E83CD3C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324155"/>
            <a:ext cx="3524250" cy="1964769"/>
          </a:xfrm>
          <a:prstGeom prst="rect">
            <a:avLst/>
          </a:prstGeom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185E8-4F41-4BA4-97C3-0D39AFC31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82538"/>
            <a:ext cx="66675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nivel legislativo: “el derecho a emigrar” se ha cambiado, </a:t>
            </a:r>
            <a:r>
              <a:rPr lang="es-E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transformándose </a:t>
            </a:r>
            <a:r>
              <a:rPr lang="es-E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 Italia </a:t>
            </a:r>
            <a:r>
              <a:rPr lang="es-E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 un </a:t>
            </a:r>
            <a:r>
              <a:rPr lang="es-E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delito por </a:t>
            </a:r>
            <a:r>
              <a:rPr lang="es-ES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 ley 94 de 2009.</a:t>
            </a:r>
            <a:br>
              <a:rPr lang="es-ES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</a:t>
            </a: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primera vez desde las leyes raciales de 1938 se discrimina a las personas </a:t>
            </a:r>
            <a:r>
              <a:rPr lang="es-ES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por lo que son y no por lo que hacen.</a:t>
            </a:r>
            <a:endParaRPr lang="it-IT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FE2E32-1E8A-4431-8219-B8ED8226E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02" y="1592061"/>
            <a:ext cx="10668000" cy="3048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Además, todo aquellos que acuden a sus casas a un extranjero sin permiso de residencia serán sancionados, de 6 meses a 3 años y la propiedad serà confiscada, condenando así a los inmigrantes a no tener techo.</a:t>
            </a:r>
            <a:b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s-E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s-E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 cuanto a los centros de acogida establecidos en 1998, denominados “centros de detención para la repatriación ”, son lugares de detención y segregación. Cualquier abuso o violencia que se produzca en estos centros queda lejos de la visibilidad y del control legal.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7225872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592</Words>
  <Application>Microsoft Office PowerPoint</Application>
  <PresentationFormat>Panorámica</PresentationFormat>
  <Paragraphs>25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Arabic Typesetting</vt:lpstr>
      <vt:lpstr>Arial</vt:lpstr>
      <vt:lpstr>Verdana Pro</vt:lpstr>
      <vt:lpstr>Verdana Pro Cond SemiBold</vt:lpstr>
      <vt:lpstr>Wingdings</vt:lpstr>
      <vt:lpstr>TornVTI</vt:lpstr>
      <vt:lpstr>¿Que es el racismo institucional?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"código de conducta "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¿Que es el racismo institucional?</dc:title>
  <dc:creator>Jenny Benincasa</dc:creator>
  <cp:lastModifiedBy>anamaria.gonzalez</cp:lastModifiedBy>
  <cp:revision>5</cp:revision>
  <dcterms:created xsi:type="dcterms:W3CDTF">2020-11-01T20:51:03Z</dcterms:created>
  <dcterms:modified xsi:type="dcterms:W3CDTF">2020-11-02T10:42:36Z</dcterms:modified>
</cp:coreProperties>
</file>