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8" r:id="rId2"/>
    <p:sldId id="381" r:id="rId3"/>
    <p:sldId id="355" r:id="rId4"/>
    <p:sldId id="297" r:id="rId5"/>
    <p:sldId id="305" r:id="rId6"/>
    <p:sldId id="299" r:id="rId7"/>
    <p:sldId id="383" r:id="rId8"/>
    <p:sldId id="384" r:id="rId9"/>
    <p:sldId id="385" r:id="rId10"/>
    <p:sldId id="382" r:id="rId11"/>
    <p:sldId id="335" r:id="rId12"/>
    <p:sldId id="336" r:id="rId13"/>
    <p:sldId id="333" r:id="rId14"/>
    <p:sldId id="337" r:id="rId1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60AFAF-CF54-453F-85A6-EE7AE76A6D38}" type="datetime1">
              <a:rPr lang="it-IT" smtClean="0"/>
              <a:t>05/11/20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013D0E-6236-446F-904B-E774D9F98961}" type="datetime1">
              <a:rPr lang="it-IT" smtClean="0"/>
              <a:t>05/11/20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6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AB36474-6F91-425C-BA3E-6B12C4C4BB9A}" type="datetime1">
              <a:rPr lang="it-IT" smtClean="0"/>
              <a:t>05/11/20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3F3710-490B-4740-B6D7-B9792C8AB872}" type="datetime1">
              <a:rPr lang="it-IT" smtClean="0"/>
              <a:t>05/11/20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18586-27FC-4E59-A573-09A0053DE2D5}" type="datetime1">
              <a:rPr lang="it-IT" smtClean="0"/>
              <a:t>05/11/20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FEEA0C-1FCD-40E6-A1D4-23BFBD0CE371}" type="datetime1">
              <a:rPr lang="it-IT" smtClean="0"/>
              <a:t>05/11/20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6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48F23ED-F6BB-4CDB-8CED-5F2E9AE92607}" type="datetime1">
              <a:rPr lang="it-IT" smtClean="0"/>
              <a:t>05/11/20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D466EC-ACF2-4AF5-A2DE-2C9D1A6828FD}" type="datetime1">
              <a:rPr lang="it-IT" smtClean="0"/>
              <a:t>05/11/20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8AAC1-8B74-4EE6-9B7A-D8C2183B6272}" type="datetime1">
              <a:rPr lang="it-IT" smtClean="0"/>
              <a:t>05/11/20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8DF3E-2C46-4BD0-9CFF-FBAEC93B7840}" type="datetime1">
              <a:rPr lang="it-IT" smtClean="0"/>
              <a:t>05/11/20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F376C-F698-4333-9878-8CD80B2B39D3}" type="datetime1">
              <a:rPr lang="it-IT" smtClean="0"/>
              <a:t>05/11/20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" dirty="0"/>
              <a:t>Fare clic per modificare lo stile del titolo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579D569-2C97-4786-A562-991193493077}" type="datetime1">
              <a:rPr lang="it-IT" smtClean="0"/>
              <a:t>05/11/20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D5E0B24-8B1C-463E-9C62-AF58AAE602D6}" type="datetime1">
              <a:rPr lang="it-IT" smtClean="0"/>
              <a:t>05/11/20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7732347-0869-477C-BE48-3F9F51733ED7}" type="datetime1">
              <a:rPr lang="it-IT" smtClean="0"/>
              <a:t>05/11/20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ttangolo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ttangolo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3"/>
            <a:ext cx="6718433" cy="5278522"/>
          </a:xfrm>
        </p:spPr>
        <p:txBody>
          <a:bodyPr rtlCol="0">
            <a:normAutofit/>
          </a:bodyPr>
          <a:lstStyle/>
          <a:p>
            <a:pPr algn="ctr" rtl="0"/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CORSO DI </a:t>
            </a:r>
            <a:b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DIRITTO PENALE </a:t>
            </a:r>
            <a:b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(Claudia Pecorella)</a:t>
            </a:r>
            <a:b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gioved</a:t>
            </a:r>
            <a:r>
              <a:rPr lang="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ì 5 novembre 2020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4860" y="0"/>
            <a:ext cx="12191979" cy="6857990"/>
          </a:xfrm>
          <a:prstGeom prst="rect">
            <a:avLst/>
          </a:prstGeom>
        </p:spPr>
      </p:pic>
      <p:sp>
        <p:nvSpPr>
          <p:cNvPr id="64" name="Rettango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tango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280" y="2223006"/>
            <a:ext cx="4756720" cy="2411988"/>
          </a:xfrm>
        </p:spPr>
        <p:txBody>
          <a:bodyPr rtlCol="0">
            <a:normAutofit fontScale="90000"/>
          </a:bodyPr>
          <a:lstStyle/>
          <a:p>
            <a:pPr rtl="0">
              <a:lnSpc>
                <a:spcPct val="150000"/>
              </a:lnSpc>
            </a:pPr>
            <a:r>
              <a:rPr lang="it-IT" sz="3600" dirty="0">
                <a:solidFill>
                  <a:schemeClr val="tx1"/>
                </a:solidFill>
              </a:rPr>
              <a:t>Successione </a:t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>e</a:t>
            </a:r>
            <a:br>
              <a:rPr lang="it-IT" sz="3600" dirty="0">
                <a:solidFill>
                  <a:schemeClr val="tx1"/>
                </a:solidFill>
              </a:rPr>
            </a:br>
            <a:r>
              <a:rPr lang="it-IT" sz="3600" dirty="0">
                <a:solidFill>
                  <a:schemeClr val="tx1"/>
                </a:solidFill>
              </a:rPr>
              <a:t> decreti legge</a:t>
            </a:r>
            <a:endParaRPr lang="it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07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contenuto 2"/>
          <p:cNvSpPr>
            <a:spLocks noGrp="1"/>
          </p:cNvSpPr>
          <p:nvPr>
            <p:ph idx="1"/>
          </p:nvPr>
        </p:nvSpPr>
        <p:spPr>
          <a:xfrm>
            <a:off x="1481582" y="2276873"/>
            <a:ext cx="9398833" cy="36724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10000"/>
              </a:lnSpc>
              <a:spcBef>
                <a:spcPct val="0"/>
              </a:spcBef>
              <a:buNone/>
            </a:pPr>
            <a:r>
              <a:rPr lang="it-IT" dirty="0">
                <a:solidFill>
                  <a:srgbClr val="002060"/>
                </a:solidFill>
                <a:latin typeface="+mj-lt"/>
              </a:rPr>
              <a:t>	</a:t>
            </a:r>
            <a:r>
              <a:rPr lang="it-IT" sz="3200" dirty="0">
                <a:solidFill>
                  <a:srgbClr val="002060"/>
                </a:solidFill>
                <a:latin typeface="+mj-lt"/>
              </a:rPr>
              <a:t>«</a:t>
            </a:r>
            <a:r>
              <a:rPr lang="it-IT" sz="3200" b="1" dirty="0">
                <a:solidFill>
                  <a:srgbClr val="002060"/>
                </a:solidFill>
                <a:latin typeface="+mj-lt"/>
              </a:rPr>
              <a:t>Le disposizioni di questo articolo si applicano altresì nei casi di </a:t>
            </a:r>
            <a:r>
              <a:rPr lang="it-IT" sz="3200" b="1" dirty="0">
                <a:solidFill>
                  <a:srgbClr val="FF0000"/>
                </a:solidFill>
                <a:latin typeface="+mj-lt"/>
              </a:rPr>
              <a:t>decadenza</a:t>
            </a:r>
            <a:r>
              <a:rPr lang="it-IT" sz="3200" b="1" dirty="0">
                <a:solidFill>
                  <a:srgbClr val="002060"/>
                </a:solidFill>
                <a:latin typeface="+mj-lt"/>
              </a:rPr>
              <a:t> e di </a:t>
            </a:r>
            <a:r>
              <a:rPr lang="it-IT" sz="3200" b="1" dirty="0">
                <a:solidFill>
                  <a:srgbClr val="FF0000"/>
                </a:solidFill>
                <a:latin typeface="+mj-lt"/>
              </a:rPr>
              <a:t>mancata ratifica </a:t>
            </a:r>
            <a:r>
              <a:rPr lang="it-IT" sz="3200" b="1" dirty="0">
                <a:solidFill>
                  <a:srgbClr val="002060"/>
                </a:solidFill>
                <a:latin typeface="+mj-lt"/>
              </a:rPr>
              <a:t>di un decreto-legge e nel caso di un decreto-legge convertito in legge con emendamenti».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183562" cy="806450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decreti legge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485424" y="1752998"/>
            <a:ext cx="539115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solidFill>
                  <a:srgbClr val="C00000"/>
                </a:solidFill>
              </a:rPr>
              <a:t>Art. 2 comma 6 c.p.</a:t>
            </a:r>
          </a:p>
        </p:txBody>
      </p:sp>
    </p:spTree>
    <p:extLst>
      <p:ext uri="{BB962C8B-B14F-4D97-AF65-F5344CB8AC3E}">
        <p14:creationId xmlns:p14="http://schemas.microsoft.com/office/powerpoint/2010/main" val="224296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Disciplina della decadenza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390" y="2248348"/>
            <a:ext cx="6318739" cy="3556917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002060"/>
                </a:solidFill>
              </a:rPr>
              <a:t> </a:t>
            </a:r>
            <a:r>
              <a:rPr lang="it-IT" sz="3200" b="1" u="sng" dirty="0">
                <a:solidFill>
                  <a:srgbClr val="002060"/>
                </a:solidFill>
              </a:rPr>
              <a:t>l. 31 gennaio 1926 n. 100</a:t>
            </a:r>
          </a:p>
          <a:p>
            <a:pPr>
              <a:buFont typeface="Wingdings" pitchFamily="2" charset="2"/>
              <a:buNone/>
            </a:pPr>
            <a:r>
              <a:rPr lang="it-IT" sz="3200" b="1" dirty="0">
                <a:solidFill>
                  <a:srgbClr val="002060"/>
                </a:solidFill>
              </a:rPr>
              <a:t>	perdita di efficacia </a:t>
            </a:r>
            <a:r>
              <a:rPr lang="it-IT" sz="3200" b="1" i="1" dirty="0">
                <a:solidFill>
                  <a:srgbClr val="002060"/>
                </a:solidFill>
              </a:rPr>
              <a:t>ex </a:t>
            </a:r>
            <a:r>
              <a:rPr lang="it-IT" sz="3200" b="1" i="1" dirty="0" err="1">
                <a:solidFill>
                  <a:srgbClr val="002060"/>
                </a:solidFill>
              </a:rPr>
              <a:t>nunc</a:t>
            </a:r>
            <a:endParaRPr lang="it-IT" sz="3200" b="1" i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it-IT" sz="3200" b="1" i="1" dirty="0">
              <a:solidFill>
                <a:srgbClr val="002060"/>
              </a:solidFill>
            </a:endParaRPr>
          </a:p>
          <a:p>
            <a:r>
              <a:rPr lang="it-IT" sz="3200" b="1" dirty="0">
                <a:solidFill>
                  <a:srgbClr val="002060"/>
                </a:solidFill>
              </a:rPr>
              <a:t> </a:t>
            </a:r>
            <a:r>
              <a:rPr lang="it-IT" sz="3200" b="1" u="sng" dirty="0">
                <a:solidFill>
                  <a:srgbClr val="002060"/>
                </a:solidFill>
              </a:rPr>
              <a:t>art. 77 comma 3 </a:t>
            </a:r>
            <a:r>
              <a:rPr lang="it-IT" sz="3200" b="1" u="sng" dirty="0" err="1">
                <a:solidFill>
                  <a:srgbClr val="002060"/>
                </a:solidFill>
              </a:rPr>
              <a:t>Cost</a:t>
            </a:r>
            <a:r>
              <a:rPr lang="it-IT" sz="3200" b="1" u="sng" dirty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it-IT" sz="3200" b="1" dirty="0">
                <a:solidFill>
                  <a:srgbClr val="002060"/>
                </a:solidFill>
              </a:rPr>
              <a:t>	perdita di efficacia </a:t>
            </a:r>
            <a:r>
              <a:rPr lang="it-IT" sz="3200" b="1" i="1" dirty="0">
                <a:solidFill>
                  <a:srgbClr val="002060"/>
                </a:solidFill>
              </a:rPr>
              <a:t>ex </a:t>
            </a:r>
            <a:r>
              <a:rPr lang="it-IT" sz="3200" b="1" i="1" dirty="0" err="1">
                <a:solidFill>
                  <a:srgbClr val="002060"/>
                </a:solidFill>
              </a:rPr>
              <a:t>tunc</a:t>
            </a:r>
            <a:endParaRPr lang="it-IT" sz="32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034" y="2014194"/>
            <a:ext cx="2641624" cy="35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80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5364" y="657584"/>
            <a:ext cx="5873646" cy="1321118"/>
          </a:xfrm>
        </p:spPr>
        <p:txBody>
          <a:bodyPr/>
          <a:lstStyle/>
          <a:p>
            <a:r>
              <a:rPr lang="it-IT" sz="4800" dirty="0"/>
              <a:t>Corte </a:t>
            </a:r>
            <a:r>
              <a:rPr lang="it-IT" sz="4800" dirty="0" err="1"/>
              <a:t>cost</a:t>
            </a:r>
            <a:r>
              <a:rPr lang="it-IT" sz="4800" dirty="0"/>
              <a:t>. 51/1985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1199214" y="2348880"/>
            <a:ext cx="9353862" cy="295232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sz="3200" dirty="0">
                <a:solidFill>
                  <a:srgbClr val="FF0000"/>
                </a:solidFill>
              </a:rPr>
              <a:t>Illegittimità costituzionale </a:t>
            </a:r>
            <a:r>
              <a:rPr lang="it-IT" sz="3200" dirty="0">
                <a:solidFill>
                  <a:srgbClr val="002060"/>
                </a:solidFill>
              </a:rPr>
              <a:t>per contrasto con l’</a:t>
            </a:r>
            <a:r>
              <a:rPr lang="it-IT" sz="3200" dirty="0">
                <a:solidFill>
                  <a:srgbClr val="FF0000"/>
                </a:solidFill>
              </a:rPr>
              <a:t>art. 77 comma 3 </a:t>
            </a:r>
            <a:r>
              <a:rPr lang="it-IT" sz="3200" dirty="0" err="1">
                <a:solidFill>
                  <a:srgbClr val="FF0000"/>
                </a:solidFill>
              </a:rPr>
              <a:t>Cost</a:t>
            </a:r>
            <a:r>
              <a:rPr lang="it-IT" sz="3200" dirty="0">
                <a:solidFill>
                  <a:srgbClr val="FF0000"/>
                </a:solidFill>
              </a:rPr>
              <a:t>. </a:t>
            </a:r>
            <a:r>
              <a:rPr lang="it-IT" sz="3200" dirty="0">
                <a:solidFill>
                  <a:srgbClr val="002060"/>
                </a:solidFill>
              </a:rPr>
              <a:t>nella parte in cui rende applicabili alle ipotesi da esso previste le disposizioni contenute nei commi </a:t>
            </a:r>
            <a:r>
              <a:rPr lang="it-IT" sz="3200" i="1" dirty="0">
                <a:solidFill>
                  <a:srgbClr val="002060"/>
                </a:solidFill>
              </a:rPr>
              <a:t>2 e 3</a:t>
            </a:r>
            <a:r>
              <a:rPr lang="it-IT" sz="3200" dirty="0">
                <a:solidFill>
                  <a:srgbClr val="002060"/>
                </a:solidFill>
              </a:rPr>
              <a:t> dello stesso art. 2.</a:t>
            </a:r>
          </a:p>
        </p:txBody>
      </p:sp>
    </p:spTree>
    <p:extLst>
      <p:ext uri="{BB962C8B-B14F-4D97-AF65-F5344CB8AC3E}">
        <p14:creationId xmlns:p14="http://schemas.microsoft.com/office/powerpoint/2010/main" val="965630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800" dirty="0"/>
              <a:t>segue…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002060"/>
                </a:solidFill>
              </a:rPr>
              <a:t> </a:t>
            </a:r>
            <a:r>
              <a:rPr lang="it-IT" sz="3200" b="1" dirty="0">
                <a:solidFill>
                  <a:srgbClr val="002060"/>
                </a:solidFill>
              </a:rPr>
              <a:t>fatti </a:t>
            </a:r>
            <a:r>
              <a:rPr lang="it-IT" sz="3200" b="1" i="1" dirty="0">
                <a:solidFill>
                  <a:srgbClr val="002060"/>
                </a:solidFill>
              </a:rPr>
              <a:t>concomitanti </a:t>
            </a:r>
          </a:p>
          <a:p>
            <a:pPr>
              <a:buFont typeface="Wingdings" pitchFamily="2" charset="2"/>
              <a:buNone/>
            </a:pPr>
            <a:r>
              <a:rPr lang="it-IT" sz="3200" b="1" dirty="0">
                <a:solidFill>
                  <a:srgbClr val="002060"/>
                </a:solidFill>
              </a:rPr>
              <a:t>	</a:t>
            </a:r>
            <a:r>
              <a:rPr lang="it-IT" sz="3200" dirty="0">
                <a:solidFill>
                  <a:srgbClr val="002060"/>
                </a:solidFill>
              </a:rPr>
              <a:t>(commessi durante la vigenza del decreto)</a:t>
            </a:r>
          </a:p>
          <a:p>
            <a:pPr>
              <a:buFont typeface="Wingdings" pitchFamily="2" charset="2"/>
              <a:buNone/>
            </a:pPr>
            <a:endParaRPr lang="it-IT" sz="3200" dirty="0">
              <a:solidFill>
                <a:srgbClr val="002060"/>
              </a:solidFill>
            </a:endParaRPr>
          </a:p>
          <a:p>
            <a:r>
              <a:rPr lang="it-IT" sz="3200" b="1" dirty="0">
                <a:solidFill>
                  <a:srgbClr val="002060"/>
                </a:solidFill>
              </a:rPr>
              <a:t> fatti </a:t>
            </a:r>
            <a:r>
              <a:rPr lang="it-IT" sz="3200" b="1" i="1" dirty="0">
                <a:solidFill>
                  <a:srgbClr val="002060"/>
                </a:solidFill>
              </a:rPr>
              <a:t>pregressi</a:t>
            </a:r>
            <a:r>
              <a:rPr lang="it-IT" sz="3200" i="1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it-IT" sz="3200" dirty="0">
                <a:solidFill>
                  <a:srgbClr val="002060"/>
                </a:solidFill>
              </a:rPr>
              <a:t>	(commessi prima della sua emanazione)</a:t>
            </a:r>
          </a:p>
        </p:txBody>
      </p:sp>
    </p:spTree>
    <p:extLst>
      <p:ext uri="{BB962C8B-B14F-4D97-AF65-F5344CB8AC3E}">
        <p14:creationId xmlns:p14="http://schemas.microsoft.com/office/powerpoint/2010/main" val="399574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4860" y="0"/>
            <a:ext cx="12191979" cy="6857990"/>
          </a:xfrm>
          <a:prstGeom prst="rect">
            <a:avLst/>
          </a:prstGeom>
        </p:spPr>
      </p:pic>
      <p:sp>
        <p:nvSpPr>
          <p:cNvPr id="64" name="Rettango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tango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952160"/>
          </a:xfrm>
        </p:spPr>
        <p:txBody>
          <a:bodyPr rtlCol="0">
            <a:normAutofit fontScale="90000"/>
          </a:bodyPr>
          <a:lstStyle/>
          <a:p>
            <a:pPr rtl="0">
              <a:lnSpc>
                <a:spcPct val="150000"/>
              </a:lnSpc>
            </a:pPr>
            <a:r>
              <a:rPr lang="it-IT" sz="3600" dirty="0">
                <a:solidFill>
                  <a:schemeClr val="tx1"/>
                </a:solidFill>
              </a:rPr>
              <a:t>O</a:t>
            </a:r>
            <a:r>
              <a:rPr lang="it" sz="3600" dirty="0">
                <a:solidFill>
                  <a:schemeClr val="tx1"/>
                </a:solidFill>
              </a:rPr>
              <a:t>micidio</a:t>
            </a:r>
            <a:br>
              <a:rPr lang="it" sz="3600" dirty="0">
                <a:solidFill>
                  <a:schemeClr val="tx1"/>
                </a:solidFill>
              </a:rPr>
            </a:br>
            <a:r>
              <a:rPr lang="it" sz="3600" dirty="0">
                <a:solidFill>
                  <a:schemeClr val="tx1"/>
                </a:solidFill>
              </a:rPr>
              <a:t>preterintenzionale</a:t>
            </a:r>
          </a:p>
        </p:txBody>
      </p:sp>
    </p:spTree>
    <p:extLst>
      <p:ext uri="{BB962C8B-B14F-4D97-AF65-F5344CB8AC3E}">
        <p14:creationId xmlns:p14="http://schemas.microsoft.com/office/powerpoint/2010/main" val="4290813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it-IT" sz="3200" dirty="0"/>
              <a:t>principio di COLPEVOLEZZA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>
          <a:xfrm>
            <a:off x="1636426" y="3072983"/>
            <a:ext cx="8919147" cy="699102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it-IT" sz="3200" dirty="0">
                <a:latin typeface="Times New Roman" pitchFamily="18" charset="0"/>
              </a:rPr>
              <a:t>	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</a:rPr>
              <a:t>“La responsabilità penale è </a:t>
            </a:r>
            <a:r>
              <a:rPr lang="it-IT" sz="3600" b="1" dirty="0">
                <a:solidFill>
                  <a:srgbClr val="C00000"/>
                </a:solidFill>
                <a:latin typeface="Times New Roman" pitchFamily="18" charset="0"/>
              </a:rPr>
              <a:t>personale</a:t>
            </a:r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215681" y="2132856"/>
            <a:ext cx="5954713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solidFill>
                  <a:srgbClr val="C00000"/>
                </a:solidFill>
              </a:rPr>
              <a:t>Art. 27 comma 1 Cost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4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0260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dirty="0"/>
              <a:t>Corte costituzionale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66800" y="2389448"/>
            <a:ext cx="101791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3600" b="1" dirty="0" err="1">
                <a:solidFill>
                  <a:srgbClr val="002060"/>
                </a:solidFill>
              </a:rPr>
              <a:t>Sent</a:t>
            </a:r>
            <a:r>
              <a:rPr lang="it-IT" sz="3600" b="1" dirty="0">
                <a:solidFill>
                  <a:srgbClr val="002060"/>
                </a:solidFill>
              </a:rPr>
              <a:t>. 364/1988 </a:t>
            </a:r>
            <a:r>
              <a:rPr lang="it-IT" sz="3600" dirty="0">
                <a:solidFill>
                  <a:srgbClr val="002060"/>
                </a:solidFill>
              </a:rPr>
              <a:t>(errore sulla legge 					         penale - art. 5 c.p.)</a:t>
            </a:r>
            <a:endParaRPr lang="it-IT" sz="3600" b="1" dirty="0">
              <a:solidFill>
                <a:srgbClr val="002060"/>
              </a:solidFill>
            </a:endParaRPr>
          </a:p>
          <a:p>
            <a:pPr>
              <a:defRPr/>
            </a:pPr>
            <a:endParaRPr lang="it-IT" sz="36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it-IT" sz="3600" b="1" dirty="0" err="1">
                <a:solidFill>
                  <a:srgbClr val="002060"/>
                </a:solidFill>
              </a:rPr>
              <a:t>Sent</a:t>
            </a:r>
            <a:r>
              <a:rPr lang="it-IT" sz="3600" b="1" dirty="0">
                <a:solidFill>
                  <a:srgbClr val="002060"/>
                </a:solidFill>
              </a:rPr>
              <a:t>. 1085/1988 </a:t>
            </a:r>
            <a:r>
              <a:rPr lang="it-IT" sz="3600" dirty="0">
                <a:solidFill>
                  <a:srgbClr val="002060"/>
                </a:solidFill>
              </a:rPr>
              <a:t>(furto d’uso – art. 626 c.p.)</a:t>
            </a:r>
            <a:endParaRPr lang="it-IT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egnaposto contenuto 2"/>
          <p:cNvSpPr>
            <a:spLocks noGrp="1"/>
          </p:cNvSpPr>
          <p:nvPr>
            <p:ph idx="1"/>
          </p:nvPr>
        </p:nvSpPr>
        <p:spPr>
          <a:xfrm>
            <a:off x="1616737" y="2364568"/>
            <a:ext cx="9255039" cy="38727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it-IT" sz="3200" dirty="0">
                <a:solidFill>
                  <a:srgbClr val="1D016B"/>
                </a:solidFill>
                <a:latin typeface="Tahoma" pitchFamily="34" charset="0"/>
              </a:rPr>
              <a:t>	</a:t>
            </a:r>
            <a:r>
              <a:rPr lang="it-IT" sz="3200" dirty="0">
                <a:solidFill>
                  <a:srgbClr val="1D016B"/>
                </a:solidFill>
              </a:rPr>
              <a:t>“Il delitto è preterintenzionale, o oltre l’intenzione, quando dall’azione od omissione deriva un evento dannoso o pericoloso </a:t>
            </a:r>
            <a:r>
              <a:rPr lang="it-IT" sz="3200" b="1" dirty="0">
                <a:solidFill>
                  <a:srgbClr val="C00000"/>
                </a:solidFill>
              </a:rPr>
              <a:t>più grave di quello voluto</a:t>
            </a:r>
            <a:r>
              <a:rPr lang="it-IT" sz="3200" dirty="0">
                <a:solidFill>
                  <a:srgbClr val="1D016B"/>
                </a:solidFill>
              </a:rPr>
              <a:t> dall’agente”</a:t>
            </a:r>
          </a:p>
          <a:p>
            <a:pPr>
              <a:buFont typeface="Wingdings 2" pitchFamily="18" charset="2"/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183562" cy="806450"/>
          </a:xfrm>
        </p:spPr>
        <p:txBody>
          <a:bodyPr/>
          <a:lstStyle/>
          <a:p>
            <a:pPr algn="ctr">
              <a:defRPr/>
            </a:pPr>
            <a:r>
              <a:rPr lang="it-IT" sz="4800" dirty="0"/>
              <a:t>Delitto preterintenzionale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48681" y="1633915"/>
            <a:ext cx="539115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solidFill>
                  <a:srgbClr val="C00000"/>
                </a:solidFill>
              </a:rPr>
              <a:t>Art. 43 c.p.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egnaposto contenuto 2"/>
          <p:cNvSpPr>
            <a:spLocks noGrp="1"/>
          </p:cNvSpPr>
          <p:nvPr>
            <p:ph idx="1"/>
          </p:nvPr>
        </p:nvSpPr>
        <p:spPr>
          <a:xfrm>
            <a:off x="1306642" y="2607208"/>
            <a:ext cx="9578715" cy="29523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it-IT" sz="3200" b="1" dirty="0">
                <a:solidFill>
                  <a:srgbClr val="002060"/>
                </a:solidFill>
              </a:rPr>
              <a:t>	“Chiunque, con atti </a:t>
            </a:r>
            <a:r>
              <a:rPr lang="it-IT" sz="3200" b="1" dirty="0">
                <a:solidFill>
                  <a:srgbClr val="C00000"/>
                </a:solidFill>
              </a:rPr>
              <a:t>diretti a </a:t>
            </a:r>
            <a:r>
              <a:rPr lang="it-IT" sz="3200" b="1" dirty="0">
                <a:solidFill>
                  <a:srgbClr val="002060"/>
                </a:solidFill>
              </a:rPr>
              <a:t>commettere uno dei delitti preveduti dagli articoli </a:t>
            </a:r>
            <a:r>
              <a:rPr lang="it-IT" sz="3200" b="1" dirty="0">
                <a:solidFill>
                  <a:srgbClr val="C00000"/>
                </a:solidFill>
              </a:rPr>
              <a:t>581 e 582</a:t>
            </a:r>
            <a:r>
              <a:rPr lang="it-IT" sz="3200" b="1" dirty="0">
                <a:solidFill>
                  <a:srgbClr val="002060"/>
                </a:solidFill>
              </a:rPr>
              <a:t>, cagiona la morte di un uomo, è punito con la reclusione da 10 a 18 anni”</a:t>
            </a:r>
          </a:p>
          <a:p>
            <a:pPr>
              <a:buFont typeface="Wingdings 2" pitchFamily="18" charset="2"/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sz="4800" i="1" dirty="0"/>
              <a:t>Omicidio preterintenzionale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259795" y="1883213"/>
            <a:ext cx="367240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800" dirty="0">
                <a:solidFill>
                  <a:srgbClr val="C00000"/>
                </a:solidFill>
              </a:rPr>
              <a:t>art. 584 c.p</a:t>
            </a:r>
            <a:r>
              <a:rPr lang="it-IT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6AA4A-89CA-7F42-B3C1-04A34A17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Lettura costituzionalmente orientata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9CADEC-8715-1D4C-B4FC-E3E8B547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/>
          </a:bodyPr>
          <a:lstStyle/>
          <a:p>
            <a:r>
              <a:rPr lang="it-IT" sz="2800" dirty="0"/>
              <a:t>atti diretti a percuotere o ledere (dolo)</a:t>
            </a:r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morte della persona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628BA4-0F39-D842-A2FC-3791558E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05/11/20</a:t>
            </a:fld>
            <a:endParaRPr lang="en-US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5CCA6EF1-470E-CC44-9D2E-B8AEDEFA0004}"/>
              </a:ext>
            </a:extLst>
          </p:cNvPr>
          <p:cNvCxnSpPr/>
          <p:nvPr/>
        </p:nvCxnSpPr>
        <p:spPr>
          <a:xfrm>
            <a:off x="2743200" y="2838203"/>
            <a:ext cx="0" cy="143691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93ACFE-E5FE-DA42-8A13-437083FC68DC}"/>
              </a:ext>
            </a:extLst>
          </p:cNvPr>
          <p:cNvSpPr txBox="1"/>
          <p:nvPr/>
        </p:nvSpPr>
        <p:spPr>
          <a:xfrm>
            <a:off x="3218213" y="3244334"/>
            <a:ext cx="30508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nesso di causalità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606CDD3-4B13-9F46-8CA3-20978D07CEB0}"/>
              </a:ext>
            </a:extLst>
          </p:cNvPr>
          <p:cNvSpPr txBox="1"/>
          <p:nvPr/>
        </p:nvSpPr>
        <p:spPr>
          <a:xfrm>
            <a:off x="7219071" y="3090445"/>
            <a:ext cx="2306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rimprovero </a:t>
            </a:r>
          </a:p>
          <a:p>
            <a:r>
              <a:rPr lang="it-IT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 colpa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97E2FA1-2C61-F94C-957A-5019955EA404}"/>
              </a:ext>
            </a:extLst>
          </p:cNvPr>
          <p:cNvSpPr txBox="1"/>
          <p:nvPr/>
        </p:nvSpPr>
        <p:spPr>
          <a:xfrm>
            <a:off x="6494632" y="3244334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it-IT" sz="3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3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6AA4A-89CA-7F42-B3C1-04A34A175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 assenza dell’art. 584 c.p.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9CADEC-8715-1D4C-B4FC-E3E8B547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849624"/>
          </a:xfrm>
        </p:spPr>
        <p:txBody>
          <a:bodyPr>
            <a:normAutofit/>
          </a:bodyPr>
          <a:lstStyle/>
          <a:p>
            <a:r>
              <a:rPr lang="it-IT" sz="2800" dirty="0"/>
              <a:t>Reato di percosse (art. 581 c.p.) o di lesioni personali (artt. 582-583 c.p.), consumati o tentati (art. 56 c.p.) - </a:t>
            </a:r>
            <a:r>
              <a:rPr lang="it-IT" sz="2800" b="1" dirty="0">
                <a:solidFill>
                  <a:srgbClr val="C00000"/>
                </a:solidFill>
              </a:rPr>
              <a:t>dolosi</a:t>
            </a:r>
          </a:p>
          <a:p>
            <a:endParaRPr lang="it-IT" sz="2800" dirty="0"/>
          </a:p>
          <a:p>
            <a:endParaRPr lang="it-IT" sz="2800" dirty="0"/>
          </a:p>
          <a:p>
            <a:r>
              <a:rPr lang="it-IT" sz="2800" dirty="0"/>
              <a:t>Omicidio </a:t>
            </a:r>
            <a:r>
              <a:rPr lang="it-IT" sz="2800" b="1" dirty="0">
                <a:solidFill>
                  <a:srgbClr val="C00000"/>
                </a:solidFill>
              </a:rPr>
              <a:t>colposo</a:t>
            </a:r>
            <a:r>
              <a:rPr lang="it-IT" sz="2800" dirty="0"/>
              <a:t> (art. 589 c.p.)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628BA4-0F39-D842-A2FC-3791558E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05/11/20</a:t>
            </a:fld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97E2FA1-2C61-F94C-957A-5019955EA404}"/>
              </a:ext>
            </a:extLst>
          </p:cNvPr>
          <p:cNvSpPr txBox="1"/>
          <p:nvPr/>
        </p:nvSpPr>
        <p:spPr>
          <a:xfrm>
            <a:off x="1459494" y="3381601"/>
            <a:ext cx="498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+</a:t>
            </a:r>
            <a:endParaRPr lang="it-IT" sz="3600" dirty="0">
              <a:solidFill>
                <a:sysClr val="windowText" lastClr="000000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F78FE9D-E2C1-8843-905E-0823B58F1D41}"/>
              </a:ext>
            </a:extLst>
          </p:cNvPr>
          <p:cNvSpPr txBox="1"/>
          <p:nvPr/>
        </p:nvSpPr>
        <p:spPr>
          <a:xfrm>
            <a:off x="2481943" y="3443156"/>
            <a:ext cx="4920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concorso di reati (art. 81 c.p.)</a:t>
            </a:r>
          </a:p>
        </p:txBody>
      </p:sp>
    </p:spTree>
    <p:extLst>
      <p:ext uri="{BB962C8B-B14F-4D97-AF65-F5344CB8AC3E}">
        <p14:creationId xmlns:p14="http://schemas.microsoft.com/office/powerpoint/2010/main" val="212561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699E51-CE37-4B4D-9A34-6CEBAE03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Altra interpretazione giurisprudenziale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B87DAB-0DDD-6B4D-BA53-737314CB9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Dolo di percosse e lesioni include la previsione come possibile della morte</a:t>
            </a:r>
          </a:p>
          <a:p>
            <a:pPr lvl="2"/>
            <a:endParaRPr lang="it-IT" sz="2500" dirty="0"/>
          </a:p>
          <a:p>
            <a:pPr lvl="2"/>
            <a:r>
              <a:rPr lang="it-IT" sz="2500" dirty="0"/>
              <a:t>Omicidio con dolo eventuale (se derivante da lesioni o percosse) (Art. 584 c.p.)?</a:t>
            </a:r>
          </a:p>
          <a:p>
            <a:pPr lvl="2"/>
            <a:r>
              <a:rPr lang="it-IT" sz="2500" dirty="0"/>
              <a:t>Omicidio con dolo intenzionale o eventuale (nella altre ipotesi) (art. 575 c.p.)?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7369BD-D16C-3242-BDE7-9AF85FFEF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05/11/20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89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7_TF56410444" id="{9E32E7D9-E4D4-4E34-9CBF-5EF99946F492}" vid="{4EB8DC7B-672E-465F-9749-D0C21D91E9B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{6FCE5BFC-8320-44D1-A124-960D936CA712}tf56410444_win32</Template>
  <TotalTime>109</TotalTime>
  <Words>457</Words>
  <Application>Microsoft Macintosh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Avenir Next LT Pro</vt:lpstr>
      <vt:lpstr>Avenir Next LT Pro Light</vt:lpstr>
      <vt:lpstr>Calibri</vt:lpstr>
      <vt:lpstr>Garamond</vt:lpstr>
      <vt:lpstr>Tahoma</vt:lpstr>
      <vt:lpstr>Times New Roman</vt:lpstr>
      <vt:lpstr>Wingdings</vt:lpstr>
      <vt:lpstr>Wingdings 2</vt:lpstr>
      <vt:lpstr>SavonVTI</vt:lpstr>
      <vt:lpstr>CORSO DI  DIRITTO PENALE   (Claudia Pecorella)  giovedì 5 novembre 2020</vt:lpstr>
      <vt:lpstr>Omicidio preterintenzionale</vt:lpstr>
      <vt:lpstr>principio di COLPEVOLEZZA</vt:lpstr>
      <vt:lpstr>Corte costituzionale</vt:lpstr>
      <vt:lpstr>Delitto preterintenzionale</vt:lpstr>
      <vt:lpstr>Omicidio preterintenzionale</vt:lpstr>
      <vt:lpstr>Lettura costituzionalmente orientata</vt:lpstr>
      <vt:lpstr>In assenza dell’art. 584 c.p.</vt:lpstr>
      <vt:lpstr>Altra interpretazione giurisprudenziale</vt:lpstr>
      <vt:lpstr>Successione  e  decreti legge</vt:lpstr>
      <vt:lpstr>decreti legge</vt:lpstr>
      <vt:lpstr>Disciplina della decadenza</vt:lpstr>
      <vt:lpstr>Corte cost. 51/1985</vt:lpstr>
      <vt:lpstr>segue…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penale  (mod.A)</dc:title>
  <dc:creator>claudia.pecorella@unimib.it</dc:creator>
  <cp:lastModifiedBy>claudia.pecorella@unimib.it</cp:lastModifiedBy>
  <cp:revision>35</cp:revision>
  <dcterms:created xsi:type="dcterms:W3CDTF">2020-09-25T14:53:21Z</dcterms:created>
  <dcterms:modified xsi:type="dcterms:W3CDTF">2020-11-05T18:14:14Z</dcterms:modified>
</cp:coreProperties>
</file>