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83" r:id="rId5"/>
    <p:sldId id="285" r:id="rId6"/>
    <p:sldId id="284" r:id="rId7"/>
    <p:sldId id="280" r:id="rId8"/>
    <p:sldId id="281" r:id="rId9"/>
    <p:sldId id="263" r:id="rId10"/>
    <p:sldId id="261" r:id="rId11"/>
    <p:sldId id="287" r:id="rId12"/>
    <p:sldId id="288" r:id="rId13"/>
    <p:sldId id="289" r:id="rId14"/>
    <p:sldId id="290" r:id="rId15"/>
    <p:sldId id="267" r:id="rId16"/>
    <p:sldId id="279" r:id="rId17"/>
    <p:sldId id="268" r:id="rId18"/>
    <p:sldId id="269"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5050"/>
    <a:srgbClr val="FF3399"/>
    <a:srgbClr val="00FF00"/>
    <a:srgbClr val="00CC00"/>
    <a:srgbClr val="0033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A240C-0E29-45BB-B3C1-818BF6AEE71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6815D09-779E-483A-B378-5A773F24C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0CE47BA-123B-42A2-B066-9FDD096298DF}"/>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24748041-A7AF-44D7-8464-7197E1AC630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1AE8F6E-9D1D-4EE3-B1E6-495396FD19A0}"/>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239505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23CBDD-D460-40F6-865D-35ABA22CD45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905827-CF3A-4516-BD8F-40F0BAEB962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34443A0-A23C-4987-B81C-A432F4FA202E}"/>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883438E2-CB0E-4D9E-A689-419F8AE7F7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253A24-5ED2-4A22-B072-5E9310CD71E6}"/>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390340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F0F6367-D613-40A2-A999-76A499F7D1A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A69E53-AAD0-4DA0-965A-834FB6DB919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021315-0132-4FFB-A268-782444368225}"/>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F949B335-62BF-44ED-9CE0-0C81C96901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D25BC7-EA10-40D9-A441-D1339380BC27}"/>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117038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DE44D5-EA53-41B7-B8A3-3729816ADF1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247C5E-42B3-4192-A169-03242DABDA6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22A1165-A5D5-42CC-9F93-7D3CEE313686}"/>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EE643CBB-AE3B-48FB-8C89-0E887F62CC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C30A8FC-70F5-4DE0-8DE0-14B5D1A36903}"/>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224748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006E20-D01C-4DC5-9565-CEAA37FBCA9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5B2E081-B8CD-446A-9600-019FBA4A4F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4685CB0-6740-4FD0-94D2-9610AA05BD6A}"/>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347237CB-6F06-481E-917D-316AF07B1A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E72D9AB-2AE5-4E90-87CB-7CC483BD923D}"/>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169995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C00611-0518-42F1-B324-08ACE3FC43E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409D2E9-D36F-4F19-89C5-0EB661A5D46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FF2F1A3-AF0C-4C91-9ED2-B53E8033444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8F3F2D9-BB92-4292-9828-FF4DEE567CE3}"/>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6" name="Segnaposto piè di pagina 5">
            <a:extLst>
              <a:ext uri="{FF2B5EF4-FFF2-40B4-BE49-F238E27FC236}">
                <a16:creationId xmlns:a16="http://schemas.microsoft.com/office/drawing/2014/main" id="{3B31B6A7-E11F-41D8-9FD7-D60629C503C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7C0A402-252C-4DCD-8194-3DA076D5C3C0}"/>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3549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B970E1-B51D-450E-B0EE-8C680F0D7ED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AA52DA7-4947-44DA-AB9B-E798A515EB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32DB91B-42EC-44E1-8BAE-69D89B6128A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1D9D4BE-BCD1-4ABE-A4DA-12A54A361B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5A9F160-DC4E-46A6-94D3-4A3CBA6089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427F917-F500-454C-838E-491189D7D37E}"/>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8" name="Segnaposto piè di pagina 7">
            <a:extLst>
              <a:ext uri="{FF2B5EF4-FFF2-40B4-BE49-F238E27FC236}">
                <a16:creationId xmlns:a16="http://schemas.microsoft.com/office/drawing/2014/main" id="{5260B858-E3B5-41D8-88D1-BA9161B75A8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25C1FEC-132A-4B61-9760-58A8E52FD227}"/>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320210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755E9-BF60-45F8-A287-3F45F1AA84D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05BE115-B656-428C-8F05-13B53438CDE1}"/>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4" name="Segnaposto piè di pagina 3">
            <a:extLst>
              <a:ext uri="{FF2B5EF4-FFF2-40B4-BE49-F238E27FC236}">
                <a16:creationId xmlns:a16="http://schemas.microsoft.com/office/drawing/2014/main" id="{34AB0BF0-EDF5-4CAA-AB84-88F60BC3F0C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F50BEB7-C3D4-4CF6-A9CC-CB1CE4A07295}"/>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3725501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E0BD78A-272B-4F69-AD93-A60AD7A9596C}"/>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3" name="Segnaposto piè di pagina 2">
            <a:extLst>
              <a:ext uri="{FF2B5EF4-FFF2-40B4-BE49-F238E27FC236}">
                <a16:creationId xmlns:a16="http://schemas.microsoft.com/office/drawing/2014/main" id="{7CF90B1B-A91B-42FD-99EC-635FFC12BF8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4D84D72-4E7C-4A53-B319-F7E3E7385135}"/>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395399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E67BEB-83E3-4189-843D-0A64292C95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A95D98D-844B-4BB3-9488-8F992DDFFB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E2A6E77-9445-4FB6-86FF-E30C33D42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C0FB878-CC2D-44C9-B628-EC6A48BF39AB}"/>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6" name="Segnaposto piè di pagina 5">
            <a:extLst>
              <a:ext uri="{FF2B5EF4-FFF2-40B4-BE49-F238E27FC236}">
                <a16:creationId xmlns:a16="http://schemas.microsoft.com/office/drawing/2014/main" id="{7F161AF6-C965-43DD-81B8-5205EDFADC7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171167-24F6-4258-96CB-06F1660A5259}"/>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110402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1F28AF-9D35-44CE-B9FB-1F6BC7F3166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2B35F91-C3F0-47CD-A5F4-C8BDDB400E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F858FA0-B100-47AE-A2B2-20420958D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B08B970-B50B-4F6C-B74F-8B44F768B109}"/>
              </a:ext>
            </a:extLst>
          </p:cNvPr>
          <p:cNvSpPr>
            <a:spLocks noGrp="1"/>
          </p:cNvSpPr>
          <p:nvPr>
            <p:ph type="dt" sz="half" idx="10"/>
          </p:nvPr>
        </p:nvSpPr>
        <p:spPr/>
        <p:txBody>
          <a:bodyPr/>
          <a:lstStyle/>
          <a:p>
            <a:fld id="{976FCFCF-7482-4204-A7F7-738547139D07}" type="datetimeFigureOut">
              <a:rPr lang="it-IT" smtClean="0"/>
              <a:t>09/11/2020</a:t>
            </a:fld>
            <a:endParaRPr lang="it-IT"/>
          </a:p>
        </p:txBody>
      </p:sp>
      <p:sp>
        <p:nvSpPr>
          <p:cNvPr id="6" name="Segnaposto piè di pagina 5">
            <a:extLst>
              <a:ext uri="{FF2B5EF4-FFF2-40B4-BE49-F238E27FC236}">
                <a16:creationId xmlns:a16="http://schemas.microsoft.com/office/drawing/2014/main" id="{4D9261AE-07EE-4626-9423-4A788E5920B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849EEB-ED0C-4CBE-AB55-67B62A77A301}"/>
              </a:ext>
            </a:extLst>
          </p:cNvPr>
          <p:cNvSpPr>
            <a:spLocks noGrp="1"/>
          </p:cNvSpPr>
          <p:nvPr>
            <p:ph type="sldNum" sz="quarter" idx="12"/>
          </p:nvPr>
        </p:nvSpPr>
        <p:spPr/>
        <p:txBody>
          <a:bodyPr/>
          <a:lstStyle/>
          <a:p>
            <a:fld id="{422FF011-2DA2-4D42-98B7-6978C9700C9A}" type="slidenum">
              <a:rPr lang="it-IT" smtClean="0"/>
              <a:t>‹Nº›</a:t>
            </a:fld>
            <a:endParaRPr lang="it-IT"/>
          </a:p>
        </p:txBody>
      </p:sp>
    </p:spTree>
    <p:extLst>
      <p:ext uri="{BB962C8B-B14F-4D97-AF65-F5344CB8AC3E}">
        <p14:creationId xmlns:p14="http://schemas.microsoft.com/office/powerpoint/2010/main" val="60881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9F6C03D-7E2C-4EF9-B568-E756DFB45C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FEBFB69-6266-4A5F-9CE7-8B77A95B98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EDBC236-B2AB-4674-9B11-9D3428737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FCFCF-7482-4204-A7F7-738547139D07}" type="datetimeFigureOut">
              <a:rPr lang="it-IT" smtClean="0"/>
              <a:t>09/11/2020</a:t>
            </a:fld>
            <a:endParaRPr lang="it-IT"/>
          </a:p>
        </p:txBody>
      </p:sp>
      <p:sp>
        <p:nvSpPr>
          <p:cNvPr id="5" name="Segnaposto piè di pagina 4">
            <a:extLst>
              <a:ext uri="{FF2B5EF4-FFF2-40B4-BE49-F238E27FC236}">
                <a16:creationId xmlns:a16="http://schemas.microsoft.com/office/drawing/2014/main" id="{F0B6A0BD-A9D2-4B58-BE3C-0CF5898FB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C42E11B-C4C8-4DC8-A9BF-AFFDDE952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FF011-2DA2-4D42-98B7-6978C9700C9A}" type="slidenum">
              <a:rPr lang="it-IT" smtClean="0"/>
              <a:t>‹Nº›</a:t>
            </a:fld>
            <a:endParaRPr lang="it-IT"/>
          </a:p>
        </p:txBody>
      </p:sp>
    </p:spTree>
    <p:extLst>
      <p:ext uri="{BB962C8B-B14F-4D97-AF65-F5344CB8AC3E}">
        <p14:creationId xmlns:p14="http://schemas.microsoft.com/office/powerpoint/2010/main" val="283939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lgorla@unior.i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feraviva.com/jose-mujica-discurso-rio2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541177" y="4623371"/>
            <a:ext cx="5774077" cy="1061829"/>
          </a:xfrm>
          <a:prstGeom prst="rect">
            <a:avLst/>
          </a:prstGeom>
          <a:noFill/>
        </p:spPr>
        <p:txBody>
          <a:bodyPr wrap="square" rtlCol="0">
            <a:spAutoFit/>
          </a:bodyPr>
          <a:lstStyle/>
          <a:p>
            <a:r>
              <a:rPr lang="es-419" sz="4500" b="1" dirty="0">
                <a:solidFill>
                  <a:schemeClr val="bg1"/>
                </a:solidFill>
                <a:latin typeface="Daytona" panose="020B0604030500040204" pitchFamily="34" charset="0"/>
              </a:rPr>
              <a:t>vídeo información</a:t>
            </a:r>
          </a:p>
          <a:p>
            <a:r>
              <a:rPr lang="it-IT" dirty="0">
                <a:solidFill>
                  <a:schemeClr val="bg1"/>
                </a:solidFill>
              </a:rPr>
              <a:t> </a:t>
            </a:r>
          </a:p>
        </p:txBody>
      </p:sp>
    </p:spTree>
    <p:extLst>
      <p:ext uri="{BB962C8B-B14F-4D97-AF65-F5344CB8AC3E}">
        <p14:creationId xmlns:p14="http://schemas.microsoft.com/office/powerpoint/2010/main" val="86752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29802" y="56138"/>
            <a:ext cx="11344382" cy="6856718"/>
          </a:xfrm>
          <a:prstGeom prst="rect">
            <a:avLst/>
          </a:prstGeom>
          <a:solidFill>
            <a:schemeClr val="tx1">
              <a:lumMod val="75000"/>
              <a:lumOff val="25000"/>
            </a:schemeClr>
          </a:solidFill>
        </p:spPr>
        <p:txBody>
          <a:bodyPr wrap="square" rtlCol="0">
            <a:spAutoFit/>
          </a:bodyPr>
          <a:lstStyle/>
          <a:p>
            <a:pPr fontAlgn="base"/>
            <a:r>
              <a:rPr lang="es-ES" sz="2700" b="0" i="0" dirty="0">
                <a:solidFill>
                  <a:schemeClr val="bg1"/>
                </a:solidFill>
                <a:effectLst/>
                <a:latin typeface="Daytona" panose="020B0604030500040204" pitchFamily="34" charset="0"/>
              </a:rPr>
              <a:t>1)	El discurso empieza con una serie de interrogantes, una secuencia de preguntas retóricas. ¿Cuáles?</a:t>
            </a:r>
          </a:p>
          <a:p>
            <a:pPr fontAlgn="base"/>
            <a:r>
              <a:rPr lang="es-ES" sz="2700" b="0" i="0" dirty="0">
                <a:solidFill>
                  <a:schemeClr val="bg1"/>
                </a:solidFill>
                <a:effectLst/>
                <a:latin typeface="Daytona" panose="020B0604030500040204" pitchFamily="34" charset="0"/>
              </a:rPr>
              <a:t>2)	¿Cómo define la civilización en la que vivimos?</a:t>
            </a:r>
          </a:p>
          <a:p>
            <a:pPr fontAlgn="base"/>
            <a:r>
              <a:rPr lang="es-ES" sz="2700" b="0" i="0" dirty="0">
                <a:solidFill>
                  <a:schemeClr val="bg1"/>
                </a:solidFill>
                <a:effectLst/>
                <a:latin typeface="Daytona" panose="020B0604030500040204" pitchFamily="34" charset="0"/>
              </a:rPr>
              <a:t>3)	¿Cuál es el desafío que dice que tenemos por delante?</a:t>
            </a:r>
          </a:p>
          <a:p>
            <a:pPr fontAlgn="base"/>
            <a:r>
              <a:rPr lang="es-ES" sz="2700" b="0" i="0" dirty="0">
                <a:solidFill>
                  <a:schemeClr val="bg1"/>
                </a:solidFill>
                <a:effectLst/>
                <a:latin typeface="Daytona" panose="020B0604030500040204" pitchFamily="34" charset="0"/>
              </a:rPr>
              <a:t>4)	¿Por qué el hombre viene al mundo, o al planeta, como dice él? </a:t>
            </a:r>
          </a:p>
          <a:p>
            <a:pPr fontAlgn="base"/>
            <a:r>
              <a:rPr lang="es-ES" sz="2700" b="0" i="0" dirty="0">
                <a:solidFill>
                  <a:schemeClr val="bg1"/>
                </a:solidFill>
                <a:effectLst/>
                <a:latin typeface="Daytona" panose="020B0604030500040204" pitchFamily="34" charset="0"/>
              </a:rPr>
              <a:t>5)	¿En qué consiste el hiper consumo? Ejemplo de la lamparita eléctrica</a:t>
            </a:r>
          </a:p>
          <a:p>
            <a:pPr fontAlgn="base"/>
            <a:r>
              <a:rPr lang="es-ES" sz="2700" b="0" i="0" dirty="0">
                <a:solidFill>
                  <a:schemeClr val="bg1"/>
                </a:solidFill>
                <a:effectLst/>
                <a:latin typeface="Daytona" panose="020B0604030500040204" pitchFamily="34" charset="0"/>
              </a:rPr>
              <a:t>6)	¿Lo que propone es volver a la época del hombre de las cavernas?</a:t>
            </a:r>
          </a:p>
          <a:p>
            <a:pPr fontAlgn="base"/>
            <a:r>
              <a:rPr lang="es-ES" sz="2700" b="0" i="0" dirty="0">
                <a:solidFill>
                  <a:schemeClr val="bg1"/>
                </a:solidFill>
                <a:effectLst/>
                <a:latin typeface="Daytona" panose="020B0604030500040204" pitchFamily="34" charset="0"/>
              </a:rPr>
              <a:t>7)	¿Quién es el pobre, según Epicúreo, Séneca o los </a:t>
            </a:r>
            <a:r>
              <a:rPr lang="es-ES" sz="2700" b="0" i="0" dirty="0" err="1">
                <a:solidFill>
                  <a:schemeClr val="bg1"/>
                </a:solidFill>
                <a:effectLst/>
                <a:latin typeface="Daytona" panose="020B0604030500040204" pitchFamily="34" charset="0"/>
              </a:rPr>
              <a:t>Aymaras</a:t>
            </a:r>
            <a:r>
              <a:rPr lang="es-ES" sz="2700" b="0" i="0" dirty="0">
                <a:solidFill>
                  <a:schemeClr val="bg1"/>
                </a:solidFill>
                <a:effectLst/>
                <a:latin typeface="Daytona" panose="020B0604030500040204" pitchFamily="34" charset="0"/>
              </a:rPr>
              <a:t>?</a:t>
            </a:r>
          </a:p>
          <a:p>
            <a:pPr fontAlgn="base"/>
            <a:r>
              <a:rPr lang="es-ES" sz="2700" b="0" i="0" dirty="0">
                <a:solidFill>
                  <a:schemeClr val="bg1"/>
                </a:solidFill>
                <a:effectLst/>
                <a:latin typeface="Daytona" panose="020B0604030500040204" pitchFamily="34" charset="0"/>
              </a:rPr>
              <a:t>8)	¿Cómo describe su país?</a:t>
            </a:r>
          </a:p>
          <a:p>
            <a:pPr fontAlgn="base"/>
            <a:r>
              <a:rPr lang="es-ES" sz="2700" b="0" i="0" dirty="0">
                <a:solidFill>
                  <a:schemeClr val="bg1"/>
                </a:solidFill>
                <a:effectLst/>
                <a:latin typeface="Daytona" panose="020B0604030500040204" pitchFamily="34" charset="0"/>
              </a:rPr>
              <a:t>9)	¿Cuál es el riesgo al conseguir las 6 horas de trabajo diario para un trabajador en la sociedad contemporánea? ¿y por qué?</a:t>
            </a:r>
          </a:p>
          <a:p>
            <a:pPr fontAlgn="base"/>
            <a:r>
              <a:rPr lang="es-ES" sz="2700" b="0" i="0" dirty="0">
                <a:solidFill>
                  <a:schemeClr val="bg1"/>
                </a:solidFill>
                <a:effectLst/>
                <a:latin typeface="Daytona" panose="020B0604030500040204" pitchFamily="34" charset="0"/>
              </a:rPr>
              <a:t>10)	¿qué relación hay entre un desarrollo sustentable y la felicidad humana?</a:t>
            </a:r>
          </a:p>
        </p:txBody>
      </p:sp>
    </p:spTree>
    <p:extLst>
      <p:ext uri="{BB962C8B-B14F-4D97-AF65-F5344CB8AC3E}">
        <p14:creationId xmlns:p14="http://schemas.microsoft.com/office/powerpoint/2010/main" val="646120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154112" y="1997795"/>
            <a:ext cx="11614079" cy="2793072"/>
          </a:xfrm>
          <a:prstGeom prst="rect">
            <a:avLst/>
          </a:prstGeom>
          <a:solidFill>
            <a:schemeClr val="tx1">
              <a:lumMod val="75000"/>
              <a:lumOff val="25000"/>
            </a:schemeClr>
          </a:solidFill>
        </p:spPr>
        <p:txBody>
          <a:bodyPr wrap="square" rtlCol="0">
            <a:spAutoFit/>
          </a:bodyPr>
          <a:lstStyle/>
          <a:p>
            <a:pPr fontAlgn="base">
              <a:lnSpc>
                <a:spcPct val="150000"/>
              </a:lnSpc>
            </a:pPr>
            <a:r>
              <a:rPr lang="es-ES" sz="3300" b="0" i="0" dirty="0">
                <a:solidFill>
                  <a:srgbClr val="FF9900"/>
                </a:solidFill>
                <a:effectLst/>
                <a:latin typeface="Daytona" panose="020B0604030500040204" pitchFamily="34" charset="0"/>
              </a:rPr>
              <a:t>1)</a:t>
            </a:r>
            <a:r>
              <a:rPr lang="es-ES" sz="3300" b="0" i="0" dirty="0">
                <a:solidFill>
                  <a:schemeClr val="bg1"/>
                </a:solidFill>
                <a:effectLst/>
                <a:latin typeface="Daytona" panose="020B0604030500040204" pitchFamily="34" charset="0"/>
              </a:rPr>
              <a:t>	</a:t>
            </a:r>
            <a:r>
              <a:rPr lang="es-ES" sz="3300" b="1" dirty="0">
                <a:solidFill>
                  <a:srgbClr val="FF9900"/>
                </a:solidFill>
                <a:latin typeface="Daytona" panose="020B0604030500040204" pitchFamily="34" charset="0"/>
              </a:rPr>
              <a:t>El discurso empieza con una serie de interrogantes, una secuencia de preguntas retóricas. ¿Cuáles?</a:t>
            </a:r>
          </a:p>
          <a:p>
            <a:pPr fontAlgn="base"/>
            <a:r>
              <a:rPr lang="es-ES" sz="2700" b="0" i="0" dirty="0">
                <a:solidFill>
                  <a:schemeClr val="bg1"/>
                </a:solidFill>
                <a:effectLst/>
                <a:latin typeface="Daytona" panose="020B0604030500040204" pitchFamily="34" charset="0"/>
              </a:rPr>
              <a:t>	</a:t>
            </a:r>
          </a:p>
        </p:txBody>
      </p:sp>
    </p:spTree>
    <p:extLst>
      <p:ext uri="{BB962C8B-B14F-4D97-AF65-F5344CB8AC3E}">
        <p14:creationId xmlns:p14="http://schemas.microsoft.com/office/powerpoint/2010/main" val="73648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29802" y="56138"/>
            <a:ext cx="11344382" cy="5678478"/>
          </a:xfrm>
          <a:prstGeom prst="rect">
            <a:avLst/>
          </a:prstGeom>
          <a:solidFill>
            <a:schemeClr val="tx1">
              <a:lumMod val="75000"/>
              <a:lumOff val="25000"/>
            </a:schemeClr>
          </a:solidFill>
        </p:spPr>
        <p:txBody>
          <a:bodyPr wrap="square" rtlCol="0">
            <a:spAutoFit/>
          </a:bodyPr>
          <a:lstStyle/>
          <a:p>
            <a:pPr fontAlgn="base"/>
            <a:endParaRPr lang="es-ES" sz="3300" b="1" i="0" dirty="0">
              <a:solidFill>
                <a:srgbClr val="FF9900"/>
              </a:solidFill>
              <a:effectLst/>
              <a:latin typeface="Daytona" panose="020B0604030500040204" pitchFamily="34" charset="0"/>
            </a:endParaRPr>
          </a:p>
          <a:p>
            <a:pPr marL="514350" indent="-514350" fontAlgn="base">
              <a:buAutoNum type="arabicParenR" startAt="2"/>
            </a:pPr>
            <a:r>
              <a:rPr lang="es-ES" sz="3300" b="1" i="0" dirty="0">
                <a:solidFill>
                  <a:srgbClr val="FF9900"/>
                </a:solidFill>
                <a:effectLst/>
                <a:latin typeface="Daytona" panose="020B0604030500040204" pitchFamily="34" charset="0"/>
              </a:rPr>
              <a:t>¿Cómo define la civilización en la que vivimos?</a:t>
            </a:r>
          </a:p>
          <a:p>
            <a:pPr fontAlgn="base"/>
            <a:endParaRPr lang="es-ES" sz="3300" b="1" i="0" dirty="0">
              <a:solidFill>
                <a:srgbClr val="FF9900"/>
              </a:solidFill>
              <a:effectLst/>
              <a:latin typeface="Daytona" panose="020B0604030500040204" pitchFamily="34" charset="0"/>
            </a:endParaRPr>
          </a:p>
          <a:p>
            <a:pPr marL="514350" indent="-514350" fontAlgn="base">
              <a:buAutoNum type="arabicParenR" startAt="3"/>
            </a:pPr>
            <a:r>
              <a:rPr lang="es-ES" sz="3300" b="1" i="0" dirty="0">
                <a:solidFill>
                  <a:srgbClr val="FF9900"/>
                </a:solidFill>
                <a:effectLst/>
                <a:latin typeface="Daytona" panose="020B0604030500040204" pitchFamily="34" charset="0"/>
              </a:rPr>
              <a:t>¿Cuál es el desafío que dice que tenemos por delante?</a:t>
            </a:r>
          </a:p>
          <a:p>
            <a:pPr fontAlgn="base"/>
            <a:endParaRPr lang="es-ES" sz="3300" b="1" i="0" dirty="0">
              <a:solidFill>
                <a:srgbClr val="FF9900"/>
              </a:solidFill>
              <a:effectLst/>
              <a:latin typeface="Daytona" panose="020B0604030500040204" pitchFamily="34" charset="0"/>
            </a:endParaRPr>
          </a:p>
          <a:p>
            <a:pPr marL="514350" indent="-514350" fontAlgn="base">
              <a:buAutoNum type="arabicParenR" startAt="4"/>
            </a:pPr>
            <a:r>
              <a:rPr lang="es-ES" sz="3300" b="1" i="0" dirty="0">
                <a:solidFill>
                  <a:srgbClr val="FF9900"/>
                </a:solidFill>
                <a:effectLst/>
                <a:latin typeface="Daytona" panose="020B0604030500040204" pitchFamily="34" charset="0"/>
              </a:rPr>
              <a:t>¿Por qué el hombre viene al mundo, o al planeta, como dice él? </a:t>
            </a:r>
          </a:p>
          <a:p>
            <a:pPr fontAlgn="base"/>
            <a:endParaRPr lang="es-ES" sz="3300" b="1" i="0" dirty="0">
              <a:solidFill>
                <a:srgbClr val="FF9900"/>
              </a:solidFill>
              <a:effectLst/>
              <a:latin typeface="Daytona" panose="020B0604030500040204" pitchFamily="34" charset="0"/>
            </a:endParaRPr>
          </a:p>
          <a:p>
            <a:pPr fontAlgn="base"/>
            <a:r>
              <a:rPr lang="es-ES" sz="3300" b="1" i="0" dirty="0">
                <a:solidFill>
                  <a:srgbClr val="FF9900"/>
                </a:solidFill>
                <a:effectLst/>
                <a:latin typeface="Daytona" panose="020B0604030500040204" pitchFamily="34" charset="0"/>
              </a:rPr>
              <a:t>5)	¿En qué consiste el hiper consumo? Ejemplo de la lamparita eléctrica</a:t>
            </a:r>
          </a:p>
        </p:txBody>
      </p:sp>
    </p:spTree>
    <p:extLst>
      <p:ext uri="{BB962C8B-B14F-4D97-AF65-F5344CB8AC3E}">
        <p14:creationId xmlns:p14="http://schemas.microsoft.com/office/powerpoint/2010/main" val="163663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244867" y="1143759"/>
            <a:ext cx="11344382" cy="4570482"/>
          </a:xfrm>
          <a:prstGeom prst="rect">
            <a:avLst/>
          </a:prstGeom>
          <a:solidFill>
            <a:schemeClr val="tx1">
              <a:lumMod val="75000"/>
              <a:lumOff val="25000"/>
            </a:schemeClr>
          </a:solidFill>
        </p:spPr>
        <p:txBody>
          <a:bodyPr wrap="square" rtlCol="0">
            <a:spAutoFit/>
          </a:bodyPr>
          <a:lstStyle/>
          <a:p>
            <a:pPr fontAlgn="base"/>
            <a:endParaRPr lang="es-ES" sz="3300" b="1" i="0" dirty="0">
              <a:solidFill>
                <a:srgbClr val="FF9900"/>
              </a:solidFill>
              <a:effectLst/>
              <a:latin typeface="Daytona" panose="020B0604030500040204" pitchFamily="34" charset="0"/>
            </a:endParaRPr>
          </a:p>
          <a:p>
            <a:pPr fontAlgn="base"/>
            <a:r>
              <a:rPr lang="es-ES" sz="3300" b="1" i="0" dirty="0">
                <a:solidFill>
                  <a:srgbClr val="FF9900"/>
                </a:solidFill>
                <a:effectLst/>
                <a:latin typeface="Daytona" panose="020B0604030500040204" pitchFamily="34" charset="0"/>
              </a:rPr>
              <a:t>6)	¿Lo que propone es volver a la época del hombre de las cavernas?</a:t>
            </a:r>
          </a:p>
          <a:p>
            <a:pPr fontAlgn="base"/>
            <a:endParaRPr lang="es-ES" sz="3300" b="1" i="0" dirty="0">
              <a:solidFill>
                <a:srgbClr val="FF9900"/>
              </a:solidFill>
              <a:effectLst/>
              <a:latin typeface="Daytona" panose="020B0604030500040204" pitchFamily="34" charset="0"/>
            </a:endParaRPr>
          </a:p>
          <a:p>
            <a:pPr fontAlgn="base"/>
            <a:r>
              <a:rPr lang="es-ES" sz="3300" b="1" i="0" dirty="0">
                <a:solidFill>
                  <a:srgbClr val="FF9900"/>
                </a:solidFill>
                <a:effectLst/>
                <a:latin typeface="Daytona" panose="020B0604030500040204" pitchFamily="34" charset="0"/>
              </a:rPr>
              <a:t>7)	¿Quién es el pobre, según Epicúreo, Séneca o los </a:t>
            </a:r>
            <a:r>
              <a:rPr lang="es-ES" sz="3300" b="1" i="0" dirty="0" err="1">
                <a:solidFill>
                  <a:srgbClr val="FF9900"/>
                </a:solidFill>
                <a:effectLst/>
                <a:latin typeface="Daytona" panose="020B0604030500040204" pitchFamily="34" charset="0"/>
              </a:rPr>
              <a:t>Aymaras</a:t>
            </a:r>
            <a:r>
              <a:rPr lang="es-ES" sz="3300" b="1" i="0" dirty="0">
                <a:solidFill>
                  <a:srgbClr val="FF9900"/>
                </a:solidFill>
                <a:effectLst/>
                <a:latin typeface="Daytona" panose="020B0604030500040204" pitchFamily="34" charset="0"/>
              </a:rPr>
              <a:t>?</a:t>
            </a:r>
          </a:p>
          <a:p>
            <a:pPr fontAlgn="base"/>
            <a:endParaRPr lang="es-ES" sz="3300" b="1" i="0" dirty="0">
              <a:solidFill>
                <a:srgbClr val="FF9900"/>
              </a:solidFill>
              <a:effectLst/>
              <a:latin typeface="Daytona" panose="020B0604030500040204" pitchFamily="34" charset="0"/>
            </a:endParaRPr>
          </a:p>
          <a:p>
            <a:pPr fontAlgn="base"/>
            <a:r>
              <a:rPr lang="es-ES" sz="3300" b="1" i="0" dirty="0">
                <a:solidFill>
                  <a:srgbClr val="FF9900"/>
                </a:solidFill>
                <a:effectLst/>
                <a:latin typeface="Daytona" panose="020B0604030500040204" pitchFamily="34" charset="0"/>
              </a:rPr>
              <a:t>8)	¿Cómo describe su país?</a:t>
            </a:r>
          </a:p>
          <a:p>
            <a:pPr fontAlgn="base"/>
            <a:endParaRPr lang="es-ES" sz="2700" b="0" i="0" dirty="0">
              <a:solidFill>
                <a:schemeClr val="bg1"/>
              </a:solidFill>
              <a:effectLst/>
              <a:latin typeface="Daytona" panose="020B0604030500040204" pitchFamily="34" charset="0"/>
            </a:endParaRPr>
          </a:p>
        </p:txBody>
      </p:sp>
    </p:spTree>
    <p:extLst>
      <p:ext uri="{BB962C8B-B14F-4D97-AF65-F5344CB8AC3E}">
        <p14:creationId xmlns:p14="http://schemas.microsoft.com/office/powerpoint/2010/main" val="2954049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23809" y="723959"/>
            <a:ext cx="11344382" cy="4154984"/>
          </a:xfrm>
          <a:prstGeom prst="rect">
            <a:avLst/>
          </a:prstGeom>
          <a:solidFill>
            <a:schemeClr val="tx1">
              <a:lumMod val="75000"/>
              <a:lumOff val="25000"/>
            </a:schemeClr>
          </a:solidFill>
        </p:spPr>
        <p:txBody>
          <a:bodyPr wrap="square" rtlCol="0">
            <a:spAutoFit/>
          </a:bodyPr>
          <a:lstStyle/>
          <a:p>
            <a:pPr marL="514350" indent="-514350" fontAlgn="base">
              <a:buAutoNum type="arabicParenR" startAt="9"/>
            </a:pPr>
            <a:endParaRPr lang="es-ES" sz="3300" b="1" i="0" dirty="0">
              <a:solidFill>
                <a:srgbClr val="FF9900"/>
              </a:solidFill>
              <a:effectLst/>
              <a:latin typeface="Daytona" panose="020B0604030500040204" pitchFamily="34" charset="0"/>
            </a:endParaRPr>
          </a:p>
          <a:p>
            <a:pPr marL="514350" indent="-514350" fontAlgn="base">
              <a:buAutoNum type="arabicParenR" startAt="9"/>
            </a:pPr>
            <a:r>
              <a:rPr lang="es-ES" sz="3300" b="1" i="0" dirty="0">
                <a:solidFill>
                  <a:srgbClr val="FF9900"/>
                </a:solidFill>
                <a:effectLst/>
                <a:latin typeface="Daytona" panose="020B0604030500040204" pitchFamily="34" charset="0"/>
              </a:rPr>
              <a:t>¿Cuál es el riesgo al conseguir las 6 horas de trabajo diario para un trabajador en la sociedad contemporánea? ¿y por qué?</a:t>
            </a:r>
          </a:p>
          <a:p>
            <a:pPr fontAlgn="base"/>
            <a:endParaRPr lang="es-ES" sz="3300" b="1" i="0" dirty="0">
              <a:solidFill>
                <a:srgbClr val="FF9900"/>
              </a:solidFill>
              <a:effectLst/>
              <a:latin typeface="Daytona" panose="020B0604030500040204" pitchFamily="34" charset="0"/>
            </a:endParaRPr>
          </a:p>
          <a:p>
            <a:pPr marL="514350" indent="-514350" fontAlgn="base">
              <a:buAutoNum type="arabicParenR" startAt="10"/>
            </a:pPr>
            <a:r>
              <a:rPr lang="es-ES" sz="3300" b="1" i="0" dirty="0">
                <a:solidFill>
                  <a:srgbClr val="FF9900"/>
                </a:solidFill>
                <a:effectLst/>
                <a:latin typeface="Daytona" panose="020B0604030500040204" pitchFamily="34" charset="0"/>
              </a:rPr>
              <a:t> ¿qué relación hay entre un desarrollo sustentable y la felicidad humana?</a:t>
            </a:r>
          </a:p>
          <a:p>
            <a:pPr fontAlgn="base"/>
            <a:endParaRPr lang="es-ES" sz="3300" b="1" i="0" dirty="0">
              <a:solidFill>
                <a:srgbClr val="FF9900"/>
              </a:solidFill>
              <a:effectLst/>
              <a:latin typeface="Daytona" panose="020B0604030500040204" pitchFamily="34" charset="0"/>
            </a:endParaRPr>
          </a:p>
        </p:txBody>
      </p:sp>
    </p:spTree>
    <p:extLst>
      <p:ext uri="{BB962C8B-B14F-4D97-AF65-F5344CB8AC3E}">
        <p14:creationId xmlns:p14="http://schemas.microsoft.com/office/powerpoint/2010/main" val="2561963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976046" y="154112"/>
            <a:ext cx="9770723" cy="5770811"/>
          </a:xfrm>
          <a:prstGeom prst="rect">
            <a:avLst/>
          </a:prstGeom>
          <a:noFill/>
        </p:spPr>
        <p:txBody>
          <a:bodyPr wrap="square" rtlCol="0">
            <a:spAutoFit/>
          </a:bodyPr>
          <a:lstStyle/>
          <a:p>
            <a:pPr algn="ctr"/>
            <a:r>
              <a:rPr lang="es-419" sz="2800" b="1" dirty="0">
                <a:solidFill>
                  <a:schemeClr val="bg1"/>
                </a:solidFill>
                <a:latin typeface="Daytona" panose="020B0604030500040204" pitchFamily="34" charset="0"/>
              </a:rPr>
              <a:t>Compongan un elaborado escrito, de 250 palabras como máximo, que sintetice el tema.</a:t>
            </a:r>
          </a:p>
          <a:p>
            <a:pPr algn="ctr"/>
            <a:r>
              <a:rPr lang="es-419" sz="2800" b="1" dirty="0">
                <a:solidFill>
                  <a:schemeClr val="bg1"/>
                </a:solidFill>
                <a:latin typeface="Daytona" panose="020B0604030500040204" pitchFamily="34" charset="0"/>
              </a:rPr>
              <a:t>Título:</a:t>
            </a:r>
          </a:p>
          <a:p>
            <a:pPr algn="ctr"/>
            <a:endParaRPr lang="es-ES" sz="3600" b="1" i="0" dirty="0">
              <a:solidFill>
                <a:schemeClr val="bg1"/>
              </a:solidFill>
              <a:effectLst/>
              <a:latin typeface="ReithSerif"/>
            </a:endParaRPr>
          </a:p>
          <a:p>
            <a:pPr algn="ctr"/>
            <a:r>
              <a:rPr lang="es-ES" sz="3300" b="1" i="0" dirty="0">
                <a:solidFill>
                  <a:srgbClr val="FF9900"/>
                </a:solidFill>
                <a:effectLst/>
                <a:latin typeface="Daytona" panose="020B0604030500040204" pitchFamily="34" charset="0"/>
              </a:rPr>
              <a:t>“Cuando luchamos por el medio ambiente, tenemos que recordar que el primer elemento del medio ambiente se llama felicidad humana”.</a:t>
            </a:r>
          </a:p>
          <a:p>
            <a:pPr algn="ctr"/>
            <a:r>
              <a:rPr lang="es-ES" sz="3300" b="1" i="0" dirty="0">
                <a:solidFill>
                  <a:schemeClr val="bg1"/>
                </a:solidFill>
                <a:effectLst/>
                <a:latin typeface="Daytona" panose="020B0604030500040204" pitchFamily="34" charset="0"/>
              </a:rPr>
              <a:t>Discurso de Pepe Mujica en la Conferencia de las Naciones Unidas sobre el </a:t>
            </a:r>
            <a:r>
              <a:rPr lang="es-ES" sz="3300" b="1" i="0" dirty="0">
                <a:solidFill>
                  <a:schemeClr val="accent2">
                    <a:lumMod val="60000"/>
                    <a:lumOff val="40000"/>
                  </a:schemeClr>
                </a:solidFill>
                <a:effectLst/>
                <a:latin typeface="Daytona" panose="020B0604030500040204" pitchFamily="34" charset="0"/>
              </a:rPr>
              <a:t>Desarrollo Sostenible ‘Rio+20’</a:t>
            </a:r>
            <a:endParaRPr lang="es-ES" sz="3300" b="1" i="0" dirty="0">
              <a:solidFill>
                <a:srgbClr val="FF9900"/>
              </a:solidFill>
              <a:effectLst/>
              <a:latin typeface="Daytona" panose="020B0604030500040204" pitchFamily="34" charset="0"/>
            </a:endParaRPr>
          </a:p>
          <a:p>
            <a:endParaRPr lang="it-IT" dirty="0">
              <a:solidFill>
                <a:schemeClr val="bg1"/>
              </a:solidFill>
            </a:endParaRPr>
          </a:p>
        </p:txBody>
      </p:sp>
    </p:spTree>
    <p:extLst>
      <p:ext uri="{BB962C8B-B14F-4D97-AF65-F5344CB8AC3E}">
        <p14:creationId xmlns:p14="http://schemas.microsoft.com/office/powerpoint/2010/main" val="3902136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893851" y="297950"/>
            <a:ext cx="11295101" cy="4939814"/>
          </a:xfrm>
          <a:prstGeom prst="rect">
            <a:avLst/>
          </a:prstGeom>
          <a:noFill/>
        </p:spPr>
        <p:txBody>
          <a:bodyPr wrap="square" rtlCol="0">
            <a:spAutoFit/>
          </a:bodyPr>
          <a:lstStyle/>
          <a:p>
            <a:endParaRPr lang="es-419" sz="3500" dirty="0">
              <a:solidFill>
                <a:schemeClr val="bg1"/>
              </a:solidFill>
              <a:latin typeface="Daytona" panose="020B0604030500040204" pitchFamily="34" charset="0"/>
            </a:endParaRPr>
          </a:p>
          <a:p>
            <a:r>
              <a:rPr lang="es-419" sz="3500" b="1" dirty="0">
                <a:solidFill>
                  <a:schemeClr val="bg1"/>
                </a:solidFill>
                <a:latin typeface="Daytona" panose="020B0604030500040204" pitchFamily="34" charset="0"/>
              </a:rPr>
              <a:t>No olviden empezar dando un marco.</a:t>
            </a:r>
          </a:p>
          <a:p>
            <a:endParaRPr lang="es-419" sz="3500" b="1" dirty="0">
              <a:solidFill>
                <a:schemeClr val="bg1"/>
              </a:solidFill>
              <a:latin typeface="Daytona" panose="020B0604030500040204" pitchFamily="34" charset="0"/>
            </a:endParaRPr>
          </a:p>
          <a:p>
            <a:endParaRPr lang="es-419" sz="3500" b="1" dirty="0">
              <a:solidFill>
                <a:schemeClr val="bg1"/>
              </a:solidFill>
              <a:latin typeface="Daytona" panose="020B0604030500040204" pitchFamily="34" charset="0"/>
            </a:endParaRPr>
          </a:p>
          <a:p>
            <a:r>
              <a:rPr lang="es-419" sz="3500" b="1" dirty="0">
                <a:solidFill>
                  <a:schemeClr val="bg1"/>
                </a:solidFill>
                <a:latin typeface="Daytona" panose="020B0604030500040204" pitchFamily="34" charset="0"/>
              </a:rPr>
              <a:t>No pierdan el objetivo: ¡Se trata de un artículo periodístico!</a:t>
            </a:r>
          </a:p>
          <a:p>
            <a:endParaRPr lang="es-419" sz="3500" b="1" dirty="0">
              <a:solidFill>
                <a:schemeClr val="bg1"/>
              </a:solidFill>
              <a:latin typeface="Daytona" panose="020B0604030500040204" pitchFamily="34" charset="0"/>
            </a:endParaRPr>
          </a:p>
          <a:p>
            <a:endParaRPr lang="es-419" sz="3500" b="1" dirty="0">
              <a:solidFill>
                <a:schemeClr val="bg1"/>
              </a:solidFill>
              <a:latin typeface="Daytona" panose="020B0604030500040204" pitchFamily="34" charset="0"/>
            </a:endParaRPr>
          </a:p>
          <a:p>
            <a:r>
              <a:rPr lang="es-419" sz="3500" b="1" dirty="0">
                <a:solidFill>
                  <a:schemeClr val="bg1"/>
                </a:solidFill>
                <a:latin typeface="Daytona" panose="020B0604030500040204" pitchFamily="34" charset="0"/>
              </a:rPr>
              <a:t>Primero, fijen una secuencia argumentativa.</a:t>
            </a:r>
          </a:p>
        </p:txBody>
      </p:sp>
    </p:spTree>
    <p:extLst>
      <p:ext uri="{BB962C8B-B14F-4D97-AF65-F5344CB8AC3E}">
        <p14:creationId xmlns:p14="http://schemas.microsoft.com/office/powerpoint/2010/main" val="294378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1078787" y="328773"/>
            <a:ext cx="10304980" cy="7017306"/>
          </a:xfrm>
          <a:prstGeom prst="rect">
            <a:avLst/>
          </a:prstGeom>
          <a:noFill/>
        </p:spPr>
        <p:txBody>
          <a:bodyPr wrap="square" rtlCol="0">
            <a:spAutoFit/>
          </a:bodyPr>
          <a:lstStyle/>
          <a:p>
            <a:r>
              <a:rPr lang="es-419" sz="4500" b="1" dirty="0">
                <a:solidFill>
                  <a:schemeClr val="bg1"/>
                </a:solidFill>
                <a:latin typeface="Daytona" panose="020B0604030500040204" pitchFamily="34" charset="0"/>
              </a:rPr>
              <a:t>Envíen el elaborado</a:t>
            </a:r>
          </a:p>
          <a:p>
            <a:endParaRPr lang="es-419" sz="4500" b="1" dirty="0">
              <a:solidFill>
                <a:schemeClr val="bg1"/>
              </a:solidFill>
              <a:latin typeface="Daytona" panose="020B0604030500040204" pitchFamily="34" charset="0"/>
            </a:endParaRPr>
          </a:p>
          <a:p>
            <a:pPr marL="685800" indent="-685800">
              <a:buFont typeface="Wingdings" panose="05000000000000000000" pitchFamily="2" charset="2"/>
              <a:buChar char="Ø"/>
            </a:pPr>
            <a:r>
              <a:rPr lang="es-419" sz="3800" b="1" dirty="0">
                <a:solidFill>
                  <a:schemeClr val="bg1"/>
                </a:solidFill>
                <a:latin typeface="Daytona" panose="020B0604030500040204" pitchFamily="34" charset="0"/>
              </a:rPr>
              <a:t>antes del sábado 31 por la noche.</a:t>
            </a:r>
          </a:p>
          <a:p>
            <a:endParaRPr lang="es-419" sz="3800" b="1" dirty="0">
              <a:solidFill>
                <a:schemeClr val="bg1"/>
              </a:solidFill>
              <a:latin typeface="Daytona" panose="020B0604030500040204" pitchFamily="34" charset="0"/>
            </a:endParaRPr>
          </a:p>
          <a:p>
            <a:pPr marL="685800" indent="-685800">
              <a:buFont typeface="Wingdings" panose="05000000000000000000" pitchFamily="2" charset="2"/>
              <a:buChar char="Ø"/>
            </a:pPr>
            <a:r>
              <a:rPr lang="es-419" sz="3800" b="1" dirty="0">
                <a:solidFill>
                  <a:schemeClr val="bg1"/>
                </a:solidFill>
                <a:latin typeface="Daytona" panose="020B0604030500040204" pitchFamily="34" charset="0"/>
                <a:hlinkClick r:id="rId3">
                  <a:extLst>
                    <a:ext uri="{A12FA001-AC4F-418D-AE19-62706E023703}">
                      <ahyp:hlinkClr xmlns="" xmlns:ahyp="http://schemas.microsoft.com/office/drawing/2018/hyperlinkcolor" val="tx"/>
                    </a:ext>
                  </a:extLst>
                </a:hlinkClick>
              </a:rPr>
              <a:t>email: </a:t>
            </a:r>
            <a:r>
              <a:rPr lang="es-419" sz="3800" b="1" dirty="0" err="1">
                <a:solidFill>
                  <a:schemeClr val="bg1"/>
                </a:solidFill>
                <a:latin typeface="Daytona" panose="020B0604030500040204" pitchFamily="34" charset="0"/>
                <a:hlinkClick r:id="rId3">
                  <a:extLst>
                    <a:ext uri="{A12FA001-AC4F-418D-AE19-62706E023703}">
                      <ahyp:hlinkClr xmlns="" xmlns:ahyp="http://schemas.microsoft.com/office/drawing/2018/hyperlinkcolor" val="tx"/>
                    </a:ext>
                  </a:extLst>
                </a:hlinkClick>
              </a:rPr>
              <a:t>plgorla</a:t>
            </a:r>
            <a:r>
              <a:rPr lang="it-IT" sz="3800" b="1" dirty="0">
                <a:solidFill>
                  <a:schemeClr val="bg1"/>
                </a:solidFill>
                <a:latin typeface="Daytona" panose="020B0604030500040204" pitchFamily="34" charset="0"/>
                <a:hlinkClick r:id="rId3">
                  <a:extLst>
                    <a:ext uri="{A12FA001-AC4F-418D-AE19-62706E023703}">
                      <ahyp:hlinkClr xmlns="" xmlns:ahyp="http://schemas.microsoft.com/office/drawing/2018/hyperlinkcolor" val="tx"/>
                    </a:ext>
                  </a:extLst>
                </a:hlinkClick>
              </a:rPr>
              <a:t>@</a:t>
            </a:r>
            <a:r>
              <a:rPr lang="es-419" sz="3800" b="1" dirty="0">
                <a:solidFill>
                  <a:schemeClr val="bg1"/>
                </a:solidFill>
                <a:latin typeface="Daytona" panose="020B0604030500040204" pitchFamily="34" charset="0"/>
                <a:hlinkClick r:id="rId3">
                  <a:extLst>
                    <a:ext uri="{A12FA001-AC4F-418D-AE19-62706E023703}">
                      <ahyp:hlinkClr xmlns="" xmlns:ahyp="http://schemas.microsoft.com/office/drawing/2018/hyperlinkcolor" val="tx"/>
                    </a:ext>
                  </a:extLst>
                </a:hlinkClick>
              </a:rPr>
              <a:t>unior.it</a:t>
            </a:r>
            <a:endParaRPr lang="es-419" sz="3800" b="1" dirty="0">
              <a:solidFill>
                <a:schemeClr val="bg1"/>
              </a:solidFill>
              <a:latin typeface="Daytona" panose="020B0604030500040204" pitchFamily="34" charset="0"/>
            </a:endParaRPr>
          </a:p>
          <a:p>
            <a:endParaRPr lang="es-419" sz="3800" b="1" dirty="0">
              <a:solidFill>
                <a:schemeClr val="bg1"/>
              </a:solidFill>
              <a:latin typeface="Daytona" panose="020B0604030500040204" pitchFamily="34" charset="0"/>
            </a:endParaRPr>
          </a:p>
          <a:p>
            <a:pPr marL="685800" indent="-685800">
              <a:buFont typeface="Wingdings" panose="05000000000000000000" pitchFamily="2" charset="2"/>
              <a:buChar char="Ø"/>
            </a:pPr>
            <a:r>
              <a:rPr lang="es-419" sz="3800" b="1" dirty="0">
                <a:solidFill>
                  <a:schemeClr val="bg1"/>
                </a:solidFill>
                <a:latin typeface="Daytona" panose="020B0604030500040204" pitchFamily="34" charset="0"/>
              </a:rPr>
              <a:t>objeto: curso lengua española 3</a:t>
            </a:r>
          </a:p>
          <a:p>
            <a:endParaRPr lang="es-419" sz="3800" b="1" dirty="0">
              <a:solidFill>
                <a:schemeClr val="bg1"/>
              </a:solidFill>
              <a:latin typeface="Daytona" panose="020B0604030500040204" pitchFamily="34" charset="0"/>
            </a:endParaRPr>
          </a:p>
          <a:p>
            <a:pPr marL="685800" indent="-685800">
              <a:buFont typeface="Wingdings" panose="05000000000000000000" pitchFamily="2" charset="2"/>
              <a:buChar char="Ø"/>
            </a:pPr>
            <a:r>
              <a:rPr lang="es-419" sz="3800" b="1" dirty="0">
                <a:solidFill>
                  <a:schemeClr val="bg1"/>
                </a:solidFill>
                <a:latin typeface="Daytona" panose="020B0604030500040204" pitchFamily="34" charset="0"/>
              </a:rPr>
              <a:t> 250 palabras como máximo</a:t>
            </a:r>
          </a:p>
          <a:p>
            <a:endParaRPr lang="es-419" sz="3800" b="1" dirty="0">
              <a:solidFill>
                <a:schemeClr val="bg1"/>
              </a:solidFill>
              <a:latin typeface="Daytona" panose="020B0604030500040204" pitchFamily="34" charset="0"/>
            </a:endParaRPr>
          </a:p>
          <a:p>
            <a:pPr marL="685800" indent="-685800">
              <a:buFont typeface="Wingdings" panose="05000000000000000000" pitchFamily="2" charset="2"/>
              <a:buChar char="Ø"/>
            </a:pPr>
            <a:endParaRPr lang="es-419" sz="3800" b="1" dirty="0">
              <a:solidFill>
                <a:schemeClr val="bg1"/>
              </a:solidFill>
              <a:latin typeface="Daytona" panose="020B0604030500040204" pitchFamily="34" charset="0"/>
            </a:endParaRPr>
          </a:p>
          <a:p>
            <a:r>
              <a:rPr lang="it-IT" dirty="0">
                <a:solidFill>
                  <a:schemeClr val="bg1"/>
                </a:solidFill>
              </a:rPr>
              <a:t> </a:t>
            </a:r>
          </a:p>
        </p:txBody>
      </p:sp>
    </p:spTree>
    <p:extLst>
      <p:ext uri="{BB962C8B-B14F-4D97-AF65-F5344CB8AC3E}">
        <p14:creationId xmlns:p14="http://schemas.microsoft.com/office/powerpoint/2010/main" val="2141190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541177" y="4623371"/>
            <a:ext cx="5774077" cy="1061829"/>
          </a:xfrm>
          <a:prstGeom prst="rect">
            <a:avLst/>
          </a:prstGeom>
          <a:noFill/>
        </p:spPr>
        <p:txBody>
          <a:bodyPr wrap="square" rtlCol="0">
            <a:spAutoFit/>
          </a:bodyPr>
          <a:lstStyle/>
          <a:p>
            <a:r>
              <a:rPr lang="es-419" sz="4500" b="1" dirty="0">
                <a:solidFill>
                  <a:schemeClr val="bg1"/>
                </a:solidFill>
                <a:latin typeface="Daytona" panose="020B0604030500040204" pitchFamily="34" charset="0"/>
              </a:rPr>
              <a:t>vídeo información</a:t>
            </a:r>
          </a:p>
          <a:p>
            <a:r>
              <a:rPr lang="it-IT" dirty="0">
                <a:solidFill>
                  <a:schemeClr val="bg1"/>
                </a:solidFill>
              </a:rPr>
              <a:t> </a:t>
            </a:r>
          </a:p>
        </p:txBody>
      </p:sp>
    </p:spTree>
    <p:extLst>
      <p:ext uri="{BB962C8B-B14F-4D97-AF65-F5344CB8AC3E}">
        <p14:creationId xmlns:p14="http://schemas.microsoft.com/office/powerpoint/2010/main" val="285667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513708" y="797510"/>
            <a:ext cx="11435137" cy="5032147"/>
          </a:xfrm>
          <a:prstGeom prst="rect">
            <a:avLst/>
          </a:prstGeom>
          <a:noFill/>
        </p:spPr>
        <p:txBody>
          <a:bodyPr wrap="square" rtlCol="0">
            <a:spAutoFit/>
          </a:bodyPr>
          <a:lstStyle/>
          <a:p>
            <a:pPr algn="ctr"/>
            <a:r>
              <a:rPr lang="es-ES" sz="4800" b="1" i="0" dirty="0">
                <a:solidFill>
                  <a:schemeClr val="bg1"/>
                </a:solidFill>
                <a:effectLst/>
                <a:latin typeface="ReithSerif"/>
              </a:rPr>
              <a:t>discurso de José “Pepe” Mujica -expresidente de Uruguay- en la Conferencia de las Naciones Unidas sobre el </a:t>
            </a:r>
            <a:r>
              <a:rPr lang="es-ES" sz="4800" b="1" i="0" dirty="0">
                <a:solidFill>
                  <a:schemeClr val="accent2">
                    <a:lumMod val="60000"/>
                    <a:lumOff val="40000"/>
                  </a:schemeClr>
                </a:solidFill>
                <a:effectLst/>
                <a:latin typeface="ReithSerif"/>
              </a:rPr>
              <a:t>Desarrollo Sostenible ‘Rio+20’</a:t>
            </a:r>
            <a:r>
              <a:rPr lang="es-ES" sz="4800" b="1" i="0" dirty="0">
                <a:solidFill>
                  <a:schemeClr val="bg1"/>
                </a:solidFill>
                <a:effectLst/>
                <a:latin typeface="ReithSerif"/>
              </a:rPr>
              <a:t>, celebrada en junio de 2012 en Río de Janeiro, Brasil</a:t>
            </a:r>
          </a:p>
          <a:p>
            <a:pPr algn="ctr"/>
            <a:endParaRPr lang="es-ES" sz="4800" b="1" i="0" dirty="0">
              <a:solidFill>
                <a:schemeClr val="bg1"/>
              </a:solidFill>
              <a:effectLst/>
              <a:latin typeface="ReithSerif"/>
            </a:endParaRPr>
          </a:p>
          <a:p>
            <a:pPr algn="l"/>
            <a:endParaRPr lang="es-ES" sz="3300" b="1" i="0" dirty="0">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204459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174662" y="1458930"/>
            <a:ext cx="11722812" cy="4632037"/>
          </a:xfrm>
          <a:prstGeom prst="rect">
            <a:avLst/>
          </a:prstGeom>
          <a:noFill/>
        </p:spPr>
        <p:txBody>
          <a:bodyPr wrap="square" rtlCol="0">
            <a:spAutoFit/>
          </a:bodyPr>
          <a:lstStyle/>
          <a:p>
            <a:pPr marL="571500" indent="-571500" algn="ctr">
              <a:lnSpc>
                <a:spcPct val="150000"/>
              </a:lnSpc>
              <a:buFont typeface="Wingdings" panose="05000000000000000000" pitchFamily="2" charset="2"/>
              <a:buChar char="Ø"/>
            </a:pPr>
            <a:r>
              <a:rPr lang="es-419" sz="4000" b="1" dirty="0">
                <a:solidFill>
                  <a:schemeClr val="bg1"/>
                </a:solidFill>
                <a:latin typeface="Daytona" panose="020B0604030500040204" pitchFamily="34" charset="0"/>
              </a:rPr>
              <a:t>entender</a:t>
            </a:r>
          </a:p>
          <a:p>
            <a:pPr marL="571500" indent="-571500" algn="ctr">
              <a:lnSpc>
                <a:spcPct val="150000"/>
              </a:lnSpc>
              <a:buFont typeface="Wingdings" panose="05000000000000000000" pitchFamily="2" charset="2"/>
              <a:buChar char="Ø"/>
            </a:pPr>
            <a:r>
              <a:rPr lang="es-419" sz="4000" b="1" dirty="0">
                <a:solidFill>
                  <a:schemeClr val="bg1"/>
                </a:solidFill>
                <a:latin typeface="Daytona" panose="020B0604030500040204" pitchFamily="34" charset="0"/>
              </a:rPr>
              <a:t>jerarquía de las informaciones</a:t>
            </a:r>
          </a:p>
          <a:p>
            <a:pPr marL="571500" indent="-571500" algn="ctr">
              <a:lnSpc>
                <a:spcPct val="150000"/>
              </a:lnSpc>
              <a:buFont typeface="Wingdings" panose="05000000000000000000" pitchFamily="2" charset="2"/>
              <a:buChar char="Ø"/>
            </a:pPr>
            <a:r>
              <a:rPr lang="es-419" sz="4000" b="1" dirty="0">
                <a:solidFill>
                  <a:schemeClr val="bg1"/>
                </a:solidFill>
                <a:latin typeface="Daytona" panose="020B0604030500040204" pitchFamily="34" charset="0"/>
              </a:rPr>
              <a:t>tomar apuntes</a:t>
            </a:r>
          </a:p>
          <a:p>
            <a:pPr marL="571500" indent="-571500" algn="ctr">
              <a:lnSpc>
                <a:spcPct val="150000"/>
              </a:lnSpc>
              <a:buFont typeface="Wingdings" panose="05000000000000000000" pitchFamily="2" charset="2"/>
              <a:buChar char="Ø"/>
            </a:pPr>
            <a:r>
              <a:rPr lang="es-419" sz="4000" b="1" dirty="0">
                <a:solidFill>
                  <a:schemeClr val="bg1"/>
                </a:solidFill>
                <a:latin typeface="Daytona" panose="020B0604030500040204" pitchFamily="34" charset="0"/>
              </a:rPr>
              <a:t>sintetizar</a:t>
            </a:r>
          </a:p>
          <a:p>
            <a:pPr marL="571500" indent="-571500" algn="ctr">
              <a:lnSpc>
                <a:spcPct val="150000"/>
              </a:lnSpc>
              <a:buFont typeface="Wingdings" panose="05000000000000000000" pitchFamily="2" charset="2"/>
              <a:buChar char="Ø"/>
            </a:pPr>
            <a:r>
              <a:rPr lang="es-419" sz="4000" b="1" dirty="0">
                <a:solidFill>
                  <a:schemeClr val="bg1"/>
                </a:solidFill>
                <a:latin typeface="Daytona" panose="020B0604030500040204" pitchFamily="34" charset="0"/>
              </a:rPr>
              <a:t>reproducir</a:t>
            </a:r>
          </a:p>
        </p:txBody>
      </p:sp>
    </p:spTree>
    <p:extLst>
      <p:ext uri="{BB962C8B-B14F-4D97-AF65-F5344CB8AC3E}">
        <p14:creationId xmlns:p14="http://schemas.microsoft.com/office/powerpoint/2010/main" val="305027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21240" y="297950"/>
            <a:ext cx="11054993" cy="6247864"/>
          </a:xfrm>
          <a:prstGeom prst="rect">
            <a:avLst/>
          </a:prstGeom>
          <a:solidFill>
            <a:schemeClr val="bg2">
              <a:lumMod val="50000"/>
            </a:schemeClr>
          </a:solidFill>
        </p:spPr>
        <p:txBody>
          <a:bodyPr wrap="square" rtlCol="0">
            <a:spAutoFit/>
          </a:bodyPr>
          <a:lstStyle/>
          <a:p>
            <a:pPr algn="ctr">
              <a:lnSpc>
                <a:spcPct val="150000"/>
              </a:lnSpc>
            </a:pPr>
            <a:r>
              <a:rPr lang="es-ES" sz="4500" b="1" i="0" dirty="0">
                <a:solidFill>
                  <a:schemeClr val="bg1"/>
                </a:solidFill>
                <a:effectLst/>
                <a:latin typeface="Daytona" panose="020B0604030500040204" pitchFamily="34" charset="0"/>
              </a:rPr>
              <a:t>Pepe Mujica</a:t>
            </a:r>
          </a:p>
          <a:p>
            <a:pPr algn="l">
              <a:lnSpc>
                <a:spcPct val="150000"/>
              </a:lnSpc>
            </a:pPr>
            <a:endParaRPr lang="es-ES" sz="2800" b="1" i="0" dirty="0">
              <a:solidFill>
                <a:schemeClr val="bg1"/>
              </a:solidFill>
              <a:effectLst/>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José Alberto Mujica Cordano (Montevideo, 1935) es un político uruguayo.</a:t>
            </a:r>
          </a:p>
          <a:p>
            <a:pPr marL="457200" indent="-457200" algn="l">
              <a:lnSpc>
                <a:spcPct val="150000"/>
              </a:lnSpc>
              <a:buFont typeface="Wingdings" panose="05000000000000000000" pitchFamily="2" charset="2"/>
              <a:buChar char="Ø"/>
            </a:pPr>
            <a:endParaRPr lang="es-ES" sz="2800" b="1" i="0" dirty="0">
              <a:solidFill>
                <a:schemeClr val="bg1"/>
              </a:solidFill>
              <a:effectLst/>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Presidente de Uruguay entre 2010 y 2015.</a:t>
            </a:r>
          </a:p>
          <a:p>
            <a:pPr marL="457200" indent="-457200" algn="l">
              <a:lnSpc>
                <a:spcPct val="150000"/>
              </a:lnSpc>
              <a:buFont typeface="Wingdings" panose="05000000000000000000" pitchFamily="2" charset="2"/>
              <a:buChar char="Ø"/>
            </a:pPr>
            <a:endParaRPr lang="es-ES" sz="2800" b="1" i="0" dirty="0">
              <a:solidFill>
                <a:schemeClr val="bg1"/>
              </a:solidFill>
              <a:effectLst/>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Luego: Senador de la República.</a:t>
            </a:r>
            <a:endParaRPr lang="es-ES" sz="2800" b="1" dirty="0">
              <a:solidFill>
                <a:schemeClr val="bg1"/>
              </a:solidFill>
              <a:latin typeface="Daytona" panose="020B0604030500040204" pitchFamily="34" charset="0"/>
            </a:endParaRPr>
          </a:p>
          <a:p>
            <a:pPr marL="457200" indent="-457200" algn="l">
              <a:lnSpc>
                <a:spcPct val="150000"/>
              </a:lnSpc>
              <a:buFontTx/>
              <a:buChar char="-"/>
            </a:pPr>
            <a:endParaRPr lang="es-ES" sz="2800" b="1" i="0" dirty="0">
              <a:solidFill>
                <a:schemeClr val="bg1"/>
              </a:solidFill>
              <a:effectLst/>
              <a:latin typeface="Daytona" panose="020B0604030500040204" pitchFamily="34" charset="0"/>
            </a:endParaRPr>
          </a:p>
        </p:txBody>
      </p:sp>
    </p:spTree>
    <p:extLst>
      <p:ext uri="{BB962C8B-B14F-4D97-AF65-F5344CB8AC3E}">
        <p14:creationId xmlns:p14="http://schemas.microsoft.com/office/powerpoint/2010/main" val="312678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21240" y="297950"/>
            <a:ext cx="11054993" cy="5855449"/>
          </a:xfrm>
          <a:prstGeom prst="rect">
            <a:avLst/>
          </a:prstGeom>
          <a:solidFill>
            <a:schemeClr val="bg2">
              <a:lumMod val="50000"/>
            </a:schemeClr>
          </a:solidFill>
        </p:spPr>
        <p:txBody>
          <a:bodyPr wrap="square" rtlCol="0">
            <a:spAutoFit/>
          </a:bodyPr>
          <a:lstStyle/>
          <a:p>
            <a:pPr algn="l">
              <a:lnSpc>
                <a:spcPct val="150000"/>
              </a:lnSpc>
            </a:pPr>
            <a:endParaRPr lang="es-ES" sz="2800" b="1" dirty="0">
              <a:solidFill>
                <a:schemeClr val="bg1"/>
              </a:solidFill>
              <a:latin typeface="Daytona" panose="020B0604030500040204" pitchFamily="34" charset="0"/>
            </a:endParaRPr>
          </a:p>
          <a:p>
            <a:pPr>
              <a:lnSpc>
                <a:spcPct val="150000"/>
              </a:lnSpc>
            </a:pPr>
            <a:r>
              <a:rPr lang="es-ES" sz="2800" b="1" i="0" dirty="0">
                <a:solidFill>
                  <a:schemeClr val="bg1"/>
                </a:solidFill>
                <a:effectLst/>
                <a:latin typeface="Daytona" panose="020B0604030500040204" pitchFamily="34" charset="0"/>
              </a:rPr>
              <a:t>El martes pasado, el 20 de octubre de 2020, con un discurso conmovedor abandonó su banca en el Senado de Uruguay para priorizar su salud en el contexto de la pandemia de Covid-19 porque, con 85 años y una enfermedad inmunológica, forma parte del grupo de riesgo y sentía que ya no podía desempeñar sus funciones en la Cámara Alta (la del Senado). </a:t>
            </a:r>
          </a:p>
          <a:p>
            <a:pPr marL="457200" indent="-457200" algn="l">
              <a:lnSpc>
                <a:spcPct val="150000"/>
              </a:lnSpc>
              <a:buFontTx/>
              <a:buChar char="-"/>
            </a:pPr>
            <a:endParaRPr lang="es-ES" sz="2800" b="1" i="0" dirty="0">
              <a:solidFill>
                <a:schemeClr val="bg1"/>
              </a:solidFill>
              <a:effectLst/>
              <a:latin typeface="Daytona" panose="020B0604030500040204" pitchFamily="34" charset="0"/>
            </a:endParaRPr>
          </a:p>
        </p:txBody>
      </p:sp>
    </p:spTree>
    <p:extLst>
      <p:ext uri="{BB962C8B-B14F-4D97-AF65-F5344CB8AC3E}">
        <p14:creationId xmlns:p14="http://schemas.microsoft.com/office/powerpoint/2010/main" val="200223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568503" y="102741"/>
            <a:ext cx="11054993" cy="6617196"/>
          </a:xfrm>
          <a:prstGeom prst="rect">
            <a:avLst/>
          </a:prstGeom>
          <a:solidFill>
            <a:schemeClr val="bg2">
              <a:lumMod val="50000"/>
            </a:schemeClr>
          </a:solidFill>
        </p:spPr>
        <p:txBody>
          <a:bodyPr wrap="square" rtlCol="0">
            <a:spAutoFit/>
          </a:bodyPr>
          <a:lstStyle/>
          <a:p>
            <a:pPr algn="ctr">
              <a:lnSpc>
                <a:spcPct val="150000"/>
              </a:lnSpc>
            </a:pPr>
            <a:r>
              <a:rPr lang="es-ES" sz="3300" b="1" i="0" dirty="0">
                <a:solidFill>
                  <a:schemeClr val="bg1"/>
                </a:solidFill>
                <a:effectLst/>
                <a:latin typeface="Daytona" panose="020B0604030500040204" pitchFamily="34" charset="0"/>
              </a:rPr>
              <a:t>Durante su presidencia</a:t>
            </a: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Vivía (y sigue viviendo) en una granja en las afueras de Montevideo habiendo declinado ocupar la residencia presidencial, usada exclusivamente para actos oficiales. </a:t>
            </a:r>
          </a:p>
          <a:p>
            <a:pPr marL="457200" indent="-457200" algn="l">
              <a:lnSpc>
                <a:spcPct val="150000"/>
              </a:lnSpc>
              <a:buFont typeface="Wingdings" panose="05000000000000000000" pitchFamily="2" charset="2"/>
              <a:buChar char="Ø"/>
            </a:pPr>
            <a:endParaRPr lang="es-ES" sz="2800" b="1" i="0" dirty="0">
              <a:solidFill>
                <a:schemeClr val="bg1"/>
              </a:solidFill>
              <a:effectLst/>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dirty="0">
                <a:solidFill>
                  <a:schemeClr val="bg1"/>
                </a:solidFill>
                <a:latin typeface="Daytona" panose="020B0604030500040204" pitchFamily="34" charset="0"/>
              </a:rPr>
              <a:t>Viajaba y viaja en un c</a:t>
            </a:r>
            <a:r>
              <a:rPr lang="es-ES" sz="2800" b="1" i="0" dirty="0">
                <a:solidFill>
                  <a:schemeClr val="bg1"/>
                </a:solidFill>
                <a:effectLst/>
                <a:latin typeface="Daytona" panose="020B0604030500040204" pitchFamily="34" charset="0"/>
              </a:rPr>
              <a:t>oche viejo, un Volkswagen Escarabajo de 1987 </a:t>
            </a:r>
          </a:p>
          <a:p>
            <a:pPr marL="457200" indent="-457200" algn="l">
              <a:lnSpc>
                <a:spcPct val="150000"/>
              </a:lnSpc>
              <a:buFont typeface="Wingdings" panose="05000000000000000000" pitchFamily="2" charset="2"/>
              <a:buChar char="Ø"/>
            </a:pPr>
            <a:endParaRPr lang="es-ES" sz="2800" b="1" dirty="0">
              <a:solidFill>
                <a:schemeClr val="bg1"/>
              </a:solidFill>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Devolvía el 90% de su sueldo </a:t>
            </a:r>
            <a:r>
              <a:rPr lang="es-ES" sz="2800" b="1" dirty="0">
                <a:solidFill>
                  <a:schemeClr val="bg1"/>
                </a:solidFill>
                <a:latin typeface="Daytona" panose="020B0604030500040204" pitchFamily="34" charset="0"/>
              </a:rPr>
              <a:t>presidencial </a:t>
            </a:r>
            <a:r>
              <a:rPr lang="es-ES" sz="2800" b="1" i="0" dirty="0">
                <a:solidFill>
                  <a:schemeClr val="bg1"/>
                </a:solidFill>
                <a:effectLst/>
                <a:latin typeface="Daytona" panose="020B0604030500040204" pitchFamily="34" charset="0"/>
              </a:rPr>
              <a:t>a proyectos de ayuda contra la pobreza</a:t>
            </a:r>
          </a:p>
        </p:txBody>
      </p:sp>
    </p:spTree>
    <p:extLst>
      <p:ext uri="{BB962C8B-B14F-4D97-AF65-F5344CB8AC3E}">
        <p14:creationId xmlns:p14="http://schemas.microsoft.com/office/powerpoint/2010/main" val="88197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369869" y="178110"/>
            <a:ext cx="11054993" cy="6501780"/>
          </a:xfrm>
          <a:prstGeom prst="rect">
            <a:avLst/>
          </a:prstGeom>
          <a:solidFill>
            <a:schemeClr val="bg2">
              <a:lumMod val="50000"/>
            </a:schemeClr>
          </a:solidFill>
        </p:spPr>
        <p:txBody>
          <a:bodyPr wrap="square" rtlCol="0">
            <a:spAutoFit/>
          </a:bodyPr>
          <a:lstStyle/>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Conocido como “el Presidente más pobre del mundo” </a:t>
            </a:r>
          </a:p>
          <a:p>
            <a:pPr marL="457200" indent="-457200" algn="l">
              <a:lnSpc>
                <a:spcPct val="150000"/>
              </a:lnSpc>
              <a:buFont typeface="Wingdings" panose="05000000000000000000" pitchFamily="2" charset="2"/>
              <a:buChar char="Ø"/>
            </a:pPr>
            <a:endParaRPr lang="es-ES" sz="2800" b="1" dirty="0">
              <a:solidFill>
                <a:schemeClr val="bg1"/>
              </a:solidFill>
              <a:latin typeface="Daytona" panose="020B0604030500040204" pitchFamily="34" charset="0"/>
            </a:endParaRPr>
          </a:p>
          <a:p>
            <a:pPr marL="457200" indent="-457200" algn="l">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famoso por sus discursos públicos de estilo muy directo y visión lúcida -casi filosófica- del sentido de la acción política (“La política es la lucha por la felicidad humana”, dijo en su último discurso del martes pasado)</a:t>
            </a:r>
          </a:p>
          <a:p>
            <a:pPr marL="457200" indent="-457200" algn="l">
              <a:lnSpc>
                <a:spcPct val="150000"/>
              </a:lnSpc>
              <a:buFont typeface="Wingdings" panose="05000000000000000000" pitchFamily="2" charset="2"/>
              <a:buChar char="Ø"/>
            </a:pPr>
            <a:endParaRPr lang="es-ES" sz="2800" b="1" i="0" dirty="0">
              <a:solidFill>
                <a:schemeClr val="bg1"/>
              </a:solidFill>
              <a:effectLst/>
              <a:latin typeface="Daytona" panose="020B0604030500040204" pitchFamily="34" charset="0"/>
            </a:endParaRPr>
          </a:p>
          <a:p>
            <a:pPr marL="457200" indent="-457200">
              <a:lnSpc>
                <a:spcPct val="150000"/>
              </a:lnSpc>
              <a:buFont typeface="Wingdings" panose="05000000000000000000" pitchFamily="2" charset="2"/>
              <a:buChar char="Ø"/>
            </a:pPr>
            <a:r>
              <a:rPr lang="es-ES" sz="2800" b="1" i="0" dirty="0">
                <a:solidFill>
                  <a:schemeClr val="bg1"/>
                </a:solidFill>
                <a:effectLst/>
                <a:latin typeface="Daytona" panose="020B0604030500040204" pitchFamily="34" charset="0"/>
              </a:rPr>
              <a:t>se hizo célebre en la escena </a:t>
            </a:r>
            <a:r>
              <a:rPr lang="es-ES" sz="2800" b="1" dirty="0">
                <a:solidFill>
                  <a:schemeClr val="bg1"/>
                </a:solidFill>
                <a:latin typeface="Daytona" panose="020B0604030500040204" pitchFamily="34" charset="0"/>
              </a:rPr>
              <a:t>internacional también por su política en materia de drogas, cuando </a:t>
            </a:r>
            <a:r>
              <a:rPr lang="es-ES" sz="2800" b="1" i="0" dirty="0">
                <a:solidFill>
                  <a:schemeClr val="bg1"/>
                </a:solidFill>
                <a:effectLst/>
                <a:latin typeface="Daytona" panose="020B0604030500040204" pitchFamily="34" charset="0"/>
              </a:rPr>
              <a:t>propuso legalizar y regular la venta de marihuana en Uruguay. </a:t>
            </a:r>
          </a:p>
        </p:txBody>
      </p:sp>
    </p:spTree>
    <p:extLst>
      <p:ext uri="{BB962C8B-B14F-4D97-AF65-F5344CB8AC3E}">
        <p14:creationId xmlns:p14="http://schemas.microsoft.com/office/powerpoint/2010/main" val="126842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349321" y="297950"/>
            <a:ext cx="11085815" cy="5693866"/>
          </a:xfrm>
          <a:prstGeom prst="rect">
            <a:avLst/>
          </a:prstGeom>
          <a:solidFill>
            <a:schemeClr val="bg2">
              <a:lumMod val="50000"/>
            </a:schemeClr>
          </a:solidFill>
        </p:spPr>
        <p:txBody>
          <a:bodyPr wrap="square" rtlCol="0">
            <a:spAutoFit/>
          </a:bodyPr>
          <a:lstStyle/>
          <a:p>
            <a:pPr algn="l"/>
            <a:endParaRPr lang="es-ES" sz="2800" b="1" i="0" dirty="0">
              <a:solidFill>
                <a:schemeClr val="bg1"/>
              </a:solidFill>
              <a:effectLst/>
              <a:latin typeface="Daytona" panose="020B0604030500040204" pitchFamily="34" charset="0"/>
            </a:endParaRPr>
          </a:p>
          <a:p>
            <a:pPr algn="l"/>
            <a:r>
              <a:rPr lang="es-ES" sz="2800" b="1" i="0" dirty="0">
                <a:solidFill>
                  <a:schemeClr val="bg1"/>
                </a:solidFill>
                <a:effectLst/>
                <a:latin typeface="Daytona" panose="020B0604030500040204" pitchFamily="34" charset="0"/>
              </a:rPr>
              <a:t>En un discurso reciente dirigido a los jóvenes, desde su finca, habló sobre meritocracia e igualdad de oportunidades.</a:t>
            </a:r>
          </a:p>
          <a:p>
            <a:pPr algn="l"/>
            <a:endParaRPr lang="es-ES" sz="2800" b="1" i="0" dirty="0">
              <a:solidFill>
                <a:schemeClr val="bg1"/>
              </a:solidFill>
              <a:effectLst/>
              <a:latin typeface="Daytona" panose="020B0604030500040204" pitchFamily="34" charset="0"/>
            </a:endParaRPr>
          </a:p>
          <a:p>
            <a:pPr algn="l"/>
            <a:endParaRPr lang="es-ES" sz="2800" b="1" i="0" dirty="0">
              <a:solidFill>
                <a:schemeClr val="bg1"/>
              </a:solidFill>
              <a:effectLst/>
              <a:latin typeface="Daytona" panose="020B0604030500040204" pitchFamily="34" charset="0"/>
            </a:endParaRPr>
          </a:p>
          <a:p>
            <a:pPr algn="l"/>
            <a:r>
              <a:rPr lang="es-ES" sz="2800" b="1" i="0" dirty="0">
                <a:solidFill>
                  <a:schemeClr val="bg1"/>
                </a:solidFill>
                <a:effectLst/>
                <a:latin typeface="Daytona" panose="020B0604030500040204" pitchFamily="34" charset="0"/>
              </a:rPr>
              <a:t>“La naturaleza no hace iguales, hace semejantes. La lucha es por la igualdad en el derecho de partida, en el derecho de oportunidad. En las horas de la adolescencia. Después cada cual dará lo que pueda. Luchar por equiparar ese derecho de largada* en la vida es la verdadera utopía”, dijo Mujica.</a:t>
            </a:r>
          </a:p>
          <a:p>
            <a:pPr algn="l"/>
            <a:endParaRPr lang="es-ES" sz="2800" b="1" i="0" dirty="0">
              <a:solidFill>
                <a:schemeClr val="bg1"/>
              </a:solidFill>
              <a:effectLst/>
              <a:latin typeface="Daytona" panose="020B0604030500040204" pitchFamily="34" charset="0"/>
            </a:endParaRPr>
          </a:p>
          <a:p>
            <a:pPr algn="l"/>
            <a:r>
              <a:rPr lang="es-ES" sz="2800" b="1" i="0" dirty="0">
                <a:solidFill>
                  <a:schemeClr val="bg1"/>
                </a:solidFill>
                <a:effectLst/>
                <a:latin typeface="Daytona" panose="020B0604030500040204" pitchFamily="34" charset="0"/>
              </a:rPr>
              <a:t>(*derecho de partida)</a:t>
            </a:r>
          </a:p>
          <a:p>
            <a:pPr algn="l"/>
            <a:endParaRPr lang="es-ES" sz="2800" b="1" i="0" dirty="0">
              <a:solidFill>
                <a:schemeClr val="bg1"/>
              </a:solidFill>
              <a:effectLst/>
              <a:latin typeface="Daytona" panose="020B0604030500040204" pitchFamily="34" charset="0"/>
            </a:endParaRPr>
          </a:p>
        </p:txBody>
      </p:sp>
    </p:spTree>
    <p:extLst>
      <p:ext uri="{BB962C8B-B14F-4D97-AF65-F5344CB8AC3E}">
        <p14:creationId xmlns:p14="http://schemas.microsoft.com/office/powerpoint/2010/main" val="335551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Immagine 5">
            <a:extLst>
              <a:ext uri="{FF2B5EF4-FFF2-40B4-BE49-F238E27FC236}">
                <a16:creationId xmlns:a16="http://schemas.microsoft.com/office/drawing/2014/main" id="{6AE7B332-A428-41BA-96D4-5E67339CF52C}"/>
              </a:ext>
            </a:extLst>
          </p:cNvPr>
          <p:cNvPicPr>
            <a:picLocks noChangeAspect="1"/>
          </p:cNvPicPr>
          <p:nvPr/>
        </p:nvPicPr>
        <p:blipFill rotWithShape="1">
          <a:blip r:embed="rId2"/>
          <a:srcRect t="15429"/>
          <a:stretch/>
        </p:blipFill>
        <p:spPr>
          <a:xfrm>
            <a:off x="20" y="1282"/>
            <a:ext cx="12191980" cy="6856718"/>
          </a:xfrm>
          <a:prstGeom prst="rect">
            <a:avLst/>
          </a:prstGeom>
        </p:spPr>
      </p:pic>
      <p:sp>
        <p:nvSpPr>
          <p:cNvPr id="9" name="CasellaDiTesto 8">
            <a:extLst>
              <a:ext uri="{FF2B5EF4-FFF2-40B4-BE49-F238E27FC236}">
                <a16:creationId xmlns:a16="http://schemas.microsoft.com/office/drawing/2014/main" id="{24DF4D85-79F1-4C8C-9B74-D83683F979AB}"/>
              </a:ext>
            </a:extLst>
          </p:cNvPr>
          <p:cNvSpPr txBox="1"/>
          <p:nvPr/>
        </p:nvSpPr>
        <p:spPr>
          <a:xfrm>
            <a:off x="486310" y="2630183"/>
            <a:ext cx="11219380" cy="2549416"/>
          </a:xfrm>
          <a:prstGeom prst="rect">
            <a:avLst/>
          </a:prstGeom>
          <a:noFill/>
        </p:spPr>
        <p:txBody>
          <a:bodyPr wrap="square" rtlCol="0">
            <a:spAutoFit/>
          </a:bodyPr>
          <a:lstStyle/>
          <a:p>
            <a:pPr>
              <a:lnSpc>
                <a:spcPct val="107000"/>
              </a:lnSpc>
              <a:spcAft>
                <a:spcPts val="800"/>
              </a:spcAft>
            </a:pPr>
            <a:endParaRPr lang="it-IT" sz="33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3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http://esferaviva.com/jose-mujica-discurso-rio20/</a:t>
            </a:r>
            <a:endParaRPr lang="es-ES" sz="3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S" sz="33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it-IT" sz="33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9CC03588-E885-4510-8643-A724ACC8964F}"/>
              </a:ext>
            </a:extLst>
          </p:cNvPr>
          <p:cNvSpPr txBox="1"/>
          <p:nvPr/>
        </p:nvSpPr>
        <p:spPr>
          <a:xfrm>
            <a:off x="1623317" y="698643"/>
            <a:ext cx="7828908" cy="584775"/>
          </a:xfrm>
          <a:prstGeom prst="rect">
            <a:avLst/>
          </a:prstGeom>
          <a:noFill/>
        </p:spPr>
        <p:txBody>
          <a:bodyPr wrap="square" rtlCol="0">
            <a:spAutoFit/>
          </a:bodyPr>
          <a:lstStyle/>
          <a:p>
            <a:pPr algn="ctr"/>
            <a:r>
              <a:rPr lang="es-419" sz="3200" b="1" dirty="0">
                <a:solidFill>
                  <a:schemeClr val="bg1"/>
                </a:solidFill>
                <a:latin typeface="Daytona" panose="020B0604030500040204" pitchFamily="34" charset="0"/>
              </a:rPr>
              <a:t>vídeo:</a:t>
            </a:r>
            <a:endParaRPr lang="it-IT" sz="3200" b="1" dirty="0">
              <a:solidFill>
                <a:schemeClr val="bg1"/>
              </a:solidFill>
              <a:latin typeface="Daytona" panose="020B0604030500040204" pitchFamily="34" charset="0"/>
            </a:endParaRPr>
          </a:p>
        </p:txBody>
      </p:sp>
    </p:spTree>
    <p:extLst>
      <p:ext uri="{BB962C8B-B14F-4D97-AF65-F5344CB8AC3E}">
        <p14:creationId xmlns:p14="http://schemas.microsoft.com/office/powerpoint/2010/main" val="3256952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831</Words>
  <Application>Microsoft Office PowerPoint</Application>
  <PresentationFormat>Panorámica</PresentationFormat>
  <Paragraphs>95</Paragraphs>
  <Slides>18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Calibri</vt:lpstr>
      <vt:lpstr>Calibri Light</vt:lpstr>
      <vt:lpstr>Daytona</vt:lpstr>
      <vt:lpstr>ReithSerif</vt:lpstr>
      <vt:lpstr>Times New Roman</vt:lpstr>
      <vt:lpstr>Wingdings</vt:lpstr>
      <vt:lpstr>Tema di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Paola Laura Gorla</dc:creator>
  <cp:lastModifiedBy>anamaria.gonzalez</cp:lastModifiedBy>
  <cp:revision>31</cp:revision>
  <dcterms:created xsi:type="dcterms:W3CDTF">2020-10-11T10:21:01Z</dcterms:created>
  <dcterms:modified xsi:type="dcterms:W3CDTF">2020-11-09T07:36:36Z</dcterms:modified>
</cp:coreProperties>
</file>