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4"/>
    <p:restoredTop sz="94867"/>
  </p:normalViewPr>
  <p:slideViewPr>
    <p:cSldViewPr snapToGrid="0" snapToObjects="1">
      <p:cViewPr varScale="1">
        <p:scale>
          <a:sx n="90" d="100"/>
          <a:sy n="90" d="100"/>
        </p:scale>
        <p:origin x="11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6AC6FE-2EBF-F14C-B4DF-D2A8F3CDFC1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BC587E3E-3618-7249-BEC5-4936A688D8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88A3404-7047-6645-98EB-03DED8E636C6}"/>
              </a:ext>
            </a:extLst>
          </p:cNvPr>
          <p:cNvSpPr>
            <a:spLocks noGrp="1"/>
          </p:cNvSpPr>
          <p:nvPr>
            <p:ph type="dt" sz="half" idx="10"/>
          </p:nvPr>
        </p:nvSpPr>
        <p:spPr/>
        <p:txBody>
          <a:bodyPr/>
          <a:lstStyle/>
          <a:p>
            <a:fld id="{F48275CE-89CA-3F42-8F8F-75C363641222}" type="datetimeFigureOut">
              <a:rPr lang="it-IT" smtClean="0"/>
              <a:t>09/11/20</a:t>
            </a:fld>
            <a:endParaRPr lang="it-IT"/>
          </a:p>
        </p:txBody>
      </p:sp>
      <p:sp>
        <p:nvSpPr>
          <p:cNvPr id="5" name="Segnaposto piè di pagina 4">
            <a:extLst>
              <a:ext uri="{FF2B5EF4-FFF2-40B4-BE49-F238E27FC236}">
                <a16:creationId xmlns:a16="http://schemas.microsoft.com/office/drawing/2014/main" id="{5DAB6771-F59A-8B4B-8D79-7A483565DD6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85FEBB7-77F1-624F-B652-F779396E8137}"/>
              </a:ext>
            </a:extLst>
          </p:cNvPr>
          <p:cNvSpPr>
            <a:spLocks noGrp="1"/>
          </p:cNvSpPr>
          <p:nvPr>
            <p:ph type="sldNum" sz="quarter" idx="12"/>
          </p:nvPr>
        </p:nvSpPr>
        <p:spPr/>
        <p:txBody>
          <a:bodyPr/>
          <a:lstStyle/>
          <a:p>
            <a:fld id="{C9A78A24-0A83-B946-A4C2-743ED25F1958}" type="slidenum">
              <a:rPr lang="it-IT" smtClean="0"/>
              <a:t>‹N›</a:t>
            </a:fld>
            <a:endParaRPr lang="it-IT"/>
          </a:p>
        </p:txBody>
      </p:sp>
    </p:spTree>
    <p:extLst>
      <p:ext uri="{BB962C8B-B14F-4D97-AF65-F5344CB8AC3E}">
        <p14:creationId xmlns:p14="http://schemas.microsoft.com/office/powerpoint/2010/main" val="2740147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1F92A9-C1BC-194D-9E28-C1B4F5971021}"/>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420DB97-72B8-1A4C-BA73-621457E0A3B2}"/>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3B354480-8E26-7A4E-B708-E1363D75DE04}"/>
              </a:ext>
            </a:extLst>
          </p:cNvPr>
          <p:cNvSpPr>
            <a:spLocks noGrp="1"/>
          </p:cNvSpPr>
          <p:nvPr>
            <p:ph type="dt" sz="half" idx="10"/>
          </p:nvPr>
        </p:nvSpPr>
        <p:spPr/>
        <p:txBody>
          <a:bodyPr/>
          <a:lstStyle/>
          <a:p>
            <a:fld id="{F48275CE-89CA-3F42-8F8F-75C363641222}" type="datetimeFigureOut">
              <a:rPr lang="it-IT" smtClean="0"/>
              <a:t>09/11/20</a:t>
            </a:fld>
            <a:endParaRPr lang="it-IT"/>
          </a:p>
        </p:txBody>
      </p:sp>
      <p:sp>
        <p:nvSpPr>
          <p:cNvPr id="5" name="Segnaposto piè di pagina 4">
            <a:extLst>
              <a:ext uri="{FF2B5EF4-FFF2-40B4-BE49-F238E27FC236}">
                <a16:creationId xmlns:a16="http://schemas.microsoft.com/office/drawing/2014/main" id="{DB2F1240-AB93-F445-A980-F92B883D1C5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965337C-15B3-DE49-A4ED-C8FEADF70881}"/>
              </a:ext>
            </a:extLst>
          </p:cNvPr>
          <p:cNvSpPr>
            <a:spLocks noGrp="1"/>
          </p:cNvSpPr>
          <p:nvPr>
            <p:ph type="sldNum" sz="quarter" idx="12"/>
          </p:nvPr>
        </p:nvSpPr>
        <p:spPr/>
        <p:txBody>
          <a:bodyPr/>
          <a:lstStyle/>
          <a:p>
            <a:fld id="{C9A78A24-0A83-B946-A4C2-743ED25F1958}" type="slidenum">
              <a:rPr lang="it-IT" smtClean="0"/>
              <a:t>‹N›</a:t>
            </a:fld>
            <a:endParaRPr lang="it-IT"/>
          </a:p>
        </p:txBody>
      </p:sp>
    </p:spTree>
    <p:extLst>
      <p:ext uri="{BB962C8B-B14F-4D97-AF65-F5344CB8AC3E}">
        <p14:creationId xmlns:p14="http://schemas.microsoft.com/office/powerpoint/2010/main" val="882244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45EB9836-427E-9D45-9FAD-367FD423E3F6}"/>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AABEE3D-F6B6-B247-882C-A6C2B56CA8F0}"/>
              </a:ext>
            </a:extLst>
          </p:cNvPr>
          <p:cNvSpPr>
            <a:spLocks noGrp="1"/>
          </p:cNvSpPr>
          <p:nvPr>
            <p:ph type="body" orient="vert" idx="1"/>
          </p:nvPr>
        </p:nvSpPr>
        <p:spPr>
          <a:xfrm>
            <a:off x="838200" y="365125"/>
            <a:ext cx="7734300" cy="5811838"/>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90BC312B-5D0C-6C44-8B9F-241BF900B916}"/>
              </a:ext>
            </a:extLst>
          </p:cNvPr>
          <p:cNvSpPr>
            <a:spLocks noGrp="1"/>
          </p:cNvSpPr>
          <p:nvPr>
            <p:ph type="dt" sz="half" idx="10"/>
          </p:nvPr>
        </p:nvSpPr>
        <p:spPr/>
        <p:txBody>
          <a:bodyPr/>
          <a:lstStyle/>
          <a:p>
            <a:fld id="{F48275CE-89CA-3F42-8F8F-75C363641222}" type="datetimeFigureOut">
              <a:rPr lang="it-IT" smtClean="0"/>
              <a:t>09/11/20</a:t>
            </a:fld>
            <a:endParaRPr lang="it-IT"/>
          </a:p>
        </p:txBody>
      </p:sp>
      <p:sp>
        <p:nvSpPr>
          <p:cNvPr id="5" name="Segnaposto piè di pagina 4">
            <a:extLst>
              <a:ext uri="{FF2B5EF4-FFF2-40B4-BE49-F238E27FC236}">
                <a16:creationId xmlns:a16="http://schemas.microsoft.com/office/drawing/2014/main" id="{83631702-6E5E-5046-8789-9E98C429511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20FC78A-9CC7-6844-994E-20640422CE24}"/>
              </a:ext>
            </a:extLst>
          </p:cNvPr>
          <p:cNvSpPr>
            <a:spLocks noGrp="1"/>
          </p:cNvSpPr>
          <p:nvPr>
            <p:ph type="sldNum" sz="quarter" idx="12"/>
          </p:nvPr>
        </p:nvSpPr>
        <p:spPr/>
        <p:txBody>
          <a:bodyPr/>
          <a:lstStyle/>
          <a:p>
            <a:fld id="{C9A78A24-0A83-B946-A4C2-743ED25F1958}" type="slidenum">
              <a:rPr lang="it-IT" smtClean="0"/>
              <a:t>‹N›</a:t>
            </a:fld>
            <a:endParaRPr lang="it-IT"/>
          </a:p>
        </p:txBody>
      </p:sp>
    </p:spTree>
    <p:extLst>
      <p:ext uri="{BB962C8B-B14F-4D97-AF65-F5344CB8AC3E}">
        <p14:creationId xmlns:p14="http://schemas.microsoft.com/office/powerpoint/2010/main" val="3657086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6274E0-17E1-A44A-8602-08ACDD73295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463747E-331F-F24E-8EC7-3086D09D5E34}"/>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857BE6C6-7930-B64B-B630-DCC08EB6EE6F}"/>
              </a:ext>
            </a:extLst>
          </p:cNvPr>
          <p:cNvSpPr>
            <a:spLocks noGrp="1"/>
          </p:cNvSpPr>
          <p:nvPr>
            <p:ph type="dt" sz="half" idx="10"/>
          </p:nvPr>
        </p:nvSpPr>
        <p:spPr/>
        <p:txBody>
          <a:bodyPr/>
          <a:lstStyle/>
          <a:p>
            <a:fld id="{F48275CE-89CA-3F42-8F8F-75C363641222}" type="datetimeFigureOut">
              <a:rPr lang="it-IT" smtClean="0"/>
              <a:t>09/11/20</a:t>
            </a:fld>
            <a:endParaRPr lang="it-IT"/>
          </a:p>
        </p:txBody>
      </p:sp>
      <p:sp>
        <p:nvSpPr>
          <p:cNvPr id="5" name="Segnaposto piè di pagina 4">
            <a:extLst>
              <a:ext uri="{FF2B5EF4-FFF2-40B4-BE49-F238E27FC236}">
                <a16:creationId xmlns:a16="http://schemas.microsoft.com/office/drawing/2014/main" id="{8B87985D-E27F-4D4D-B8C4-006C99741E8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93D104E-AA64-7F45-9309-EFD70BB2EB1B}"/>
              </a:ext>
            </a:extLst>
          </p:cNvPr>
          <p:cNvSpPr>
            <a:spLocks noGrp="1"/>
          </p:cNvSpPr>
          <p:nvPr>
            <p:ph type="sldNum" sz="quarter" idx="12"/>
          </p:nvPr>
        </p:nvSpPr>
        <p:spPr/>
        <p:txBody>
          <a:bodyPr/>
          <a:lstStyle/>
          <a:p>
            <a:fld id="{C9A78A24-0A83-B946-A4C2-743ED25F1958}" type="slidenum">
              <a:rPr lang="it-IT" smtClean="0"/>
              <a:t>‹N›</a:t>
            </a:fld>
            <a:endParaRPr lang="it-IT"/>
          </a:p>
        </p:txBody>
      </p:sp>
    </p:spTree>
    <p:extLst>
      <p:ext uri="{BB962C8B-B14F-4D97-AF65-F5344CB8AC3E}">
        <p14:creationId xmlns:p14="http://schemas.microsoft.com/office/powerpoint/2010/main" val="199389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F842B3-29C6-FC4B-8703-CFFBED049D7E}"/>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0FD30A41-D5D5-A04D-BAAE-8BCFC70764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1331F956-FC97-EE40-95E6-6AD1507F9113}"/>
              </a:ext>
            </a:extLst>
          </p:cNvPr>
          <p:cNvSpPr>
            <a:spLocks noGrp="1"/>
          </p:cNvSpPr>
          <p:nvPr>
            <p:ph type="dt" sz="half" idx="10"/>
          </p:nvPr>
        </p:nvSpPr>
        <p:spPr/>
        <p:txBody>
          <a:bodyPr/>
          <a:lstStyle/>
          <a:p>
            <a:fld id="{F48275CE-89CA-3F42-8F8F-75C363641222}" type="datetimeFigureOut">
              <a:rPr lang="it-IT" smtClean="0"/>
              <a:t>09/11/20</a:t>
            </a:fld>
            <a:endParaRPr lang="it-IT"/>
          </a:p>
        </p:txBody>
      </p:sp>
      <p:sp>
        <p:nvSpPr>
          <p:cNvPr id="5" name="Segnaposto piè di pagina 4">
            <a:extLst>
              <a:ext uri="{FF2B5EF4-FFF2-40B4-BE49-F238E27FC236}">
                <a16:creationId xmlns:a16="http://schemas.microsoft.com/office/drawing/2014/main" id="{06AE8847-0575-5843-9725-035BB31C9DA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3CEF97B-CD4C-C540-9870-C2EF729BF1A3}"/>
              </a:ext>
            </a:extLst>
          </p:cNvPr>
          <p:cNvSpPr>
            <a:spLocks noGrp="1"/>
          </p:cNvSpPr>
          <p:nvPr>
            <p:ph type="sldNum" sz="quarter" idx="12"/>
          </p:nvPr>
        </p:nvSpPr>
        <p:spPr/>
        <p:txBody>
          <a:bodyPr/>
          <a:lstStyle/>
          <a:p>
            <a:fld id="{C9A78A24-0A83-B946-A4C2-743ED25F1958}" type="slidenum">
              <a:rPr lang="it-IT" smtClean="0"/>
              <a:t>‹N›</a:t>
            </a:fld>
            <a:endParaRPr lang="it-IT"/>
          </a:p>
        </p:txBody>
      </p:sp>
    </p:spTree>
    <p:extLst>
      <p:ext uri="{BB962C8B-B14F-4D97-AF65-F5344CB8AC3E}">
        <p14:creationId xmlns:p14="http://schemas.microsoft.com/office/powerpoint/2010/main" val="1208372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252AD5-E90A-D14B-A78C-0D0C45E04F8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7F64919-3186-D743-841A-5AB5A0EFA04E}"/>
              </a:ext>
            </a:extLst>
          </p:cNvPr>
          <p:cNvSpPr>
            <a:spLocks noGrp="1"/>
          </p:cNvSpPr>
          <p:nvPr>
            <p:ph sz="half" idx="1"/>
          </p:nvPr>
        </p:nvSpPr>
        <p:spPr>
          <a:xfrm>
            <a:off x="838200" y="1825625"/>
            <a:ext cx="5181600" cy="4351338"/>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ED4AD881-5513-FB4F-B550-0E1398219C35}"/>
              </a:ext>
            </a:extLst>
          </p:cNvPr>
          <p:cNvSpPr>
            <a:spLocks noGrp="1"/>
          </p:cNvSpPr>
          <p:nvPr>
            <p:ph sz="half" idx="2"/>
          </p:nvPr>
        </p:nvSpPr>
        <p:spPr>
          <a:xfrm>
            <a:off x="6172200" y="1825625"/>
            <a:ext cx="5181600" cy="4351338"/>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64F1A204-AB52-A44D-AB34-838F8641EBFE}"/>
              </a:ext>
            </a:extLst>
          </p:cNvPr>
          <p:cNvSpPr>
            <a:spLocks noGrp="1"/>
          </p:cNvSpPr>
          <p:nvPr>
            <p:ph type="dt" sz="half" idx="10"/>
          </p:nvPr>
        </p:nvSpPr>
        <p:spPr/>
        <p:txBody>
          <a:bodyPr/>
          <a:lstStyle/>
          <a:p>
            <a:fld id="{F48275CE-89CA-3F42-8F8F-75C363641222}" type="datetimeFigureOut">
              <a:rPr lang="it-IT" smtClean="0"/>
              <a:t>09/11/20</a:t>
            </a:fld>
            <a:endParaRPr lang="it-IT"/>
          </a:p>
        </p:txBody>
      </p:sp>
      <p:sp>
        <p:nvSpPr>
          <p:cNvPr id="6" name="Segnaposto piè di pagina 5">
            <a:extLst>
              <a:ext uri="{FF2B5EF4-FFF2-40B4-BE49-F238E27FC236}">
                <a16:creationId xmlns:a16="http://schemas.microsoft.com/office/drawing/2014/main" id="{714F5174-57F0-7149-8981-A1B235623DA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28F2A4C-51C2-404E-905F-2ACA0E4001DF}"/>
              </a:ext>
            </a:extLst>
          </p:cNvPr>
          <p:cNvSpPr>
            <a:spLocks noGrp="1"/>
          </p:cNvSpPr>
          <p:nvPr>
            <p:ph type="sldNum" sz="quarter" idx="12"/>
          </p:nvPr>
        </p:nvSpPr>
        <p:spPr/>
        <p:txBody>
          <a:bodyPr/>
          <a:lstStyle/>
          <a:p>
            <a:fld id="{C9A78A24-0A83-B946-A4C2-743ED25F1958}" type="slidenum">
              <a:rPr lang="it-IT" smtClean="0"/>
              <a:t>‹N›</a:t>
            </a:fld>
            <a:endParaRPr lang="it-IT"/>
          </a:p>
        </p:txBody>
      </p:sp>
    </p:spTree>
    <p:extLst>
      <p:ext uri="{BB962C8B-B14F-4D97-AF65-F5344CB8AC3E}">
        <p14:creationId xmlns:p14="http://schemas.microsoft.com/office/powerpoint/2010/main" val="17635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A0EBFE-5C84-9344-9C23-7D0684394B5A}"/>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8F1BC013-3EFD-AC42-B73D-0B54A0F0DA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F0475A6B-E143-794F-A4A4-794BCC322FA5}"/>
              </a:ext>
            </a:extLst>
          </p:cNvPr>
          <p:cNvSpPr>
            <a:spLocks noGrp="1"/>
          </p:cNvSpPr>
          <p:nvPr>
            <p:ph sz="half" idx="2"/>
          </p:nvPr>
        </p:nvSpPr>
        <p:spPr>
          <a:xfrm>
            <a:off x="839788" y="2505075"/>
            <a:ext cx="5157787" cy="3684588"/>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95200091-99B6-B24B-8EE8-90A482150B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890CE7DA-C7F2-0A4A-A7D7-C63C63DB5EA5}"/>
              </a:ext>
            </a:extLst>
          </p:cNvPr>
          <p:cNvSpPr>
            <a:spLocks noGrp="1"/>
          </p:cNvSpPr>
          <p:nvPr>
            <p:ph sz="quarter" idx="4"/>
          </p:nvPr>
        </p:nvSpPr>
        <p:spPr>
          <a:xfrm>
            <a:off x="6172200" y="2505075"/>
            <a:ext cx="5183188" cy="3684588"/>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a16="http://schemas.microsoft.com/office/drawing/2014/main" id="{188B0A61-EA70-954E-9CBF-8FFC1A31F15D}"/>
              </a:ext>
            </a:extLst>
          </p:cNvPr>
          <p:cNvSpPr>
            <a:spLocks noGrp="1"/>
          </p:cNvSpPr>
          <p:nvPr>
            <p:ph type="dt" sz="half" idx="10"/>
          </p:nvPr>
        </p:nvSpPr>
        <p:spPr/>
        <p:txBody>
          <a:bodyPr/>
          <a:lstStyle/>
          <a:p>
            <a:fld id="{F48275CE-89CA-3F42-8F8F-75C363641222}" type="datetimeFigureOut">
              <a:rPr lang="it-IT" smtClean="0"/>
              <a:t>09/11/20</a:t>
            </a:fld>
            <a:endParaRPr lang="it-IT"/>
          </a:p>
        </p:txBody>
      </p:sp>
      <p:sp>
        <p:nvSpPr>
          <p:cNvPr id="8" name="Segnaposto piè di pagina 7">
            <a:extLst>
              <a:ext uri="{FF2B5EF4-FFF2-40B4-BE49-F238E27FC236}">
                <a16:creationId xmlns:a16="http://schemas.microsoft.com/office/drawing/2014/main" id="{B7D88C8A-01FF-974A-9570-65010FA83D5B}"/>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E8DDBEFE-3FD8-BB49-B2A6-857AF7F85F6B}"/>
              </a:ext>
            </a:extLst>
          </p:cNvPr>
          <p:cNvSpPr>
            <a:spLocks noGrp="1"/>
          </p:cNvSpPr>
          <p:nvPr>
            <p:ph type="sldNum" sz="quarter" idx="12"/>
          </p:nvPr>
        </p:nvSpPr>
        <p:spPr/>
        <p:txBody>
          <a:bodyPr/>
          <a:lstStyle/>
          <a:p>
            <a:fld id="{C9A78A24-0A83-B946-A4C2-743ED25F1958}" type="slidenum">
              <a:rPr lang="it-IT" smtClean="0"/>
              <a:t>‹N›</a:t>
            </a:fld>
            <a:endParaRPr lang="it-IT"/>
          </a:p>
        </p:txBody>
      </p:sp>
    </p:spTree>
    <p:extLst>
      <p:ext uri="{BB962C8B-B14F-4D97-AF65-F5344CB8AC3E}">
        <p14:creationId xmlns:p14="http://schemas.microsoft.com/office/powerpoint/2010/main" val="3151300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2553C2-DCB9-F541-937B-31BF03C5DF5F}"/>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C97F7CB0-6BCB-B148-AC51-D98D08B590A1}"/>
              </a:ext>
            </a:extLst>
          </p:cNvPr>
          <p:cNvSpPr>
            <a:spLocks noGrp="1"/>
          </p:cNvSpPr>
          <p:nvPr>
            <p:ph type="dt" sz="half" idx="10"/>
          </p:nvPr>
        </p:nvSpPr>
        <p:spPr/>
        <p:txBody>
          <a:bodyPr/>
          <a:lstStyle/>
          <a:p>
            <a:fld id="{F48275CE-89CA-3F42-8F8F-75C363641222}" type="datetimeFigureOut">
              <a:rPr lang="it-IT" smtClean="0"/>
              <a:t>09/11/20</a:t>
            </a:fld>
            <a:endParaRPr lang="it-IT"/>
          </a:p>
        </p:txBody>
      </p:sp>
      <p:sp>
        <p:nvSpPr>
          <p:cNvPr id="4" name="Segnaposto piè di pagina 3">
            <a:extLst>
              <a:ext uri="{FF2B5EF4-FFF2-40B4-BE49-F238E27FC236}">
                <a16:creationId xmlns:a16="http://schemas.microsoft.com/office/drawing/2014/main" id="{3CE53699-5228-C141-BBD1-72A05B95C9A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CD3D107-FB47-6749-A239-A129B0CD3423}"/>
              </a:ext>
            </a:extLst>
          </p:cNvPr>
          <p:cNvSpPr>
            <a:spLocks noGrp="1"/>
          </p:cNvSpPr>
          <p:nvPr>
            <p:ph type="sldNum" sz="quarter" idx="12"/>
          </p:nvPr>
        </p:nvSpPr>
        <p:spPr/>
        <p:txBody>
          <a:bodyPr/>
          <a:lstStyle/>
          <a:p>
            <a:fld id="{C9A78A24-0A83-B946-A4C2-743ED25F1958}" type="slidenum">
              <a:rPr lang="it-IT" smtClean="0"/>
              <a:t>‹N›</a:t>
            </a:fld>
            <a:endParaRPr lang="it-IT"/>
          </a:p>
        </p:txBody>
      </p:sp>
    </p:spTree>
    <p:extLst>
      <p:ext uri="{BB962C8B-B14F-4D97-AF65-F5344CB8AC3E}">
        <p14:creationId xmlns:p14="http://schemas.microsoft.com/office/powerpoint/2010/main" val="1731969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B82C2FD-5084-B044-B5D2-867573F5E5B5}"/>
              </a:ext>
            </a:extLst>
          </p:cNvPr>
          <p:cNvSpPr>
            <a:spLocks noGrp="1"/>
          </p:cNvSpPr>
          <p:nvPr>
            <p:ph type="dt" sz="half" idx="10"/>
          </p:nvPr>
        </p:nvSpPr>
        <p:spPr/>
        <p:txBody>
          <a:bodyPr/>
          <a:lstStyle/>
          <a:p>
            <a:fld id="{F48275CE-89CA-3F42-8F8F-75C363641222}" type="datetimeFigureOut">
              <a:rPr lang="it-IT" smtClean="0"/>
              <a:t>09/11/20</a:t>
            </a:fld>
            <a:endParaRPr lang="it-IT"/>
          </a:p>
        </p:txBody>
      </p:sp>
      <p:sp>
        <p:nvSpPr>
          <p:cNvPr id="3" name="Segnaposto piè di pagina 2">
            <a:extLst>
              <a:ext uri="{FF2B5EF4-FFF2-40B4-BE49-F238E27FC236}">
                <a16:creationId xmlns:a16="http://schemas.microsoft.com/office/drawing/2014/main" id="{CADAEF19-C88A-E542-97A0-1CED287DB27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F52D3091-289B-7149-BFE7-BDFABCF91ED4}"/>
              </a:ext>
            </a:extLst>
          </p:cNvPr>
          <p:cNvSpPr>
            <a:spLocks noGrp="1"/>
          </p:cNvSpPr>
          <p:nvPr>
            <p:ph type="sldNum" sz="quarter" idx="12"/>
          </p:nvPr>
        </p:nvSpPr>
        <p:spPr/>
        <p:txBody>
          <a:bodyPr/>
          <a:lstStyle/>
          <a:p>
            <a:fld id="{C9A78A24-0A83-B946-A4C2-743ED25F1958}" type="slidenum">
              <a:rPr lang="it-IT" smtClean="0"/>
              <a:t>‹N›</a:t>
            </a:fld>
            <a:endParaRPr lang="it-IT"/>
          </a:p>
        </p:txBody>
      </p:sp>
    </p:spTree>
    <p:extLst>
      <p:ext uri="{BB962C8B-B14F-4D97-AF65-F5344CB8AC3E}">
        <p14:creationId xmlns:p14="http://schemas.microsoft.com/office/powerpoint/2010/main" val="666392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35902D-2351-2645-9E75-DE0F5A300F9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CBB06F6-88EE-1E47-8E80-F7F67E8CF2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1A1FA09E-4405-D44D-9456-B8F02B1564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7E4ABEA6-8CA9-BB40-A611-192FE680D882}"/>
              </a:ext>
            </a:extLst>
          </p:cNvPr>
          <p:cNvSpPr>
            <a:spLocks noGrp="1"/>
          </p:cNvSpPr>
          <p:nvPr>
            <p:ph type="dt" sz="half" idx="10"/>
          </p:nvPr>
        </p:nvSpPr>
        <p:spPr/>
        <p:txBody>
          <a:bodyPr/>
          <a:lstStyle/>
          <a:p>
            <a:fld id="{F48275CE-89CA-3F42-8F8F-75C363641222}" type="datetimeFigureOut">
              <a:rPr lang="it-IT" smtClean="0"/>
              <a:t>09/11/20</a:t>
            </a:fld>
            <a:endParaRPr lang="it-IT"/>
          </a:p>
        </p:txBody>
      </p:sp>
      <p:sp>
        <p:nvSpPr>
          <p:cNvPr id="6" name="Segnaposto piè di pagina 5">
            <a:extLst>
              <a:ext uri="{FF2B5EF4-FFF2-40B4-BE49-F238E27FC236}">
                <a16:creationId xmlns:a16="http://schemas.microsoft.com/office/drawing/2014/main" id="{C5CF373E-EC67-5C41-B907-23AE909566F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05C75FE-2741-D74F-8B8E-89788DD3C776}"/>
              </a:ext>
            </a:extLst>
          </p:cNvPr>
          <p:cNvSpPr>
            <a:spLocks noGrp="1"/>
          </p:cNvSpPr>
          <p:nvPr>
            <p:ph type="sldNum" sz="quarter" idx="12"/>
          </p:nvPr>
        </p:nvSpPr>
        <p:spPr/>
        <p:txBody>
          <a:bodyPr/>
          <a:lstStyle/>
          <a:p>
            <a:fld id="{C9A78A24-0A83-B946-A4C2-743ED25F1958}" type="slidenum">
              <a:rPr lang="it-IT" smtClean="0"/>
              <a:t>‹N›</a:t>
            </a:fld>
            <a:endParaRPr lang="it-IT"/>
          </a:p>
        </p:txBody>
      </p:sp>
    </p:spTree>
    <p:extLst>
      <p:ext uri="{BB962C8B-B14F-4D97-AF65-F5344CB8AC3E}">
        <p14:creationId xmlns:p14="http://schemas.microsoft.com/office/powerpoint/2010/main" val="3058234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0EB6D0-EB06-2E4E-AEF1-8B0DEA6C8D8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390A1D1C-1D17-C044-9F64-1AD125687E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11BEFC73-1765-4240-BBFA-847368A1A4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1C3F5E81-72C5-4443-90A7-B9A7C5C5BA18}"/>
              </a:ext>
            </a:extLst>
          </p:cNvPr>
          <p:cNvSpPr>
            <a:spLocks noGrp="1"/>
          </p:cNvSpPr>
          <p:nvPr>
            <p:ph type="dt" sz="half" idx="10"/>
          </p:nvPr>
        </p:nvSpPr>
        <p:spPr/>
        <p:txBody>
          <a:bodyPr/>
          <a:lstStyle/>
          <a:p>
            <a:fld id="{F48275CE-89CA-3F42-8F8F-75C363641222}" type="datetimeFigureOut">
              <a:rPr lang="it-IT" smtClean="0"/>
              <a:t>09/11/20</a:t>
            </a:fld>
            <a:endParaRPr lang="it-IT"/>
          </a:p>
        </p:txBody>
      </p:sp>
      <p:sp>
        <p:nvSpPr>
          <p:cNvPr id="6" name="Segnaposto piè di pagina 5">
            <a:extLst>
              <a:ext uri="{FF2B5EF4-FFF2-40B4-BE49-F238E27FC236}">
                <a16:creationId xmlns:a16="http://schemas.microsoft.com/office/drawing/2014/main" id="{7BA8A7A0-8BDA-4642-AC49-C081EA24D03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DEE3715-B562-664D-AEF7-E46FDF25CAA7}"/>
              </a:ext>
            </a:extLst>
          </p:cNvPr>
          <p:cNvSpPr>
            <a:spLocks noGrp="1"/>
          </p:cNvSpPr>
          <p:nvPr>
            <p:ph type="sldNum" sz="quarter" idx="12"/>
          </p:nvPr>
        </p:nvSpPr>
        <p:spPr/>
        <p:txBody>
          <a:bodyPr/>
          <a:lstStyle/>
          <a:p>
            <a:fld id="{C9A78A24-0A83-B946-A4C2-743ED25F1958}" type="slidenum">
              <a:rPr lang="it-IT" smtClean="0"/>
              <a:t>‹N›</a:t>
            </a:fld>
            <a:endParaRPr lang="it-IT"/>
          </a:p>
        </p:txBody>
      </p:sp>
    </p:spTree>
    <p:extLst>
      <p:ext uri="{BB962C8B-B14F-4D97-AF65-F5344CB8AC3E}">
        <p14:creationId xmlns:p14="http://schemas.microsoft.com/office/powerpoint/2010/main" val="1186695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BECFC17B-BC20-844F-836A-0D53ABCF61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BEA6CBA-23D0-5348-8CC3-3D16BDBABD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E614EF50-86C5-C540-A146-A40A01C551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8275CE-89CA-3F42-8F8F-75C363641222}" type="datetimeFigureOut">
              <a:rPr lang="it-IT" smtClean="0"/>
              <a:t>09/11/20</a:t>
            </a:fld>
            <a:endParaRPr lang="it-IT"/>
          </a:p>
        </p:txBody>
      </p:sp>
      <p:sp>
        <p:nvSpPr>
          <p:cNvPr id="5" name="Segnaposto piè di pagina 4">
            <a:extLst>
              <a:ext uri="{FF2B5EF4-FFF2-40B4-BE49-F238E27FC236}">
                <a16:creationId xmlns:a16="http://schemas.microsoft.com/office/drawing/2014/main" id="{1201C77F-1C22-9144-A249-D841090E1E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42380BAE-3E60-8449-ADE6-06F363F70A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A78A24-0A83-B946-A4C2-743ED25F1958}" type="slidenum">
              <a:rPr lang="it-IT" smtClean="0"/>
              <a:t>‹N›</a:t>
            </a:fld>
            <a:endParaRPr lang="it-IT"/>
          </a:p>
        </p:txBody>
      </p:sp>
    </p:spTree>
    <p:extLst>
      <p:ext uri="{BB962C8B-B14F-4D97-AF65-F5344CB8AC3E}">
        <p14:creationId xmlns:p14="http://schemas.microsoft.com/office/powerpoint/2010/main" val="779310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A344C2-70B8-A441-8CCB-9026F034B549}"/>
              </a:ext>
            </a:extLst>
          </p:cNvPr>
          <p:cNvSpPr>
            <a:spLocks noGrp="1"/>
          </p:cNvSpPr>
          <p:nvPr>
            <p:ph type="ctrTitle"/>
          </p:nvPr>
        </p:nvSpPr>
        <p:spPr/>
        <p:txBody>
          <a:bodyPr>
            <a:normAutofit/>
          </a:bodyPr>
          <a:lstStyle/>
          <a:p>
            <a:r>
              <a:rPr lang="it-IT" sz="5400" dirty="0"/>
              <a:t>Accesso civico e trasparenza</a:t>
            </a:r>
          </a:p>
        </p:txBody>
      </p:sp>
      <p:sp>
        <p:nvSpPr>
          <p:cNvPr id="3" name="Sottotitolo 2">
            <a:extLst>
              <a:ext uri="{FF2B5EF4-FFF2-40B4-BE49-F238E27FC236}">
                <a16:creationId xmlns:a16="http://schemas.microsoft.com/office/drawing/2014/main" id="{1400583C-DBC4-1547-914C-4F72229A4DAE}"/>
              </a:ext>
            </a:extLst>
          </p:cNvPr>
          <p:cNvSpPr>
            <a:spLocks noGrp="1"/>
          </p:cNvSpPr>
          <p:nvPr>
            <p:ph type="subTitle" idx="1"/>
          </p:nvPr>
        </p:nvSpPr>
        <p:spPr/>
        <p:txBody>
          <a:bodyPr/>
          <a:lstStyle/>
          <a:p>
            <a:endParaRPr lang="it-IT" dirty="0"/>
          </a:p>
          <a:p>
            <a:endParaRPr lang="it-IT" dirty="0"/>
          </a:p>
          <a:p>
            <a:pPr algn="r"/>
            <a:r>
              <a:rPr lang="it-IT" dirty="0"/>
              <a:t>(prof. </a:t>
            </a:r>
            <a:r>
              <a:rPr lang="it-IT" dirty="0" err="1"/>
              <a:t>Pellizzer</a:t>
            </a:r>
            <a:r>
              <a:rPr lang="it-IT" dirty="0"/>
              <a:t>)</a:t>
            </a:r>
          </a:p>
        </p:txBody>
      </p:sp>
    </p:spTree>
    <p:extLst>
      <p:ext uri="{BB962C8B-B14F-4D97-AF65-F5344CB8AC3E}">
        <p14:creationId xmlns:p14="http://schemas.microsoft.com/office/powerpoint/2010/main" val="2975636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F7FA8E-B3D2-8045-B44C-7B657ACB8E47}"/>
              </a:ext>
            </a:extLst>
          </p:cNvPr>
          <p:cNvSpPr>
            <a:spLocks noGrp="1"/>
          </p:cNvSpPr>
          <p:nvPr>
            <p:ph type="title"/>
          </p:nvPr>
        </p:nvSpPr>
        <p:spPr>
          <a:xfrm>
            <a:off x="838200" y="365125"/>
            <a:ext cx="10515600" cy="1020763"/>
          </a:xfrm>
        </p:spPr>
        <p:txBody>
          <a:bodyPr>
            <a:normAutofit fontScale="90000"/>
          </a:bodyPr>
          <a:lstStyle/>
          <a:p>
            <a:pPr algn="ctr"/>
            <a:r>
              <a:rPr lang="it-IT" sz="3600" b="1" dirty="0"/>
              <a:t>Diritto di accesso e Accesso civico</a:t>
            </a:r>
            <a:br>
              <a:rPr lang="it-IT" sz="3600" b="1" dirty="0"/>
            </a:br>
            <a:endParaRPr lang="it-IT" sz="3600" b="1" dirty="0"/>
          </a:p>
        </p:txBody>
      </p:sp>
      <p:sp>
        <p:nvSpPr>
          <p:cNvPr id="3" name="Segnaposto contenuto 2">
            <a:extLst>
              <a:ext uri="{FF2B5EF4-FFF2-40B4-BE49-F238E27FC236}">
                <a16:creationId xmlns:a16="http://schemas.microsoft.com/office/drawing/2014/main" id="{4F63DA5D-19AA-1B4C-8E6E-26B1ACC585A6}"/>
              </a:ext>
            </a:extLst>
          </p:cNvPr>
          <p:cNvSpPr>
            <a:spLocks noGrp="1"/>
          </p:cNvSpPr>
          <p:nvPr>
            <p:ph idx="1"/>
          </p:nvPr>
        </p:nvSpPr>
        <p:spPr>
          <a:xfrm>
            <a:off x="838200" y="1214438"/>
            <a:ext cx="10515600" cy="5400675"/>
          </a:xfrm>
        </p:spPr>
        <p:txBody>
          <a:bodyPr>
            <a:normAutofit fontScale="40000" lnSpcReduction="20000"/>
          </a:bodyPr>
          <a:lstStyle/>
          <a:p>
            <a:pPr marL="0" indent="0" algn="just">
              <a:buNone/>
              <a:defRPr/>
            </a:pPr>
            <a:r>
              <a:rPr lang="it-IT" sz="5500" dirty="0"/>
              <a:t>Oltre all’art. 22 e ss. della </a:t>
            </a:r>
            <a:r>
              <a:rPr lang="it-IT" sz="5500" b="1" dirty="0"/>
              <a:t>legge 241/1990 </a:t>
            </a:r>
            <a:r>
              <a:rPr lang="it-IT" sz="5500" dirty="0"/>
              <a:t>su accesso agli atti, il tema dell’</a:t>
            </a:r>
            <a:r>
              <a:rPr lang="it-IT" sz="5500" dirty="0" err="1"/>
              <a:t>acquisibilità</a:t>
            </a:r>
            <a:r>
              <a:rPr lang="it-IT" sz="5500" dirty="0"/>
              <a:t> di atti e dati in possesso dell’amministrazione ha trovato attuazione - post delega contenuta nella </a:t>
            </a:r>
            <a:r>
              <a:rPr lang="it-IT" sz="5500" b="1" dirty="0"/>
              <a:t>legge 190/2012  </a:t>
            </a:r>
            <a:r>
              <a:rPr lang="it-IT" sz="5500" dirty="0"/>
              <a:t>- nel </a:t>
            </a:r>
            <a:r>
              <a:rPr lang="it-IT" sz="5500" b="1" dirty="0" err="1"/>
              <a:t>DLgs</a:t>
            </a:r>
            <a:r>
              <a:rPr lang="it-IT" sz="5500" b="1" dirty="0"/>
              <a:t> 33/2013 </a:t>
            </a:r>
            <a:r>
              <a:rPr lang="it-IT" sz="5500" dirty="0"/>
              <a:t>successivamente modificato ed integrato con </a:t>
            </a:r>
            <a:r>
              <a:rPr lang="it-IT" sz="5500" b="1" dirty="0"/>
              <a:t>il </a:t>
            </a:r>
            <a:r>
              <a:rPr lang="it-IT" sz="5500" b="1" dirty="0" err="1"/>
              <a:t>DLgs</a:t>
            </a:r>
            <a:r>
              <a:rPr lang="it-IT" sz="5500" b="1" dirty="0"/>
              <a:t> 97/2016, </a:t>
            </a:r>
            <a:r>
              <a:rPr lang="it-IT" sz="5500" dirty="0"/>
              <a:t>delineando così un sistema composto da:</a:t>
            </a:r>
          </a:p>
          <a:p>
            <a:pPr algn="just">
              <a:buFontTx/>
              <a:buChar char="-"/>
              <a:defRPr/>
            </a:pPr>
            <a:r>
              <a:rPr lang="it-IT" sz="5500" b="1" dirty="0"/>
              <a:t> Accesso agli atti ex artt. 22 e ss. della legge 241/1990 (cd. acceso documentale)</a:t>
            </a:r>
          </a:p>
          <a:p>
            <a:pPr marL="0" indent="0" algn="just">
              <a:buNone/>
              <a:defRPr/>
            </a:pPr>
            <a:endParaRPr lang="it-IT" sz="5500" dirty="0"/>
          </a:p>
          <a:p>
            <a:pPr algn="just">
              <a:buFontTx/>
              <a:buChar char="-"/>
              <a:defRPr/>
            </a:pPr>
            <a:r>
              <a:rPr lang="it-IT" sz="5500" dirty="0"/>
              <a:t> </a:t>
            </a:r>
            <a:r>
              <a:rPr lang="it-IT" sz="5500" b="1" dirty="0"/>
              <a:t>Accesso civico ex art 5, comma 1 del </a:t>
            </a:r>
            <a:r>
              <a:rPr lang="it-IT" sz="5500" b="1" dirty="0" err="1"/>
              <a:t>DLgs</a:t>
            </a:r>
            <a:r>
              <a:rPr lang="it-IT" sz="5500" b="1" dirty="0"/>
              <a:t> 33/2013 - </a:t>
            </a:r>
            <a:r>
              <a:rPr lang="it-IT" sz="5500" i="1" dirty="0"/>
              <a:t>L</a:t>
            </a:r>
            <a:r>
              <a:rPr lang="it-IT" sz="5500" b="1" i="1" dirty="0"/>
              <a:t>'obbligo </a:t>
            </a:r>
            <a:r>
              <a:rPr lang="it-IT" sz="5500" i="1" dirty="0"/>
              <a:t>previsto dalla normativa vigente in capo alle pubbliche amministrazioni di</a:t>
            </a:r>
            <a:r>
              <a:rPr lang="it-IT" sz="5500" b="1" i="1" dirty="0"/>
              <a:t> pubblicare </a:t>
            </a:r>
            <a:r>
              <a:rPr lang="it-IT" sz="5500" i="1" dirty="0"/>
              <a:t>documenti, informazioni o dati comporta il </a:t>
            </a:r>
            <a:r>
              <a:rPr lang="it-IT" sz="5500" b="1" i="1" dirty="0"/>
              <a:t>diritto di chiunque</a:t>
            </a:r>
            <a:r>
              <a:rPr lang="it-IT" sz="5500" i="1" dirty="0"/>
              <a:t> di richiedere i medesimi, nei casi in cui sia stata </a:t>
            </a:r>
            <a:r>
              <a:rPr lang="it-IT" sz="5500" b="1" i="1" dirty="0"/>
              <a:t>omessa la loro pubblicazione.</a:t>
            </a:r>
          </a:p>
          <a:p>
            <a:pPr algn="just">
              <a:buFontTx/>
              <a:buChar char="-"/>
              <a:defRPr/>
            </a:pPr>
            <a:endParaRPr lang="it-IT" sz="5500" b="1" i="1" dirty="0"/>
          </a:p>
          <a:p>
            <a:pPr algn="just">
              <a:buFontTx/>
              <a:buChar char="-"/>
              <a:defRPr/>
            </a:pPr>
            <a:r>
              <a:rPr lang="it-IT" sz="5500" b="1" dirty="0"/>
              <a:t>Accesso generalizzato ex art 5, comma 2 del </a:t>
            </a:r>
            <a:r>
              <a:rPr lang="it-IT" sz="5500" b="1" dirty="0" err="1"/>
              <a:t>DLgs</a:t>
            </a:r>
            <a:r>
              <a:rPr lang="it-IT" sz="5500" b="1" dirty="0"/>
              <a:t> 33/2013 (post 97/2016)- </a:t>
            </a:r>
            <a:r>
              <a:rPr lang="it-IT" sz="5500" i="1" dirty="0"/>
              <a:t>Allo scopo di favorire </a:t>
            </a:r>
            <a:r>
              <a:rPr lang="it-IT" sz="5500" b="1" i="1" dirty="0"/>
              <a:t>forme diffuse di controllo </a:t>
            </a:r>
            <a:r>
              <a:rPr lang="it-IT" sz="5500" i="1" dirty="0"/>
              <a:t>sul perseguimento delle </a:t>
            </a:r>
            <a:r>
              <a:rPr lang="it-IT" sz="5500" b="1" i="1" dirty="0"/>
              <a:t>funzioni istituzionali e sull'utilizzo delle risorse pubbliche e di promuovere la partecipazione al dibattito pubblico</a:t>
            </a:r>
            <a:r>
              <a:rPr lang="it-IT" sz="5500" i="1" dirty="0"/>
              <a:t>,</a:t>
            </a:r>
            <a:r>
              <a:rPr lang="it-IT" sz="5500" b="1" i="1" dirty="0"/>
              <a:t> chiunque </a:t>
            </a:r>
            <a:r>
              <a:rPr lang="it-IT" sz="5500" i="1" dirty="0"/>
              <a:t>ha </a:t>
            </a:r>
            <a:r>
              <a:rPr lang="it-IT" sz="5500" b="1" i="1" dirty="0"/>
              <a:t>diritto di accedere ai dati e ai documenti detenuti dalle pubbliche amministrazioni, ulteriori rispetto a quelli oggetto di pubblicazione </a:t>
            </a:r>
            <a:r>
              <a:rPr lang="it-IT" sz="5500" i="1" dirty="0"/>
              <a:t>ai sensi del presente decreto, nel rispetto dei limiti relativi alla tutela di interessi giuridicamente rilevanti secondo quanto previsto dall'articolo 5-bis.</a:t>
            </a:r>
          </a:p>
          <a:p>
            <a:pPr>
              <a:buFontTx/>
              <a:buChar char="-"/>
              <a:defRPr/>
            </a:pPr>
            <a:endParaRPr lang="it-IT" sz="5500" i="1" dirty="0"/>
          </a:p>
          <a:p>
            <a:endParaRPr lang="it-IT" dirty="0"/>
          </a:p>
        </p:txBody>
      </p:sp>
    </p:spTree>
    <p:extLst>
      <p:ext uri="{BB962C8B-B14F-4D97-AF65-F5344CB8AC3E}">
        <p14:creationId xmlns:p14="http://schemas.microsoft.com/office/powerpoint/2010/main" val="1773357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0ADF12-FA3F-FD4D-971F-7ADDD2EC3505}"/>
              </a:ext>
            </a:extLst>
          </p:cNvPr>
          <p:cNvSpPr>
            <a:spLocks noGrp="1"/>
          </p:cNvSpPr>
          <p:nvPr>
            <p:ph type="title"/>
          </p:nvPr>
        </p:nvSpPr>
        <p:spPr/>
        <p:txBody>
          <a:bodyPr>
            <a:normAutofit/>
          </a:bodyPr>
          <a:lstStyle/>
          <a:p>
            <a:pPr algn="ctr"/>
            <a:r>
              <a:rPr lang="it-IT" sz="3600" dirty="0"/>
              <a:t>ACCESSO CIVICO E GENERALIZZATO</a:t>
            </a:r>
          </a:p>
        </p:txBody>
      </p:sp>
      <p:sp>
        <p:nvSpPr>
          <p:cNvPr id="3" name="Segnaposto contenuto 2">
            <a:extLst>
              <a:ext uri="{FF2B5EF4-FFF2-40B4-BE49-F238E27FC236}">
                <a16:creationId xmlns:a16="http://schemas.microsoft.com/office/drawing/2014/main" id="{43939EBA-6A81-5242-9650-E12B40B586CF}"/>
              </a:ext>
            </a:extLst>
          </p:cNvPr>
          <p:cNvSpPr>
            <a:spLocks noGrp="1"/>
          </p:cNvSpPr>
          <p:nvPr>
            <p:ph idx="1"/>
          </p:nvPr>
        </p:nvSpPr>
        <p:spPr>
          <a:xfrm>
            <a:off x="838200" y="1571625"/>
            <a:ext cx="10515600" cy="4605338"/>
          </a:xfrm>
        </p:spPr>
        <p:txBody>
          <a:bodyPr>
            <a:normAutofit fontScale="85000" lnSpcReduction="20000"/>
          </a:bodyPr>
          <a:lstStyle/>
          <a:p>
            <a:pPr marL="0" indent="0" algn="just">
              <a:buNone/>
              <a:defRPr/>
            </a:pPr>
            <a:r>
              <a:rPr lang="it-IT" b="1" dirty="0"/>
              <a:t>Decreto legislativo 14 marzo 2013, n. 33  </a:t>
            </a:r>
            <a:r>
              <a:rPr lang="it-IT" dirty="0"/>
              <a:t>(poi integrato con il </a:t>
            </a:r>
            <a:r>
              <a:rPr lang="it-IT" dirty="0" err="1"/>
              <a:t>DLgs</a:t>
            </a:r>
            <a:r>
              <a:rPr lang="it-IT" dirty="0"/>
              <a:t> 97/2016) di </a:t>
            </a:r>
            <a:r>
              <a:rPr lang="it-IT" i="1" dirty="0"/>
              <a:t>Riordino della disciplina riguardante il diritto di accesso civico e gli obblighi di pubblicità, trasparenza e diffusione di informazioni da parte delle pubbliche amministrazioni</a:t>
            </a:r>
            <a:endParaRPr lang="it-IT" dirty="0"/>
          </a:p>
          <a:p>
            <a:pPr marL="0" indent="0" algn="just">
              <a:buNone/>
              <a:defRPr/>
            </a:pPr>
            <a:r>
              <a:rPr lang="it-IT" b="1" dirty="0"/>
              <a:t>Delibera ANAC 1309/2016 </a:t>
            </a:r>
            <a:r>
              <a:rPr lang="it-IT" b="1" i="1" dirty="0"/>
              <a:t>LINEE GUIDA RECANTI INDICAZIONI OPERATIVE AI FINI DELLA DEFINIZIONE DELLE ESCLUSIONI E DEI LIMITI ALL'ACCESSO CIVICO DI CUI ALL’ART. 5 CO. 2 DEL D.LGS. 33/2013</a:t>
            </a:r>
            <a:endParaRPr lang="it-IT" dirty="0"/>
          </a:p>
          <a:p>
            <a:pPr marL="0" indent="0">
              <a:buNone/>
              <a:defRPr/>
            </a:pPr>
            <a:endParaRPr lang="it-IT" dirty="0"/>
          </a:p>
          <a:p>
            <a:pPr marL="0" indent="0" algn="just">
              <a:buNone/>
              <a:defRPr/>
            </a:pPr>
            <a:r>
              <a:rPr lang="it-IT" b="1" dirty="0"/>
              <a:t>RILEVANO le norme introduttive del </a:t>
            </a:r>
            <a:r>
              <a:rPr lang="it-IT" b="1" dirty="0" err="1"/>
              <a:t>DLgs</a:t>
            </a:r>
            <a:r>
              <a:rPr lang="it-IT" b="1" dirty="0"/>
              <a:t> 33/2013 </a:t>
            </a:r>
            <a:r>
              <a:rPr lang="it-IT" dirty="0"/>
              <a:t>in quanto rendono evidente </a:t>
            </a:r>
            <a:r>
              <a:rPr lang="it-IT" b="1" dirty="0"/>
              <a:t>passaggio da accesso documentale</a:t>
            </a:r>
            <a:r>
              <a:rPr lang="it-IT" dirty="0"/>
              <a:t> risalente alla legge 241, sempre legato alla presenza di una situazione legittimante qualificata, </a:t>
            </a:r>
            <a:r>
              <a:rPr lang="it-IT" b="1" dirty="0"/>
              <a:t>a diverse  forme di accesso</a:t>
            </a:r>
            <a:r>
              <a:rPr lang="it-IT" dirty="0"/>
              <a:t> (civico e generalizzato) che, nel rappresentare diretta esplicazione del </a:t>
            </a:r>
            <a:r>
              <a:rPr lang="it-IT" b="1" dirty="0"/>
              <a:t>principio-valore di rilievo costituzionale della trasparenza</a:t>
            </a:r>
            <a:r>
              <a:rPr lang="it-IT" dirty="0"/>
              <a:t> (</a:t>
            </a:r>
            <a:r>
              <a:rPr lang="it-IT" dirty="0" err="1"/>
              <a:t>perche</a:t>
            </a:r>
            <a:r>
              <a:rPr lang="it-IT" dirty="0"/>
              <a:t>…….), segnano una ulteriore significativa tappa nell'evoluzione del rapporto amministrazione - cittadini.</a:t>
            </a:r>
          </a:p>
          <a:p>
            <a:endParaRPr lang="it-IT" dirty="0"/>
          </a:p>
        </p:txBody>
      </p:sp>
    </p:spTree>
    <p:extLst>
      <p:ext uri="{BB962C8B-B14F-4D97-AF65-F5344CB8AC3E}">
        <p14:creationId xmlns:p14="http://schemas.microsoft.com/office/powerpoint/2010/main" val="43744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5972E75-42C6-724E-82EC-A6F7C62C35DE}"/>
              </a:ext>
            </a:extLst>
          </p:cNvPr>
          <p:cNvSpPr>
            <a:spLocks noGrp="1"/>
          </p:cNvSpPr>
          <p:nvPr>
            <p:ph idx="1"/>
          </p:nvPr>
        </p:nvSpPr>
        <p:spPr>
          <a:xfrm>
            <a:off x="785813" y="842963"/>
            <a:ext cx="10567987" cy="5334000"/>
          </a:xfrm>
        </p:spPr>
        <p:txBody>
          <a:bodyPr>
            <a:normAutofit fontScale="85000" lnSpcReduction="20000"/>
          </a:bodyPr>
          <a:lstStyle/>
          <a:p>
            <a:pPr marL="0" indent="0" algn="just">
              <a:buNone/>
              <a:defRPr/>
            </a:pPr>
            <a:r>
              <a:rPr lang="it-IT" dirty="0"/>
              <a:t>In particolare il </a:t>
            </a:r>
            <a:r>
              <a:rPr lang="it-IT" b="1" dirty="0"/>
              <a:t>decreto 33</a:t>
            </a:r>
            <a:r>
              <a:rPr lang="it-IT" dirty="0"/>
              <a:t> aveva segnato un primo rilevante passo con introduzione dell'</a:t>
            </a:r>
            <a:r>
              <a:rPr lang="it-IT" b="1" dirty="0"/>
              <a:t>ACCESSO CIVICO </a:t>
            </a:r>
            <a:r>
              <a:rPr lang="it-IT" dirty="0"/>
              <a:t>rispetto a </a:t>
            </a:r>
            <a:r>
              <a:rPr lang="it-IT" b="1" dirty="0"/>
              <a:t>dati, documenti e informazioni </a:t>
            </a:r>
            <a:r>
              <a:rPr lang="it-IT" dirty="0"/>
              <a:t>relativamente ai quali sussiste un </a:t>
            </a:r>
            <a:r>
              <a:rPr lang="it-IT" b="1" dirty="0"/>
              <a:t>obbligo di pubblicazione</a:t>
            </a:r>
            <a:r>
              <a:rPr lang="it-IT" dirty="0"/>
              <a:t>; trattandosi di conseguenza di un omissione ad obblighi di pubblicazione il conseguente diritto è riconosciuto in capo a "</a:t>
            </a:r>
            <a:r>
              <a:rPr lang="it-IT" b="1" dirty="0"/>
              <a:t>CHIUNQUE“</a:t>
            </a:r>
          </a:p>
          <a:p>
            <a:pPr algn="just">
              <a:defRPr/>
            </a:pPr>
            <a:endParaRPr lang="it-IT" b="1" dirty="0"/>
          </a:p>
          <a:p>
            <a:pPr marL="0" indent="0" algn="just">
              <a:buNone/>
              <a:defRPr/>
            </a:pPr>
            <a:r>
              <a:rPr lang="it-IT" dirty="0"/>
              <a:t>La novella apportata con il</a:t>
            </a:r>
            <a:r>
              <a:rPr lang="it-IT" b="1" dirty="0"/>
              <a:t> decreto legislativo 79 del 2016 - ACCESSO GENERALIZZATO - </a:t>
            </a:r>
            <a:r>
              <a:rPr lang="it-IT" dirty="0"/>
              <a:t>ha sviluppato la concezione di un accesso indifferenziato nel senso che ha riconosciuto sempre a</a:t>
            </a:r>
            <a:r>
              <a:rPr lang="it-IT" b="1" dirty="0"/>
              <a:t> "CHIUNQUE" </a:t>
            </a:r>
            <a:r>
              <a:rPr lang="it-IT" dirty="0"/>
              <a:t>- e quindi a prescindere da una situazione soggettiva qualificata - un diritto di accesso avente ad oggetto </a:t>
            </a:r>
            <a:r>
              <a:rPr lang="it-IT" b="1" dirty="0"/>
              <a:t>tutti i dati e i documenti e informazioni detenuti dalle pubbliche amministrazioni</a:t>
            </a:r>
            <a:r>
              <a:rPr lang="it-IT" b="1" u="sng" dirty="0"/>
              <a:t>, ulteriori rispetto a quelli per i quali è stabilito un obbligo di pubblicazione</a:t>
            </a:r>
            <a:r>
              <a:rPr lang="it-IT" u="sng" dirty="0"/>
              <a:t>.</a:t>
            </a:r>
            <a:endParaRPr lang="it-IT" dirty="0"/>
          </a:p>
          <a:p>
            <a:pPr marL="0" indent="0" algn="just">
              <a:buNone/>
              <a:defRPr/>
            </a:pPr>
            <a:endParaRPr lang="it-IT" dirty="0"/>
          </a:p>
          <a:p>
            <a:pPr marL="0" indent="0" algn="just">
              <a:buNone/>
              <a:defRPr/>
            </a:pPr>
            <a:r>
              <a:rPr lang="it-IT" dirty="0"/>
              <a:t>Si tratta di diritto a </a:t>
            </a:r>
            <a:r>
              <a:rPr lang="it-IT" b="1" dirty="0"/>
              <a:t>diritto a titolarità diffusa</a:t>
            </a:r>
            <a:r>
              <a:rPr lang="it-IT" dirty="0"/>
              <a:t>, potendo essere attivato “</a:t>
            </a:r>
            <a:r>
              <a:rPr lang="it-IT" i="1" dirty="0"/>
              <a:t>da chiunque</a:t>
            </a:r>
            <a:r>
              <a:rPr lang="it-IT" dirty="0"/>
              <a:t>” e non essendo sottoposto ad alcuna limitazione quanto alla legittimazione soggettiva del richiedente, oltre che non necessitante alcuna particolare motivazione (come invece nell'accesso ex 241)</a:t>
            </a:r>
          </a:p>
          <a:p>
            <a:pPr>
              <a:defRPr/>
            </a:pPr>
            <a:endParaRPr lang="it-IT" dirty="0">
              <a:solidFill>
                <a:srgbClr val="0070C0"/>
              </a:solidFill>
            </a:endParaRPr>
          </a:p>
          <a:p>
            <a:pPr>
              <a:defRPr/>
            </a:pPr>
            <a:endParaRPr lang="it-IT" dirty="0">
              <a:solidFill>
                <a:srgbClr val="0070C0"/>
              </a:solidFill>
            </a:endParaRPr>
          </a:p>
          <a:p>
            <a:endParaRPr lang="it-IT" dirty="0"/>
          </a:p>
        </p:txBody>
      </p:sp>
    </p:spTree>
    <p:extLst>
      <p:ext uri="{BB962C8B-B14F-4D97-AF65-F5344CB8AC3E}">
        <p14:creationId xmlns:p14="http://schemas.microsoft.com/office/powerpoint/2010/main" val="557046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621246-1A10-A947-ACC2-DA5E3F0D6649}"/>
              </a:ext>
            </a:extLst>
          </p:cNvPr>
          <p:cNvSpPr>
            <a:spLocks noGrp="1"/>
          </p:cNvSpPr>
          <p:nvPr>
            <p:ph type="title"/>
          </p:nvPr>
        </p:nvSpPr>
        <p:spPr/>
        <p:txBody>
          <a:bodyPr>
            <a:normAutofit/>
          </a:bodyPr>
          <a:lstStyle/>
          <a:p>
            <a:pPr algn="ctr"/>
            <a:r>
              <a:rPr lang="it-IT" sz="3600" dirty="0"/>
              <a:t>ACCESSO CIVICO E TRASPARENZA</a:t>
            </a:r>
          </a:p>
        </p:txBody>
      </p:sp>
      <p:sp>
        <p:nvSpPr>
          <p:cNvPr id="3" name="Segnaposto contenuto 2">
            <a:extLst>
              <a:ext uri="{FF2B5EF4-FFF2-40B4-BE49-F238E27FC236}">
                <a16:creationId xmlns:a16="http://schemas.microsoft.com/office/drawing/2014/main" id="{7FC41ACC-92B4-D649-A2D3-5AD82ECD25C6}"/>
              </a:ext>
            </a:extLst>
          </p:cNvPr>
          <p:cNvSpPr>
            <a:spLocks noGrp="1"/>
          </p:cNvSpPr>
          <p:nvPr>
            <p:ph idx="1"/>
          </p:nvPr>
        </p:nvSpPr>
        <p:spPr>
          <a:xfrm>
            <a:off x="728663" y="1557338"/>
            <a:ext cx="10625137" cy="4619625"/>
          </a:xfrm>
        </p:spPr>
        <p:txBody>
          <a:bodyPr>
            <a:normAutofit fontScale="77500" lnSpcReduction="20000"/>
          </a:bodyPr>
          <a:lstStyle/>
          <a:p>
            <a:pPr marL="0" indent="0" algn="just">
              <a:buNone/>
              <a:defRPr/>
            </a:pPr>
            <a:r>
              <a:rPr lang="it-IT" dirty="0"/>
              <a:t>E' evidente la finalità di </a:t>
            </a:r>
            <a:r>
              <a:rPr lang="it-IT" b="1" dirty="0"/>
              <a:t>favorire forme diffuse di controllo sul perseguimento delle funzioni istituzio</a:t>
            </a:r>
            <a:r>
              <a:rPr lang="it-IT" dirty="0"/>
              <a:t>nali e </a:t>
            </a:r>
            <a:r>
              <a:rPr lang="it-IT" b="1" dirty="0"/>
              <a:t>sull’utilizzo delle risorse pubbliche</a:t>
            </a:r>
            <a:r>
              <a:rPr lang="it-IT" dirty="0"/>
              <a:t> e di promuovere la </a:t>
            </a:r>
            <a:r>
              <a:rPr lang="it-IT" b="1" dirty="0"/>
              <a:t>partecipazione al dibattito pubblico</a:t>
            </a:r>
            <a:r>
              <a:rPr lang="it-IT" dirty="0"/>
              <a:t> </a:t>
            </a:r>
          </a:p>
          <a:p>
            <a:pPr marL="0" indent="0" algn="just">
              <a:buNone/>
              <a:defRPr/>
            </a:pPr>
            <a:endParaRPr lang="it-IT" dirty="0"/>
          </a:p>
          <a:p>
            <a:pPr marL="0" indent="0" algn="just">
              <a:buNone/>
              <a:defRPr/>
            </a:pPr>
            <a:r>
              <a:rPr lang="it-IT" dirty="0"/>
              <a:t>Principio cardine è il </a:t>
            </a:r>
            <a:r>
              <a:rPr lang="it-IT" b="1" dirty="0"/>
              <a:t>principio di trasparenza</a:t>
            </a:r>
            <a:r>
              <a:rPr lang="it-IT" dirty="0"/>
              <a:t>  inteso come </a:t>
            </a:r>
            <a:r>
              <a:rPr lang="it-IT" b="1" dirty="0"/>
              <a:t>accessibilità totale dei dati e dei documenti detenuti dalle pubbliche amministrazioni ma </a:t>
            </a:r>
            <a:r>
              <a:rPr lang="it-IT" dirty="0"/>
              <a:t>non più solo finalizzata a “</a:t>
            </a:r>
            <a:r>
              <a:rPr lang="it-IT" i="1" dirty="0"/>
              <a:t>favorire forme diffuse di controllo sul perseguimento delle funzioni istituzionali e sull’utilizzo delle risorse pubbliche</a:t>
            </a:r>
            <a:r>
              <a:rPr lang="it-IT" dirty="0"/>
              <a:t>” (come nell'accesso civico del 2013) , ma come </a:t>
            </a:r>
            <a:r>
              <a:rPr lang="it-IT" b="1" dirty="0"/>
              <a:t>strumento di tutela dei diritti dei cittadini e di promozione della partecipazione degli interessati all’attività amministrativa</a:t>
            </a:r>
            <a:r>
              <a:rPr lang="it-IT" dirty="0"/>
              <a:t>.</a:t>
            </a:r>
          </a:p>
          <a:p>
            <a:pPr marL="0" indent="0" algn="just">
              <a:buNone/>
              <a:defRPr/>
            </a:pPr>
            <a:r>
              <a:rPr lang="it-IT" dirty="0"/>
              <a:t> </a:t>
            </a:r>
          </a:p>
          <a:p>
            <a:pPr marL="0" indent="0" algn="just">
              <a:buNone/>
              <a:defRPr/>
            </a:pPr>
            <a:r>
              <a:rPr lang="it-IT" dirty="0"/>
              <a:t>Si tratta di ulteriore passaggio nell'evoluzione della concezione di un rapporto tra Amministrazione e cittadino di tipo "aperto" a </a:t>
            </a:r>
            <a:r>
              <a:rPr lang="it-IT" b="1" dirty="0"/>
              <a:t>garanzia delle libertà individuali e collettive</a:t>
            </a:r>
            <a:r>
              <a:rPr lang="it-IT" dirty="0"/>
              <a:t>, nonché </a:t>
            </a:r>
            <a:r>
              <a:rPr lang="it-IT" b="1" dirty="0"/>
              <a:t>dei diritti civili, politici e sociali</a:t>
            </a:r>
            <a:r>
              <a:rPr lang="it-IT" dirty="0"/>
              <a:t>.</a:t>
            </a:r>
          </a:p>
          <a:p>
            <a:pPr marL="0" indent="0" algn="just">
              <a:buNone/>
              <a:defRPr/>
            </a:pPr>
            <a:r>
              <a:rPr lang="it-IT" dirty="0"/>
              <a:t>La trasparenza diviene, quindi, principio cardine e fondamentale dell’organizzazione delle pubbliche amministrazioni e dei loro rapporti con i cittadini</a:t>
            </a:r>
            <a:r>
              <a:rPr lang="it-IT" dirty="0">
                <a:solidFill>
                  <a:srgbClr val="0070C0"/>
                </a:solidFill>
              </a:rPr>
              <a:t>.</a:t>
            </a:r>
          </a:p>
          <a:p>
            <a:endParaRPr lang="it-IT" dirty="0"/>
          </a:p>
        </p:txBody>
      </p:sp>
    </p:spTree>
    <p:extLst>
      <p:ext uri="{BB962C8B-B14F-4D97-AF65-F5344CB8AC3E}">
        <p14:creationId xmlns:p14="http://schemas.microsoft.com/office/powerpoint/2010/main" val="1391005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FF6E4A-5B5C-074B-80EA-A9D569E9FC18}"/>
              </a:ext>
            </a:extLst>
          </p:cNvPr>
          <p:cNvSpPr>
            <a:spLocks noGrp="1"/>
          </p:cNvSpPr>
          <p:nvPr>
            <p:ph type="title"/>
          </p:nvPr>
        </p:nvSpPr>
        <p:spPr>
          <a:xfrm>
            <a:off x="838200" y="365125"/>
            <a:ext cx="10515600" cy="663575"/>
          </a:xfrm>
        </p:spPr>
        <p:txBody>
          <a:bodyPr>
            <a:noAutofit/>
          </a:bodyPr>
          <a:lstStyle/>
          <a:p>
            <a:pPr algn="ctr"/>
            <a:r>
              <a:rPr lang="it-IT" sz="2800" b="1" dirty="0">
                <a:cs typeface="Arial" charset="0"/>
              </a:rPr>
              <a:t>ANAC 1309/2016 su differenza accesso documentale e accesso generalizzato</a:t>
            </a:r>
            <a:endParaRPr lang="it-IT" sz="2800" dirty="0"/>
          </a:p>
        </p:txBody>
      </p:sp>
      <p:sp>
        <p:nvSpPr>
          <p:cNvPr id="3" name="Segnaposto contenuto 2">
            <a:extLst>
              <a:ext uri="{FF2B5EF4-FFF2-40B4-BE49-F238E27FC236}">
                <a16:creationId xmlns:a16="http://schemas.microsoft.com/office/drawing/2014/main" id="{2672DB19-7F14-664C-9074-58C72AAEC5DD}"/>
              </a:ext>
            </a:extLst>
          </p:cNvPr>
          <p:cNvSpPr>
            <a:spLocks noGrp="1"/>
          </p:cNvSpPr>
          <p:nvPr>
            <p:ph idx="1"/>
          </p:nvPr>
        </p:nvSpPr>
        <p:spPr>
          <a:xfrm>
            <a:off x="600075" y="1585913"/>
            <a:ext cx="10753725" cy="5129212"/>
          </a:xfrm>
        </p:spPr>
        <p:txBody>
          <a:bodyPr>
            <a:normAutofit fontScale="62500" lnSpcReduction="20000"/>
          </a:bodyPr>
          <a:lstStyle/>
          <a:p>
            <a:pPr marL="0" indent="0" algn="just">
              <a:buNone/>
              <a:defRPr/>
            </a:pPr>
            <a:r>
              <a:rPr lang="it-IT" sz="3200" i="1" dirty="0">
                <a:cs typeface="Arial" charset="0"/>
              </a:rPr>
              <a:t>In sostanza, come già evidenziato, essendo l’ordinamento ormai decisamente improntato ad una netta preferenza per la trasparenza dell’attività amministrativa, la conoscibilità generalizzata degli atti diviene la regola, temperata solo dalla previsione di eccezioni poste a tutela di interessi (pubblici e privati) che possono essere lesi/pregiudicati dalla rivelazione di certe informazioni.</a:t>
            </a:r>
            <a:endParaRPr lang="it-IT" sz="3200" b="1" dirty="0">
              <a:cs typeface="Arial" charset="0"/>
            </a:endParaRPr>
          </a:p>
          <a:p>
            <a:pPr marL="0" indent="0" algn="just">
              <a:buNone/>
              <a:defRPr/>
            </a:pPr>
            <a:r>
              <a:rPr lang="it-IT" sz="3200" i="1" dirty="0">
                <a:cs typeface="Arial" charset="0"/>
              </a:rPr>
              <a:t>Vi saranno dunque ipotesi residuali in cui sarà possibile, ove titolari di una situazione giuridica  qualificata, accedere ad atti e documenti per i quali è invece negato l’accesso generalizzato.</a:t>
            </a:r>
            <a:endParaRPr lang="it-IT" sz="3200" dirty="0">
              <a:cs typeface="Arial" charset="0"/>
            </a:endParaRPr>
          </a:p>
          <a:p>
            <a:pPr marL="0" indent="0" algn="just">
              <a:buNone/>
              <a:defRPr/>
            </a:pPr>
            <a:r>
              <a:rPr lang="it-IT" sz="3200" i="1" dirty="0">
                <a:cs typeface="Arial" charset="0"/>
              </a:rPr>
              <a:t>Nel rinviare a quanto specificato nel § 6.3. si consideri, d’altra parte, che i dinieghi di accesso agli atti e documenti di cui alla legge 241/1990, se motivati con esigenze di “riservatezza” pubblica o privata devono essere considerati attentamente anche ai fini dell’accesso generalizzato, ove l’istanza relativa a quest’ultimo sia identica e presentata nel medesimo contesto temporale a quella dell’accesso ex. l. 241/1990, indipendentemente dal soggetto che l’ha proposta. Si intende dire, cioè, che laddove l’amministrazione, con riferimento agli stessi dati, documenti e informazioni, abbia negato il diritto di accesso ex l. 241/1990, motivando nel merito, cioè con la necessità di tutelare un interesse pubblico o privato prevalente, e quindi nonostante l’esistenza di una posizione soggettiva legittimante ai sensi della 241/1990, per ragioni di coerenza sistematica e a garanzia di posizioni individuali specificamente riconosciute dall’ordinamento, si deve ritenere che le stesse esigenze di tutela dell’interesse pubblico o privato sussistano anche in presenza di una richiesta di accesso generalizzato, anche presentata da altri soggetti. Tali esigenze dovranno essere comunque motivate in termini di pregiudizio concreto all’interesse in gioco. Per ragioni di coerenza sistematica, quando è stato concesso un accesso generalizzato non può essere negato, per i medesimi documenti e dati, un accesso documentale</a:t>
            </a:r>
            <a:r>
              <a:rPr lang="it-IT" sz="3200" b="1" dirty="0">
                <a:cs typeface="Arial" charset="0"/>
              </a:rPr>
              <a:t>.</a:t>
            </a:r>
            <a:endParaRPr lang="it-IT" sz="3200" dirty="0">
              <a:cs typeface="Arial" charset="0"/>
            </a:endParaRPr>
          </a:p>
          <a:p>
            <a:endParaRPr lang="it-IT" dirty="0"/>
          </a:p>
        </p:txBody>
      </p:sp>
    </p:spTree>
    <p:extLst>
      <p:ext uri="{BB962C8B-B14F-4D97-AF65-F5344CB8AC3E}">
        <p14:creationId xmlns:p14="http://schemas.microsoft.com/office/powerpoint/2010/main" val="360115905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1045</Words>
  <Application>Microsoft Macintosh PowerPoint</Application>
  <PresentationFormat>Widescreen</PresentationFormat>
  <Paragraphs>33</Paragraphs>
  <Slides>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6</vt:i4>
      </vt:variant>
    </vt:vector>
  </HeadingPairs>
  <TitlesOfParts>
    <vt:vector size="10" baseType="lpstr">
      <vt:lpstr>Arial</vt:lpstr>
      <vt:lpstr>Calibri</vt:lpstr>
      <vt:lpstr>Calibri Light</vt:lpstr>
      <vt:lpstr>Tema di Office</vt:lpstr>
      <vt:lpstr>Accesso civico e trasparenza</vt:lpstr>
      <vt:lpstr>Diritto di accesso e Accesso civico </vt:lpstr>
      <vt:lpstr>ACCESSO CIVICO E GENERALIZZATO</vt:lpstr>
      <vt:lpstr>Presentazione standard di PowerPoint</vt:lpstr>
      <vt:lpstr>ACCESSO CIVICO E TRASPARENZA</vt:lpstr>
      <vt:lpstr>ANAC 1309/2016 su differenza accesso documentale e accesso generalizzato</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Microsoft Office User</dc:creator>
  <cp:lastModifiedBy>Microsoft Office User</cp:lastModifiedBy>
  <cp:revision>2</cp:revision>
  <dcterms:created xsi:type="dcterms:W3CDTF">2020-11-09T10:42:01Z</dcterms:created>
  <dcterms:modified xsi:type="dcterms:W3CDTF">2020-11-09T10:57:24Z</dcterms:modified>
</cp:coreProperties>
</file>