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3" r:id="rId3"/>
    <p:sldId id="261" r:id="rId4"/>
    <p:sldId id="265" r:id="rId5"/>
    <p:sldId id="280" r:id="rId6"/>
    <p:sldId id="266" r:id="rId7"/>
    <p:sldId id="262" r:id="rId8"/>
    <p:sldId id="268" r:id="rId9"/>
    <p:sldId id="269" r:id="rId10"/>
    <p:sldId id="270" r:id="rId11"/>
    <p:sldId id="283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76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4D71-FF7C-42DF-B0A5-43ED1601805C}" type="datetimeFigureOut">
              <a:rPr lang="it-IT" smtClean="0"/>
              <a:pPr/>
              <a:t>14/11/2020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988B-4DD6-440F-A576-4137C24AEFDB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4D71-FF7C-42DF-B0A5-43ED1601805C}" type="datetimeFigureOut">
              <a:rPr lang="it-IT" smtClean="0"/>
              <a:pPr/>
              <a:t>14/11/2020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988B-4DD6-440F-A576-4137C24AEFDB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4D71-FF7C-42DF-B0A5-43ED1601805C}" type="datetimeFigureOut">
              <a:rPr lang="it-IT" smtClean="0"/>
              <a:pPr/>
              <a:t>14/11/2020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988B-4DD6-440F-A576-4137C24AEFDB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4D71-FF7C-42DF-B0A5-43ED1601805C}" type="datetimeFigureOut">
              <a:rPr lang="it-IT" smtClean="0"/>
              <a:pPr/>
              <a:t>14/11/2020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988B-4DD6-440F-A576-4137C24AEFDB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4D71-FF7C-42DF-B0A5-43ED1601805C}" type="datetimeFigureOut">
              <a:rPr lang="it-IT" smtClean="0"/>
              <a:pPr/>
              <a:t>14/11/2020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988B-4DD6-440F-A576-4137C24AEFDB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4D71-FF7C-42DF-B0A5-43ED1601805C}" type="datetimeFigureOut">
              <a:rPr lang="it-IT" smtClean="0"/>
              <a:pPr/>
              <a:t>14/11/2020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988B-4DD6-440F-A576-4137C24AEFDB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4D71-FF7C-42DF-B0A5-43ED1601805C}" type="datetimeFigureOut">
              <a:rPr lang="it-IT" smtClean="0"/>
              <a:pPr/>
              <a:t>14/11/2020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988B-4DD6-440F-A576-4137C24AEFDB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4D71-FF7C-42DF-B0A5-43ED1601805C}" type="datetimeFigureOut">
              <a:rPr lang="it-IT" smtClean="0"/>
              <a:pPr/>
              <a:t>14/11/2020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988B-4DD6-440F-A576-4137C24AEFDB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4D71-FF7C-42DF-B0A5-43ED1601805C}" type="datetimeFigureOut">
              <a:rPr lang="it-IT" smtClean="0"/>
              <a:pPr/>
              <a:t>14/11/2020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988B-4DD6-440F-A576-4137C24AEFDB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4D71-FF7C-42DF-B0A5-43ED1601805C}" type="datetimeFigureOut">
              <a:rPr lang="it-IT" smtClean="0"/>
              <a:pPr/>
              <a:t>14/11/2020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988B-4DD6-440F-A576-4137C24AEFDB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4D71-FF7C-42DF-B0A5-43ED1601805C}" type="datetimeFigureOut">
              <a:rPr lang="it-IT" smtClean="0"/>
              <a:pPr/>
              <a:t>14/11/2020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988B-4DD6-440F-A576-4137C24AEFDB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B4D71-FF7C-42DF-B0A5-43ED1601805C}" type="datetimeFigureOut">
              <a:rPr lang="it-IT" smtClean="0"/>
              <a:pPr/>
              <a:t>14/11/2020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6988B-4DD6-440F-A576-4137C24AEFDB}" type="slidenum">
              <a:rPr lang="it-IT" smtClean="0"/>
              <a:pPr/>
              <a:t>‹Nº›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Ecoturismo: desarrollo sostenible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237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Turismo tradicional / turismo ecológico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t">
              <a:buNone/>
            </a:pPr>
            <a:r>
              <a:rPr lang="es-ES" dirty="0"/>
              <a:t>El </a:t>
            </a:r>
            <a:r>
              <a:rPr lang="es-ES" b="1" dirty="0"/>
              <a:t>ecoturismo</a:t>
            </a:r>
            <a:r>
              <a:rPr lang="es-ES" dirty="0"/>
              <a:t> es una alternativa al </a:t>
            </a:r>
            <a:r>
              <a:rPr lang="es-ES" b="1" dirty="0"/>
              <a:t>turismo </a:t>
            </a:r>
            <a:r>
              <a:rPr lang="es-ES" b="1" dirty="0" smtClean="0"/>
              <a:t>tradicional</a:t>
            </a:r>
            <a:endParaRPr lang="es-ES" dirty="0"/>
          </a:p>
          <a:p>
            <a:pPr marL="0" indent="0" fontAlgn="t">
              <a:buNone/>
            </a:pPr>
            <a:r>
              <a:rPr lang="es-ES" b="1" dirty="0" smtClean="0"/>
              <a:t>el </a:t>
            </a:r>
            <a:r>
              <a:rPr lang="es-ES" b="1" dirty="0" err="1" smtClean="0"/>
              <a:t>ecoturista</a:t>
            </a:r>
            <a:r>
              <a:rPr lang="es-ES" b="1" dirty="0" smtClean="0"/>
              <a:t>  </a:t>
            </a:r>
            <a:r>
              <a:rPr lang="es-ES" dirty="0" smtClean="0"/>
              <a:t>debe desarrollar </a:t>
            </a:r>
            <a:r>
              <a:rPr lang="es-ES" dirty="0"/>
              <a:t>una relación </a:t>
            </a:r>
            <a:r>
              <a:rPr lang="es-ES" dirty="0" smtClean="0"/>
              <a:t> con el entorno </a:t>
            </a:r>
          </a:p>
          <a:p>
            <a:pPr marL="0" indent="0" fontAlgn="t">
              <a:buNone/>
            </a:pPr>
            <a:r>
              <a:rPr lang="es-ES" dirty="0" smtClean="0"/>
              <a:t>social, cultura y natural que lo recibe:</a:t>
            </a:r>
          </a:p>
          <a:p>
            <a:pPr marL="1714500" lvl="4" indent="0" fontAlgn="t">
              <a:buNone/>
            </a:pPr>
            <a:r>
              <a:rPr lang="es-ES" sz="3200" b="1" dirty="0" smtClean="0"/>
              <a:t>Armoniosa</a:t>
            </a:r>
            <a:endParaRPr lang="es-ES" sz="3200" b="1" dirty="0"/>
          </a:p>
          <a:p>
            <a:pPr marL="1714500" lvl="4" indent="0" fontAlgn="t">
              <a:buNone/>
            </a:pPr>
            <a:r>
              <a:rPr lang="es-ES" sz="3200" b="1" dirty="0" smtClean="0"/>
              <a:t>Consciente        </a:t>
            </a:r>
          </a:p>
          <a:p>
            <a:pPr marL="1714500" lvl="4" indent="0" fontAlgn="t">
              <a:buNone/>
            </a:pPr>
            <a:r>
              <a:rPr lang="es-ES" sz="3200" b="1" dirty="0" smtClean="0"/>
              <a:t>Responsable</a:t>
            </a:r>
          </a:p>
          <a:p>
            <a:pPr marL="0" indent="0" fontAlgn="t">
              <a:buNone/>
            </a:pPr>
            <a:r>
              <a:rPr lang="es-ES" dirty="0" smtClean="0"/>
              <a:t>Ecoturismo→ debe sensibilizar </a:t>
            </a:r>
            <a:r>
              <a:rPr lang="es-ES" dirty="0"/>
              <a:t>frente a la preservación del medio ambiente, el respeto a los derechos humanos y la justicia social.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173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Turismo tradicional ↔Ecoturismo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t">
              <a:buNone/>
            </a:pPr>
            <a:r>
              <a:rPr lang="es-ES" b="1" dirty="0" smtClean="0"/>
              <a:t>El turismo tradicional: </a:t>
            </a:r>
            <a:r>
              <a:rPr lang="es-ES" dirty="0" smtClean="0"/>
              <a:t>dinámica basada principalmente </a:t>
            </a:r>
            <a:r>
              <a:rPr lang="es-ES" dirty="0"/>
              <a:t>en atraer ingentes volúmenes de visitantes para explotar económicamente la belleza o interés de un entorno, ya sea natural, artificial o </a:t>
            </a:r>
            <a:r>
              <a:rPr lang="es-ES" dirty="0" smtClean="0"/>
              <a:t>cultural</a:t>
            </a:r>
          </a:p>
          <a:p>
            <a:pPr marL="0" indent="0" fontAlgn="t">
              <a:buNone/>
            </a:pPr>
            <a:r>
              <a:rPr lang="es-ES" b="1" dirty="0" smtClean="0"/>
              <a:t>El ecoturismo: </a:t>
            </a:r>
            <a:r>
              <a:rPr lang="es-ES" b="1" dirty="0"/>
              <a:t>no es masivo</a:t>
            </a:r>
            <a:r>
              <a:rPr lang="es-ES" dirty="0"/>
              <a:t>, y tiene como ventajas proporcionar una interacción enriquecedora tanto con el </a:t>
            </a:r>
            <a:r>
              <a:rPr lang="es-ES" u="sng" dirty="0"/>
              <a:t>entorno natural </a:t>
            </a:r>
            <a:r>
              <a:rPr lang="es-ES" dirty="0"/>
              <a:t>como </a:t>
            </a:r>
            <a:r>
              <a:rPr lang="es-ES" u="sng" dirty="0"/>
              <a:t>social</a:t>
            </a:r>
            <a:r>
              <a:rPr lang="es-ES" dirty="0"/>
              <a:t> y </a:t>
            </a:r>
            <a:r>
              <a:rPr lang="es-ES" u="sng" dirty="0"/>
              <a:t>cultural</a:t>
            </a:r>
            <a:r>
              <a:rPr lang="es-ES" dirty="0"/>
              <a:t>, sin por ello producir un impacto ambiental negativo con consecuencias graves para la sustentabilidad de la actividad turística.</a:t>
            </a:r>
          </a:p>
        </p:txBody>
      </p:sp>
    </p:spTree>
    <p:extLst>
      <p:ext uri="{BB962C8B-B14F-4D97-AF65-F5344CB8AC3E}">
        <p14:creationId xmlns:p14="http://schemas.microsoft.com/office/powerpoint/2010/main" val="110044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¿Sostenible o sustentable?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sostenbile</a:t>
            </a:r>
            <a:endParaRPr lang="it-IT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839788" y="3054707"/>
            <a:ext cx="4729739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None/>
            </a:pPr>
            <a:r>
              <a:rPr lang="es-ES" altLang="it-IT" sz="1800" dirty="0"/>
              <a:t>1. adj. Que se puede sostener. Opinión, </a:t>
            </a:r>
            <a:r>
              <a:rPr lang="es-ES" altLang="it-IT" sz="1800" dirty="0" smtClean="0"/>
              <a:t>si-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ES" altLang="it-IT" sz="1800" dirty="0" smtClean="0"/>
              <a:t>tuación</a:t>
            </a:r>
            <a:r>
              <a:rPr lang="es-ES" altLang="it-IT" sz="1800" dirty="0"/>
              <a:t> sostenible.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ES" altLang="it-IT" sz="1800" dirty="0"/>
              <a:t>2. adj. Especialmente en ecología y </a:t>
            </a:r>
            <a:r>
              <a:rPr lang="es-ES" altLang="it-IT" sz="1800" dirty="0" smtClean="0"/>
              <a:t>econo-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ES" altLang="it-IT" sz="1800" dirty="0" smtClean="0"/>
              <a:t>mía</a:t>
            </a:r>
            <a:r>
              <a:rPr lang="es-ES" altLang="it-IT" sz="1800" dirty="0"/>
              <a:t>, que se puede </a:t>
            </a:r>
            <a:r>
              <a:rPr lang="es-ES" altLang="it-IT" sz="1800" dirty="0" smtClean="0"/>
              <a:t>mantener </a:t>
            </a:r>
            <a:r>
              <a:rPr lang="es-ES" altLang="it-IT" sz="1800" dirty="0"/>
              <a:t> durante largo </a:t>
            </a:r>
            <a:endParaRPr lang="es-ES" altLang="it-IT" sz="1800" dirty="0" smtClean="0"/>
          </a:p>
          <a:p>
            <a:pPr marL="0" lvl="0" indent="0">
              <a:lnSpc>
                <a:spcPct val="100000"/>
              </a:lnSpc>
              <a:buNone/>
            </a:pPr>
            <a:r>
              <a:rPr lang="es-ES" altLang="it-IT" sz="1800" dirty="0" smtClean="0"/>
              <a:t>Tiempo sin</a:t>
            </a:r>
            <a:r>
              <a:rPr lang="es-ES" altLang="it-IT" sz="1800" dirty="0"/>
              <a:t> agotar los recursos o causar grave daño al medio 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ES" altLang="it-IT" sz="1800" dirty="0"/>
              <a:t>ambiente. Desarrollo, </a:t>
            </a:r>
            <a:r>
              <a:rPr lang="es-ES" altLang="it-IT" sz="1800" dirty="0" smtClean="0"/>
              <a:t>economía sostenible</a:t>
            </a:r>
            <a:r>
              <a:rPr lang="es-ES" altLang="it-IT" sz="1800" dirty="0"/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 smtClean="0"/>
              <a:t>sustentable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/>
              <a:t>1. adj. Que se puede sustentar o defender con razones.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85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Desarrollo</a:t>
            </a:r>
            <a:r>
              <a:rPr lang="it-IT" dirty="0" smtClean="0"/>
              <a:t> </a:t>
            </a:r>
            <a:r>
              <a:rPr lang="it-IT" dirty="0" err="1" smtClean="0"/>
              <a:t>sostenible</a:t>
            </a:r>
            <a:r>
              <a:rPr lang="it-IT" dirty="0" smtClean="0"/>
              <a:t>/</a:t>
            </a:r>
            <a:r>
              <a:rPr lang="it-IT" dirty="0" err="1" smtClean="0"/>
              <a:t>sustentable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Desde el nacimiento del concepto, ha existido una confusión sobre si el término correcto es desarrollo sustentable o desarrollo sostenible. Lo cierto es que ambas expresiones son correctas, pues las dos se refieren a algo que se puede mantener en el tiempo, sin agotar los recursos o causar daños irreparables en el ecosistema. Sin embargo, desarrollo sustentable es más usual en </a:t>
            </a:r>
            <a:r>
              <a:rPr lang="es-ES" dirty="0" smtClean="0"/>
              <a:t>Hispanoamérica</a:t>
            </a:r>
            <a:r>
              <a:rPr lang="es-ES" dirty="0"/>
              <a:t>, mientras que en España suele hablarse más bien de desarrollo sostenible. Pero ambas significan lo mismo.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6725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Concepto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Como desarrollo sustentable denominamos al concepto que involucra una serie de medidas encaminadas a la administración eficiente y responsable de los recursos naturales por parte del ser humano para la preservación del equilibrio ecológico.</a:t>
            </a:r>
          </a:p>
          <a:p>
            <a:endParaRPr lang="es-ES" dirty="0"/>
          </a:p>
          <a:p>
            <a:r>
              <a:rPr lang="es-ES" dirty="0" smtClean="0"/>
              <a:t>El concepto de ‘</a:t>
            </a:r>
            <a:r>
              <a:rPr lang="es-ES" b="1" dirty="0" smtClean="0"/>
              <a:t>desarrollo sostenible</a:t>
            </a:r>
            <a:r>
              <a:rPr lang="es-ES" dirty="0" smtClean="0"/>
              <a:t>’, que comprende </a:t>
            </a:r>
            <a:r>
              <a:rPr lang="es-ES" b="1" dirty="0" smtClean="0"/>
              <a:t>viabilidad ambiental, económico y social</a:t>
            </a:r>
            <a:r>
              <a:rPr lang="es-ES" dirty="0" smtClean="0"/>
              <a:t>, surgió del informe llamado “Nuestro futuro común” (Our Common Future, en inglés), elaborado en 1987 para la ONU por la Comisión Mundial del Medio Ambiente y del Desarrollo (ONU), conocido como </a:t>
            </a:r>
            <a:r>
              <a:rPr lang="es-ES" i="1" dirty="0" smtClean="0"/>
              <a:t>Informe </a:t>
            </a:r>
            <a:r>
              <a:rPr lang="es-ES" i="1" dirty="0"/>
              <a:t>Brundtland </a:t>
            </a:r>
            <a:r>
              <a:rPr lang="es-ES" dirty="0"/>
              <a:t>(1987</a:t>
            </a:r>
            <a:r>
              <a:rPr lang="es-ES" dirty="0" smtClean="0"/>
              <a:t>). </a:t>
            </a:r>
            <a:r>
              <a:rPr lang="es-ES" dirty="0"/>
              <a:t>Allí se explica que el desarrollo sustentable implica </a:t>
            </a:r>
            <a:r>
              <a:rPr lang="es-ES" b="1" dirty="0"/>
              <a:t>“satisfacer las necesidades de las generaciones presentes sin comprometer las posibilidades de las del futuro para atender sus propias necesidades</a:t>
            </a:r>
            <a:r>
              <a:rPr lang="es-ES" dirty="0"/>
              <a:t>”.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086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Origen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concepto de ‘</a:t>
            </a:r>
            <a:r>
              <a:rPr lang="es-ES" b="1" dirty="0" smtClean="0"/>
              <a:t>desarrollo sostenible</a:t>
            </a:r>
            <a:r>
              <a:rPr lang="es-ES" dirty="0" smtClean="0"/>
              <a:t>’, que comprende </a:t>
            </a:r>
            <a:r>
              <a:rPr lang="es-ES" b="1" dirty="0" smtClean="0"/>
              <a:t>viabilidad ambiental, económico y social</a:t>
            </a:r>
            <a:r>
              <a:rPr lang="es-ES" dirty="0" smtClean="0"/>
              <a:t>, surgió del informe llamado “Nuestro futuro común” (Our Common Future, en inglés), elaborado en 1987 para la ONU por la Comisión Mundial del Medio Ambiente y del Desarrollo (ONU), conocido como </a:t>
            </a:r>
            <a:r>
              <a:rPr lang="es-ES" i="1" dirty="0" smtClean="0"/>
              <a:t>Informe Brundtland </a:t>
            </a:r>
            <a:r>
              <a:rPr lang="es-ES" dirty="0" smtClean="0"/>
              <a:t>(1987). Allí se explica que el desarrollo sustentable implica </a:t>
            </a:r>
            <a:r>
              <a:rPr lang="es-ES" b="1" dirty="0" smtClean="0"/>
              <a:t>“satisfacer las necesidades de las generaciones presentes sin comprometer las posibilidades de las del futuro para atender sus propias necesidades</a:t>
            </a:r>
            <a:r>
              <a:rPr lang="es-ES" dirty="0" smtClean="0"/>
              <a:t>”.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r>
              <a:rPr lang="it-IT" dirty="0" err="1" smtClean="0"/>
              <a:t>desarrollo</a:t>
            </a:r>
            <a:r>
              <a:rPr lang="it-IT" dirty="0" smtClean="0"/>
              <a:t> </a:t>
            </a:r>
            <a:r>
              <a:rPr lang="it-IT" dirty="0" err="1" smtClean="0"/>
              <a:t>sostenible</a:t>
            </a:r>
            <a:r>
              <a:rPr lang="it-IT" dirty="0" smtClean="0"/>
              <a:t>/</a:t>
            </a:r>
            <a:r>
              <a:rPr lang="it-IT" dirty="0" err="1" smtClean="0"/>
              <a:t>sustentable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El </a:t>
            </a:r>
            <a:r>
              <a:rPr lang="es-ES" dirty="0"/>
              <a:t>desarrollo sustentable es una evolución del antiguo concepto de desarrollo, pues no solo contempla el progreso económico y material, sino que lo plantea en equilibrio con el bienestar social y el aprovechamiento responsable de los recursos naturales. De este modo, concilia los tres ejes fundamentales de la sustentabilidad: lo </a:t>
            </a:r>
            <a:r>
              <a:rPr lang="es-ES" u="sng" dirty="0"/>
              <a:t>económico</a:t>
            </a:r>
            <a:r>
              <a:rPr lang="es-ES" dirty="0"/>
              <a:t>, lo </a:t>
            </a:r>
            <a:r>
              <a:rPr lang="es-ES" u="sng" dirty="0"/>
              <a:t>ecológico</a:t>
            </a:r>
            <a:r>
              <a:rPr lang="es-ES" dirty="0"/>
              <a:t> y lo </a:t>
            </a:r>
            <a:r>
              <a:rPr lang="es-ES" u="sng" dirty="0"/>
              <a:t>social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/>
              <a:t>Su objetivo último es alcanzar cierto nivel de progreso material sin por ello comprometer el medio ambiente, los recursos naturales, o la calidad de vida de los seres humanos y demás especies del planeta.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829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Ecoturismo</a:t>
            </a:r>
            <a:endParaRPr lang="it-IT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3908961"/>
            <a:ext cx="43282" cy="184666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9144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914400" marR="0" lvl="2" indent="-9144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07818" y="2551837"/>
            <a:ext cx="1073173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Eco- </a:t>
            </a:r>
          </a:p>
          <a:p>
            <a:r>
              <a:rPr lang="it-IT" sz="2800" dirty="0" smtClean="0"/>
              <a:t>1. </a:t>
            </a:r>
            <a:r>
              <a:rPr lang="it-IT" sz="2800" dirty="0" err="1" smtClean="0"/>
              <a:t>elem</a:t>
            </a:r>
            <a:r>
              <a:rPr lang="it-IT" sz="2800" dirty="0"/>
              <a:t>. </a:t>
            </a:r>
            <a:r>
              <a:rPr lang="it-IT" sz="2800" dirty="0" err="1"/>
              <a:t>compos</a:t>
            </a:r>
            <a:r>
              <a:rPr lang="it-IT" sz="2800" dirty="0"/>
              <a:t>. Significa 'casa', '</a:t>
            </a:r>
            <a:r>
              <a:rPr lang="it-IT" sz="2800" dirty="0" err="1"/>
              <a:t>morada</a:t>
            </a:r>
            <a:r>
              <a:rPr lang="it-IT" sz="2800" dirty="0"/>
              <a:t>' o '</a:t>
            </a:r>
            <a:r>
              <a:rPr lang="it-IT" sz="2800" dirty="0" err="1"/>
              <a:t>ámbito</a:t>
            </a:r>
            <a:r>
              <a:rPr lang="it-IT" sz="2800" dirty="0"/>
              <a:t> </a:t>
            </a:r>
            <a:r>
              <a:rPr lang="it-IT" sz="2800" dirty="0" err="1"/>
              <a:t>vital</a:t>
            </a:r>
            <a:r>
              <a:rPr lang="it-IT" sz="2800" dirty="0"/>
              <a:t>'. </a:t>
            </a:r>
            <a:r>
              <a:rPr lang="it-IT" sz="2800" dirty="0" err="1"/>
              <a:t>Ecología</a:t>
            </a:r>
            <a:r>
              <a:rPr lang="it-IT" sz="2800" dirty="0"/>
              <a:t>, ecosistema.</a:t>
            </a:r>
          </a:p>
          <a:p>
            <a:r>
              <a:rPr lang="it-IT" sz="2800" dirty="0" smtClean="0"/>
              <a:t>2</a:t>
            </a:r>
            <a:r>
              <a:rPr lang="it-IT" sz="2800" dirty="0"/>
              <a:t>. </a:t>
            </a:r>
            <a:r>
              <a:rPr lang="it-IT" sz="2800" dirty="0" err="1"/>
              <a:t>elem</a:t>
            </a:r>
            <a:r>
              <a:rPr lang="it-IT" sz="2800" dirty="0"/>
              <a:t>. </a:t>
            </a:r>
            <a:r>
              <a:rPr lang="it-IT" sz="2800" dirty="0" err="1"/>
              <a:t>compos</a:t>
            </a:r>
            <a:r>
              <a:rPr lang="it-IT" sz="2800" dirty="0"/>
              <a:t>. Significa '</a:t>
            </a:r>
            <a:r>
              <a:rPr lang="it-IT" sz="2800" dirty="0" err="1"/>
              <a:t>ecológico</a:t>
            </a:r>
            <a:r>
              <a:rPr lang="it-IT" sz="2800" dirty="0"/>
              <a:t>'. Ecoturismo, </a:t>
            </a:r>
            <a:r>
              <a:rPr lang="it-IT" sz="2800" dirty="0" err="1"/>
              <a:t>ecotransporte</a:t>
            </a:r>
            <a:r>
              <a:rPr lang="it-IT" sz="2800" dirty="0" smtClean="0"/>
              <a:t>.</a:t>
            </a:r>
          </a:p>
          <a:p>
            <a:endParaRPr lang="es-MX" sz="2800" dirty="0"/>
          </a:p>
          <a:p>
            <a:r>
              <a:rPr lang="es-MX" sz="2800" b="1" dirty="0" smtClean="0"/>
              <a:t>Ecoturismo:</a:t>
            </a:r>
          </a:p>
          <a:p>
            <a:r>
              <a:rPr lang="es-ES" sz="2800" dirty="0" smtClean="0"/>
              <a:t>Acr</a:t>
            </a:r>
            <a:r>
              <a:rPr lang="es-MX" sz="2800" dirty="0" smtClean="0"/>
              <a:t>ónimo de ecología</a:t>
            </a:r>
            <a:r>
              <a:rPr lang="es-ES" sz="2800" dirty="0"/>
              <a:t> y turismo.</a:t>
            </a:r>
          </a:p>
          <a:p>
            <a:r>
              <a:rPr lang="es-ES" sz="2800" dirty="0"/>
              <a:t>1. m. Turismo con el que se pretende hacer compatibles el disfrute de la naturaleza y </a:t>
            </a:r>
            <a:r>
              <a:rPr lang="es-ES" sz="2800" dirty="0" smtClean="0"/>
              <a:t>el respeto</a:t>
            </a:r>
            <a:r>
              <a:rPr lang="es-ES" sz="2800" dirty="0"/>
              <a:t> al equilibrio del medio ambiente</a:t>
            </a:r>
            <a:endParaRPr lang="it-IT" sz="2800" dirty="0" smtClean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906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Ecoturismo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El ecoturismo compagina la actividad turística, asociada al goce y disfrute del viaje de placer, con un conjunto de principios éticos referentes a la preservación del equilibrio </a:t>
            </a:r>
            <a:r>
              <a:rPr lang="es-ES" dirty="0" smtClean="0"/>
              <a:t>ecológico: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impacto </a:t>
            </a:r>
            <a:r>
              <a:rPr lang="es-ES" dirty="0"/>
              <a:t>ambiental </a:t>
            </a:r>
            <a:r>
              <a:rPr lang="es-ES" dirty="0" smtClean="0"/>
              <a:t>mínimo</a:t>
            </a:r>
          </a:p>
          <a:p>
            <a:pPr lvl="1"/>
            <a:r>
              <a:rPr lang="es-ES" dirty="0" smtClean="0"/>
              <a:t>uso </a:t>
            </a:r>
            <a:r>
              <a:rPr lang="es-ES" dirty="0"/>
              <a:t>consciente y racional de los recursos naturales, </a:t>
            </a:r>
            <a:endParaRPr lang="es-ES" dirty="0" smtClean="0"/>
          </a:p>
          <a:p>
            <a:pPr lvl="1"/>
            <a:r>
              <a:rPr lang="es-ES" dirty="0" smtClean="0"/>
              <a:t>respeto </a:t>
            </a:r>
            <a:r>
              <a:rPr lang="es-ES" dirty="0"/>
              <a:t>y sensibilidad ante el entorno social y cultural (comunidad) que lo </a:t>
            </a:r>
            <a:r>
              <a:rPr lang="es-ES" dirty="0" smtClean="0"/>
              <a:t>acoge</a:t>
            </a:r>
          </a:p>
          <a:p>
            <a:pPr lvl="1"/>
            <a:r>
              <a:rPr lang="es-ES" dirty="0" smtClean="0"/>
              <a:t>apoyo </a:t>
            </a:r>
            <a:r>
              <a:rPr lang="es-ES" dirty="0"/>
              <a:t>a los derechos humanos y a condiciones laborales justas para los trabajadores del sector.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6205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Concepto de ecoturismo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Surge </a:t>
            </a:r>
            <a:r>
              <a:rPr lang="es-ES" dirty="0"/>
              <a:t>a partir de la formulación de la teoría del desarrollo </a:t>
            </a:r>
            <a:r>
              <a:rPr lang="es-ES" dirty="0" smtClean="0"/>
              <a:t>sustentable/sostenible, </a:t>
            </a:r>
            <a:r>
              <a:rPr lang="es-ES" dirty="0"/>
              <a:t>que aboga por un mundo en que el ser humano haga un uso responsable y eficiente de los recursos naturales, sin por ello comprometer las posibilidades de las generaciones por venir.</a:t>
            </a:r>
          </a:p>
          <a:p>
            <a:endParaRPr lang="es-ES" dirty="0"/>
          </a:p>
          <a:p>
            <a:r>
              <a:rPr lang="es-ES" dirty="0"/>
              <a:t>El ecoturismo, además de tratarse de un concepto de turismo alternativo y ecológico, hoy en día también ha pasado a designar un segmento de mercado del sector turístico en el lenguaje de la mercadotecnia.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5632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906</Words>
  <Application>Microsoft Office PowerPoint</Application>
  <PresentationFormat>Panorámica</PresentationFormat>
  <Paragraphs>54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Arial Unicode MS</vt:lpstr>
      <vt:lpstr>Calibri</vt:lpstr>
      <vt:lpstr>Tema di Office</vt:lpstr>
      <vt:lpstr>Ecoturismo: desarrollo sostenible</vt:lpstr>
      <vt:lpstr>¿Sostenible o sustentable?</vt:lpstr>
      <vt:lpstr>Desarrollo sostenible/sustentable </vt:lpstr>
      <vt:lpstr>Concepto </vt:lpstr>
      <vt:lpstr>Origen </vt:lpstr>
      <vt:lpstr>…desarrollo sostenible/sustentable</vt:lpstr>
      <vt:lpstr>Ecoturismo</vt:lpstr>
      <vt:lpstr>Ecoturismo</vt:lpstr>
      <vt:lpstr>Concepto de ecoturismo</vt:lpstr>
      <vt:lpstr>Turismo tradicional / turismo ecológico</vt:lpstr>
      <vt:lpstr>Turismo tradicional ↔Ecoturismo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anamaria.gonzalez@unimib.it</dc:creator>
  <cp:lastModifiedBy>anamaria.gonzalez</cp:lastModifiedBy>
  <cp:revision>35</cp:revision>
  <dcterms:created xsi:type="dcterms:W3CDTF">2018-05-07T09:48:29Z</dcterms:created>
  <dcterms:modified xsi:type="dcterms:W3CDTF">2020-11-14T17:54:04Z</dcterms:modified>
</cp:coreProperties>
</file>