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5483-A820-44C5-9A99-D60533D032DD}" type="datetimeFigureOut">
              <a:rPr lang="it-IT" smtClean="0"/>
              <a:t>14/11/2020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606F-B545-4CE2-994D-6A79A0B35B3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69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5483-A820-44C5-9A99-D60533D032DD}" type="datetimeFigureOut">
              <a:rPr lang="it-IT" smtClean="0"/>
              <a:t>14/11/2020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606F-B545-4CE2-994D-6A79A0B35B3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891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5483-A820-44C5-9A99-D60533D032DD}" type="datetimeFigureOut">
              <a:rPr lang="it-IT" smtClean="0"/>
              <a:t>14/11/2020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606F-B545-4CE2-994D-6A79A0B35B3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538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5483-A820-44C5-9A99-D60533D032DD}" type="datetimeFigureOut">
              <a:rPr lang="it-IT" smtClean="0"/>
              <a:t>14/11/2020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606F-B545-4CE2-994D-6A79A0B35B3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432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5483-A820-44C5-9A99-D60533D032DD}" type="datetimeFigureOut">
              <a:rPr lang="it-IT" smtClean="0"/>
              <a:t>14/11/2020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606F-B545-4CE2-994D-6A79A0B35B3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0841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5483-A820-44C5-9A99-D60533D032DD}" type="datetimeFigureOut">
              <a:rPr lang="it-IT" smtClean="0"/>
              <a:t>14/11/2020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606F-B545-4CE2-994D-6A79A0B35B3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4353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5483-A820-44C5-9A99-D60533D032DD}" type="datetimeFigureOut">
              <a:rPr lang="it-IT" smtClean="0"/>
              <a:t>14/11/2020</a:t>
            </a:fld>
            <a:endParaRPr lang="it-I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606F-B545-4CE2-994D-6A79A0B35B3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650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5483-A820-44C5-9A99-D60533D032DD}" type="datetimeFigureOut">
              <a:rPr lang="it-IT" smtClean="0"/>
              <a:t>14/11/2020</a:t>
            </a:fld>
            <a:endParaRPr lang="it-I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606F-B545-4CE2-994D-6A79A0B35B3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571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5483-A820-44C5-9A99-D60533D032DD}" type="datetimeFigureOut">
              <a:rPr lang="it-IT" smtClean="0"/>
              <a:t>14/11/2020</a:t>
            </a:fld>
            <a:endParaRPr lang="it-I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606F-B545-4CE2-994D-6A79A0B35B3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1806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5483-A820-44C5-9A99-D60533D032DD}" type="datetimeFigureOut">
              <a:rPr lang="it-IT" smtClean="0"/>
              <a:t>14/11/2020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606F-B545-4CE2-994D-6A79A0B35B3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321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5483-A820-44C5-9A99-D60533D032DD}" type="datetimeFigureOut">
              <a:rPr lang="it-IT" smtClean="0"/>
              <a:t>14/11/2020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606F-B545-4CE2-994D-6A79A0B35B3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10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B5483-A820-44C5-9A99-D60533D032DD}" type="datetimeFigureOut">
              <a:rPr lang="it-IT" smtClean="0"/>
              <a:t>14/11/2020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D606F-B545-4CE2-994D-6A79A0B35B3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097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 smtClean="0"/>
              <a:t>AGENDA 2030 </a:t>
            </a:r>
            <a:endParaRPr lang="it-IT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399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OMT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La </a:t>
            </a:r>
            <a:r>
              <a:rPr lang="es-ES" b="1" dirty="0" smtClean="0"/>
              <a:t>OMT</a:t>
            </a:r>
            <a:r>
              <a:rPr lang="es-ES" dirty="0" smtClean="0"/>
              <a:t> trabaja con gobiernos, socios públicos y privados, bancos de desarrollo, instituciones financieras internacionales y regionales, organismos de las Naciones Unidas y organizaciones internacionales para alcanzar los ODS, y especialmente </a:t>
            </a:r>
          </a:p>
          <a:p>
            <a:pPr marL="0" indent="0">
              <a:buNone/>
            </a:pPr>
            <a:r>
              <a:rPr lang="es-ES" dirty="0" smtClean="0"/>
              <a:t>los objetivos 8, 12 y 14, en los que figura el turismo.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006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ODS 8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/>
              <a:t>Promover el crecimiento económico sostenido, inclusivo y sostenible</a:t>
            </a:r>
            <a:r>
              <a:rPr lang="es-ES" b="1" dirty="0" smtClean="0"/>
              <a:t>, </a:t>
            </a:r>
            <a:r>
              <a:rPr lang="es-MX" b="1" dirty="0"/>
              <a:t>el empleo pleno y productivo y el trabajo decente para todos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MX" dirty="0">
                <a:latin typeface="Cambria" panose="02040503050406030204" pitchFamily="18" charset="0"/>
              </a:rPr>
              <a:t>El turismo es una de las fuerzas motrices del crecimiento económico mundial y actualmente proporciona en todo el mundo 1 de cada 11 puestos de trabajo. Dando acceso a oportunidades de trabajo decente en el sector turístico, la sociedad, y en particular los jóvenes y las mujeres, puede beneficiarse de la mejora de las destrezas y el desarrollo profesional. </a:t>
            </a:r>
            <a:endParaRPr lang="it-IT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47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...8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latin typeface="Cambria" panose="02040503050406030204" pitchFamily="18" charset="0"/>
              </a:rPr>
              <a:t>La contribución del sector a la creación de empleo se reconoce en la meta 8.9: </a:t>
            </a:r>
            <a:endParaRPr lang="es-ES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s-E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s-ES" dirty="0" smtClean="0">
                <a:latin typeface="Cambria" panose="02040503050406030204" pitchFamily="18" charset="0"/>
              </a:rPr>
              <a:t>«</a:t>
            </a:r>
            <a:r>
              <a:rPr lang="es-ES" dirty="0">
                <a:latin typeface="Cambria" panose="02040503050406030204" pitchFamily="18" charset="0"/>
              </a:rPr>
              <a:t>Para 2030, elaborar y poner en práctica políticas encaminadas a promover un turismo sostenible que cree puestos de trabajo y promueva la cultura y los productos locales».</a:t>
            </a:r>
          </a:p>
          <a:p>
            <a:endParaRPr lang="it-IT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585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ODS 12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/>
              <a:t>Garantizar modalidades de consumo y producción sostenibles</a:t>
            </a:r>
            <a:r>
              <a:rPr lang="es-MX" dirty="0"/>
              <a:t>. </a:t>
            </a:r>
            <a:endParaRPr lang="es-MX" dirty="0" smtClean="0"/>
          </a:p>
          <a:p>
            <a:endParaRPr lang="es-MX" dirty="0"/>
          </a:p>
          <a:p>
            <a:pPr marL="0" indent="0">
              <a:buNone/>
            </a:pPr>
            <a:r>
              <a:rPr lang="es-MX" dirty="0" smtClean="0">
                <a:latin typeface="Cambria" panose="02040503050406030204" pitchFamily="18" charset="0"/>
              </a:rPr>
              <a:t>Un </a:t>
            </a:r>
            <a:r>
              <a:rPr lang="es-MX" dirty="0">
                <a:latin typeface="Cambria" panose="02040503050406030204" pitchFamily="18" charset="0"/>
              </a:rPr>
              <a:t>sector turístico que adopta prácticas de consumo y producción sostenibles puede tener un papel significativo a la hora de acelerar la transformación global hacia la sostenibilidad. </a:t>
            </a:r>
            <a:endParaRPr lang="es-MX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s-MX" dirty="0" smtClean="0">
                <a:latin typeface="Cambria" panose="02040503050406030204" pitchFamily="18" charset="0"/>
              </a:rPr>
              <a:t>Para </a:t>
            </a:r>
            <a:r>
              <a:rPr lang="es-MX" dirty="0">
                <a:latin typeface="Cambria" panose="02040503050406030204" pitchFamily="18" charset="0"/>
              </a:rPr>
              <a:t>ello, tal como se señala en la meta 12.b del objetivo 12, es imprescindible </a:t>
            </a:r>
            <a:r>
              <a:rPr lang="es-MX" b="1" i="1" dirty="0">
                <a:latin typeface="Cambria" panose="02040503050406030204" pitchFamily="18" charset="0"/>
              </a:rPr>
              <a:t>«Elaborar y aplicar instrumentos que permitan seguir de cerca los efectos en el desarrollo sostenible con miras a lograr un turismo sostenible que cree puestos de trabajo y promueva la cultura y los productos locales»</a:t>
            </a:r>
            <a:r>
              <a:rPr lang="es-MX" dirty="0">
                <a:latin typeface="Cambria" panose="02040503050406030204" pitchFamily="18" charset="0"/>
              </a:rPr>
              <a:t>. </a:t>
            </a:r>
            <a:endParaRPr lang="it-IT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14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...12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latin typeface="Cambria" panose="02040503050406030204" pitchFamily="18" charset="0"/>
              </a:rPr>
              <a:t>El Programa de Turismo Sostenible del marco decenal de programas sobre modalidades de consumo y producción sostenibles aspira a desarrollar esas prácticas del programa de desarrollo sostenible, que incluirán iniciativas de uso eficiente de los recursos que redundarán en unos mejores resultados económicos, sociales y ambientales.</a:t>
            </a:r>
          </a:p>
          <a:p>
            <a:endParaRPr lang="it-IT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561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ODS 14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 </a:t>
            </a:r>
            <a:r>
              <a:rPr lang="es-ES" b="1" dirty="0"/>
              <a:t>Conservar y utilizar en forma sostenible los océanos, los mares y los recursos marinos para el desarrollo sostenible. </a:t>
            </a:r>
            <a:endParaRPr lang="es-ES" b="1" dirty="0" smtClean="0"/>
          </a:p>
          <a:p>
            <a:pPr marL="0" indent="0">
              <a:buNone/>
            </a:pPr>
            <a:r>
              <a:rPr lang="es-ES" dirty="0" smtClean="0"/>
              <a:t>El </a:t>
            </a:r>
            <a:r>
              <a:rPr lang="es-ES" dirty="0"/>
              <a:t>turismo costero y marítimo, el mayor segmento turístico, especialmente para los pequeños Estados insulares en desarrollo (PEID), depende de unos ecosistemas marinos saludables. </a:t>
            </a:r>
            <a:endParaRPr lang="es-ES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7218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El desarrollo del turismo debe formar parte de una ordenación integrada de las zonas costeras a fin de ayudar a conservar y preservar unos ecosistemas frágiles y servir de vehículo para promover la economía azul, en consonancia con la meta 14.7: </a:t>
            </a:r>
          </a:p>
          <a:p>
            <a:pPr marL="0" indent="0">
              <a:buNone/>
            </a:pPr>
            <a:r>
              <a:rPr lang="es-ES" dirty="0" smtClean="0"/>
              <a:t>«De aquí a 2030, aumentar los beneficios económicos que los pequeños Estados insulares en desarrollo y los países menos adelantados obtienen del uso sostenible de los recursos marinos, en particular mediante la gestión sostenible de la pesca, la acuicultura y el turismo».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5517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Agenda 2030 – desarrollo cultural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s-ES" sz="3200" dirty="0" smtClean="0"/>
              <a:t>Es la primera vez que en el programa internacional de desarrollo se hace referencia a la cultura en el marco de los Objetivos de Desarrollo Sostenible (ODS) relacionados con:</a:t>
            </a:r>
          </a:p>
          <a:p>
            <a:pPr>
              <a:buNone/>
            </a:pPr>
            <a:endParaRPr lang="es-ES" sz="3200" dirty="0" smtClean="0"/>
          </a:p>
          <a:p>
            <a:pPr lvl="1">
              <a:buNone/>
            </a:pPr>
            <a:r>
              <a:rPr lang="es-ES" sz="3200" dirty="0" smtClean="0"/>
              <a:t> la educación, el logro de ciudades sostenibles, la seguridad alimentaria, la protección del medio ambiente, el crecimiento económico, las pautas de consumo y producción sostenibles, y la promoción de sociedades inclusivas y pacíficas.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922707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Agenda 2030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El 25.09.2015 </a:t>
            </a:r>
            <a:r>
              <a:rPr lang="es-ES" dirty="0"/>
              <a:t>l</a:t>
            </a:r>
            <a:r>
              <a:rPr lang="es-ES" dirty="0" smtClean="0"/>
              <a:t>a </a:t>
            </a:r>
            <a:r>
              <a:rPr lang="es-ES" dirty="0"/>
              <a:t>Asamblea General de la ONU adoptó </a:t>
            </a:r>
            <a:r>
              <a:rPr lang="es-ES" dirty="0" smtClean="0"/>
              <a:t>la </a:t>
            </a:r>
            <a:r>
              <a:rPr lang="es-ES" dirty="0"/>
              <a:t>Agenda 2030 para el Desarrollo Sostenible, un plan de acción a favor de las personas, el planeta y la prosperidad, que también tiene la intención de fortalecer la paz universal y el acceso a la justicia.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462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Agenda 2030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es-ES" sz="3200" dirty="0">
                <a:solidFill>
                  <a:schemeClr val="accent2">
                    <a:lumMod val="50000"/>
                  </a:schemeClr>
                </a:solidFill>
              </a:rPr>
              <a:t>«Estamos resueltos a poner fin a la </a:t>
            </a:r>
            <a:r>
              <a:rPr lang="es-ES" sz="3200" u="sng" dirty="0">
                <a:solidFill>
                  <a:schemeClr val="accent2">
                    <a:lumMod val="50000"/>
                  </a:schemeClr>
                </a:solidFill>
              </a:rPr>
              <a:t>pobreza</a:t>
            </a:r>
            <a:r>
              <a:rPr lang="es-ES" sz="3200" dirty="0">
                <a:solidFill>
                  <a:schemeClr val="accent2">
                    <a:lumMod val="50000"/>
                  </a:schemeClr>
                </a:solidFill>
              </a:rPr>
              <a:t> y el </a:t>
            </a:r>
            <a:r>
              <a:rPr lang="es-ES" sz="3200" u="sng" dirty="0">
                <a:solidFill>
                  <a:schemeClr val="accent2">
                    <a:lumMod val="50000"/>
                  </a:schemeClr>
                </a:solidFill>
              </a:rPr>
              <a:t>hambre</a:t>
            </a:r>
            <a:r>
              <a:rPr lang="es-ES" sz="3200" dirty="0">
                <a:solidFill>
                  <a:schemeClr val="accent2">
                    <a:lumMod val="50000"/>
                  </a:schemeClr>
                </a:solidFill>
              </a:rPr>
              <a:t> en todo el mundo de aquí a 2030, a combatir las </a:t>
            </a:r>
            <a:r>
              <a:rPr lang="es-ES" sz="3200" u="sng" dirty="0">
                <a:solidFill>
                  <a:schemeClr val="accent2">
                    <a:lumMod val="50000"/>
                  </a:schemeClr>
                </a:solidFill>
              </a:rPr>
              <a:t>desigualdades</a:t>
            </a:r>
            <a:r>
              <a:rPr lang="es-ES" sz="3200" dirty="0">
                <a:solidFill>
                  <a:schemeClr val="accent2">
                    <a:lumMod val="50000"/>
                  </a:schemeClr>
                </a:solidFill>
              </a:rPr>
              <a:t> dentro de los países y entre ellos, a construir </a:t>
            </a:r>
            <a:r>
              <a:rPr lang="es-ES" sz="3200" u="sng" dirty="0">
                <a:solidFill>
                  <a:schemeClr val="accent2">
                    <a:lumMod val="50000"/>
                  </a:schemeClr>
                </a:solidFill>
              </a:rPr>
              <a:t>sociedades pacíficas, justas e inclusivas</a:t>
            </a:r>
            <a:r>
              <a:rPr lang="es-ES" sz="3200" dirty="0">
                <a:solidFill>
                  <a:schemeClr val="accent2">
                    <a:lumMod val="50000"/>
                  </a:schemeClr>
                </a:solidFill>
              </a:rPr>
              <a:t>, a proteger los </a:t>
            </a:r>
            <a:r>
              <a:rPr lang="es-ES" sz="3200" u="sng" dirty="0">
                <a:solidFill>
                  <a:schemeClr val="accent2">
                    <a:lumMod val="50000"/>
                  </a:schemeClr>
                </a:solidFill>
              </a:rPr>
              <a:t>derechos humanos</a:t>
            </a:r>
            <a:r>
              <a:rPr lang="es-ES" sz="3200" dirty="0">
                <a:solidFill>
                  <a:schemeClr val="accent2">
                    <a:lumMod val="50000"/>
                  </a:schemeClr>
                </a:solidFill>
              </a:rPr>
              <a:t> y promover la </a:t>
            </a:r>
            <a:r>
              <a:rPr lang="es-ES" sz="3200" u="sng" dirty="0">
                <a:solidFill>
                  <a:schemeClr val="accent2">
                    <a:lumMod val="50000"/>
                  </a:schemeClr>
                </a:solidFill>
              </a:rPr>
              <a:t>igualdad entre los géneros</a:t>
            </a:r>
            <a:r>
              <a:rPr lang="es-ES" sz="3200" dirty="0">
                <a:solidFill>
                  <a:schemeClr val="accent2">
                    <a:lumMod val="50000"/>
                  </a:schemeClr>
                </a:solidFill>
              </a:rPr>
              <a:t> y el empoderamiento de las mujeres y las niñas, y a garantizar una </a:t>
            </a:r>
            <a:r>
              <a:rPr lang="es-ES" sz="3200" u="sng" dirty="0">
                <a:solidFill>
                  <a:schemeClr val="accent2">
                    <a:lumMod val="50000"/>
                  </a:schemeClr>
                </a:solidFill>
              </a:rPr>
              <a:t>protección</a:t>
            </a:r>
            <a:r>
              <a:rPr lang="es-ES" sz="3200" dirty="0">
                <a:solidFill>
                  <a:schemeClr val="accent2">
                    <a:lumMod val="50000"/>
                  </a:schemeClr>
                </a:solidFill>
              </a:rPr>
              <a:t> duradera del</a:t>
            </a:r>
            <a:r>
              <a:rPr lang="es-ES" sz="3200" u="sng" dirty="0">
                <a:solidFill>
                  <a:schemeClr val="accent2">
                    <a:lumMod val="50000"/>
                  </a:schemeClr>
                </a:solidFill>
              </a:rPr>
              <a:t> planeta</a:t>
            </a:r>
            <a:r>
              <a:rPr lang="es-ES" sz="3200" dirty="0">
                <a:solidFill>
                  <a:schemeClr val="accent2">
                    <a:lumMod val="50000"/>
                  </a:schemeClr>
                </a:solidFill>
              </a:rPr>
              <a:t> y sus recursos naturales.»</a:t>
            </a:r>
            <a:endParaRPr lang="it-IT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22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84484" y="1176333"/>
            <a:ext cx="8023031" cy="450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378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7130" y="390063"/>
            <a:ext cx="10515600" cy="1325563"/>
          </a:xfrm>
        </p:spPr>
        <p:txBody>
          <a:bodyPr>
            <a:normAutofit/>
          </a:bodyPr>
          <a:lstStyle/>
          <a:p>
            <a:r>
              <a:rPr lang="es-ES" b="1" cap="all" dirty="0" smtClean="0"/>
              <a:t>LOS OBJETIVOS DE DESARROLLO SOSTENIBLE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b="1" cap="all" dirty="0"/>
              <a:t> </a:t>
            </a:r>
          </a:p>
          <a:p>
            <a:pPr marL="0" indent="0">
              <a:buNone/>
            </a:pPr>
            <a:r>
              <a:rPr lang="es-ES" dirty="0" smtClean="0"/>
              <a:t>1</a:t>
            </a:r>
            <a:r>
              <a:rPr lang="es-ES" dirty="0"/>
              <a:t>. Poner fin a la pobreza en todas sus formas y en todo el mundo</a:t>
            </a:r>
          </a:p>
          <a:p>
            <a:pPr marL="0" indent="0">
              <a:buNone/>
            </a:pPr>
            <a:r>
              <a:rPr lang="es-ES" dirty="0" smtClean="0"/>
              <a:t>2</a:t>
            </a:r>
            <a:r>
              <a:rPr lang="es-ES" dirty="0"/>
              <a:t>. Poner fin al hambre, lograr la seguridad alimentaria y la mejora de la nutrición y promover la agricultura sostenible</a:t>
            </a:r>
          </a:p>
          <a:p>
            <a:pPr marL="0" indent="0">
              <a:buNone/>
            </a:pPr>
            <a:r>
              <a:rPr lang="es-ES" dirty="0" smtClean="0"/>
              <a:t>3</a:t>
            </a:r>
            <a:r>
              <a:rPr lang="es-ES" dirty="0"/>
              <a:t>. Garantizar una vida sana y promover el bienestar de todos a todas las edades</a:t>
            </a:r>
          </a:p>
          <a:p>
            <a:pPr marL="0" indent="0">
              <a:buNone/>
            </a:pPr>
            <a:r>
              <a:rPr lang="es-ES" dirty="0" smtClean="0"/>
              <a:t>4</a:t>
            </a:r>
            <a:r>
              <a:rPr lang="es-ES" dirty="0"/>
              <a:t>. Garantizar una educación inclusiva y equitativa de calidad y promover oportunidades de aprendizaje permanente para todos</a:t>
            </a:r>
          </a:p>
          <a:p>
            <a:pPr marL="0" indent="0">
              <a:buNone/>
            </a:pPr>
            <a:r>
              <a:rPr lang="es-ES" dirty="0" smtClean="0"/>
              <a:t>5</a:t>
            </a:r>
            <a:r>
              <a:rPr lang="es-ES" dirty="0"/>
              <a:t>. Lograr la igualdad de género y empoderar a todas las mujeres y las </a:t>
            </a:r>
            <a:r>
              <a:rPr lang="es-ES" dirty="0" smtClean="0"/>
              <a:t>niñas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46311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…ODS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6. Garantizar la disponibilidad y la gestión sostenible del </a:t>
            </a:r>
            <a:r>
              <a:rPr lang="es-ES" u="sng" dirty="0" smtClean="0"/>
              <a:t>agua</a:t>
            </a:r>
            <a:r>
              <a:rPr lang="es-ES" dirty="0" smtClean="0"/>
              <a:t> y el saneamiento para todos</a:t>
            </a:r>
          </a:p>
          <a:p>
            <a:pPr marL="0" indent="0">
              <a:buNone/>
            </a:pPr>
            <a:r>
              <a:rPr lang="es-ES" dirty="0" smtClean="0"/>
              <a:t>7. Garantizar el acceso a una </a:t>
            </a:r>
            <a:r>
              <a:rPr lang="es-ES" u="sng" dirty="0" smtClean="0"/>
              <a:t>energía </a:t>
            </a:r>
            <a:r>
              <a:rPr lang="es-ES" dirty="0" smtClean="0"/>
              <a:t>asequible, fiable, sostenible y moderna para todos</a:t>
            </a:r>
          </a:p>
          <a:p>
            <a:pPr marL="0" indent="0">
              <a:buNone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8. Promover el crecimiento económico sostenido, inclusivo y sostenible, el empleo pleno y productivo y el trabajo decente para todos</a:t>
            </a:r>
          </a:p>
          <a:p>
            <a:pPr marL="0" indent="0">
              <a:buNone/>
            </a:pPr>
            <a:r>
              <a:rPr lang="es-ES" dirty="0" smtClean="0"/>
              <a:t>9. Construir infraestructuras resilientes, promover la industrialización inclusiva y sostenible y fomentar la innovación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3499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cap="all" dirty="0" smtClean="0"/>
              <a:t>...ODS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10. Reducir la desigualdad en los países y entre ellos</a:t>
            </a:r>
          </a:p>
          <a:p>
            <a:pPr marL="0" indent="0">
              <a:buNone/>
            </a:pPr>
            <a:r>
              <a:rPr lang="es-ES" dirty="0" smtClean="0"/>
              <a:t>11. Lograr que las ciudades y los asentamientos humanos sean inclusivos, seguros, resilientes y sostenibles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12. Garantizar modalidades de </a:t>
            </a:r>
            <a:r>
              <a:rPr lang="es-ES" u="sng" dirty="0" smtClean="0">
                <a:solidFill>
                  <a:schemeClr val="accent1">
                    <a:lumMod val="75000"/>
                  </a:schemeClr>
                </a:solidFill>
              </a:rPr>
              <a:t>consumo y producción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sostenibles</a:t>
            </a:r>
          </a:p>
          <a:p>
            <a:pPr marL="0" indent="0">
              <a:buNone/>
            </a:pPr>
            <a:r>
              <a:rPr lang="es-ES" dirty="0" smtClean="0"/>
              <a:t>13. Adoptar medidas urgentes para combatir el cambio climático y sus efectos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14. Conservar y utilizar sosteniblemente los océanos, los mares y los recursos marinos para el desarrollo sostenible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3637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…ODS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15. Proteger, restablecer y promover el uso sostenible de los ecosistemas terrestres, gestionar sosteniblemente los bosques, luchar contra la desertificación, detener e invertir la degradación de las tierras y detener la pérdida de biodiversidad</a:t>
            </a:r>
          </a:p>
          <a:p>
            <a:pPr marL="0" indent="0">
              <a:buNone/>
            </a:pPr>
            <a:r>
              <a:rPr lang="es-ES" dirty="0" smtClean="0"/>
              <a:t>16. Promover sociedades pacíficas e inclusivas para el desarrollo sostenible, facilitar el acceso a la justicia para todos y construir a todos los niveles instituciones eficaces e inclusivas que rindan cuentas</a:t>
            </a:r>
          </a:p>
          <a:p>
            <a:pPr marL="0" indent="0">
              <a:buNone/>
            </a:pPr>
            <a:r>
              <a:rPr lang="es-ES" dirty="0" smtClean="0"/>
              <a:t>17. Fortalecer los medios de implementación y revitalizar la Alianza Mundial para el Desarrollo Sostenible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113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turismo y los ODS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 partir </a:t>
            </a:r>
            <a:r>
              <a:rPr lang="es-ES" dirty="0" smtClean="0"/>
              <a:t>de la esta </a:t>
            </a:r>
            <a:r>
              <a:rPr lang="es-ES" dirty="0"/>
              <a:t>visión universal, integrada y </a:t>
            </a:r>
            <a:r>
              <a:rPr lang="es-ES" dirty="0" smtClean="0"/>
              <a:t>transformativa de la Agenda 2030, </a:t>
            </a:r>
            <a:r>
              <a:rPr lang="es-ES" dirty="0"/>
              <a:t>la </a:t>
            </a:r>
            <a:r>
              <a:rPr lang="es-ES" b="1" dirty="0" smtClean="0"/>
              <a:t>OMT</a:t>
            </a:r>
            <a:r>
              <a:rPr lang="es-ES" dirty="0" smtClean="0"/>
              <a:t> (Organización Mundial del Turismo)  </a:t>
            </a:r>
            <a:r>
              <a:rPr lang="es-ES" dirty="0"/>
              <a:t>está dedicando sus esfuerzos y trabajando sin tregua para contribuir con su asistencia técnica y su capacitación a la consecución de estos objetivos globales. 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9478676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1071</Words>
  <Application>Microsoft Office PowerPoint</Application>
  <PresentationFormat>Panorámica</PresentationFormat>
  <Paragraphs>56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Tema de Office</vt:lpstr>
      <vt:lpstr>AGENDA 2030 </vt:lpstr>
      <vt:lpstr>Agenda 2030</vt:lpstr>
      <vt:lpstr>Agenda 2030</vt:lpstr>
      <vt:lpstr>Presentación de PowerPoint</vt:lpstr>
      <vt:lpstr>LOS OBJETIVOS DE DESARROLLO SOSTENIBLE</vt:lpstr>
      <vt:lpstr>…ODS</vt:lpstr>
      <vt:lpstr>...ODS</vt:lpstr>
      <vt:lpstr>…ODS</vt:lpstr>
      <vt:lpstr>El turismo y los ODS </vt:lpstr>
      <vt:lpstr>OMT</vt:lpstr>
      <vt:lpstr>ODS 8</vt:lpstr>
      <vt:lpstr>...8</vt:lpstr>
      <vt:lpstr>ODS 12</vt:lpstr>
      <vt:lpstr>...12</vt:lpstr>
      <vt:lpstr>ODS 14</vt:lpstr>
      <vt:lpstr>Presentación de PowerPoint</vt:lpstr>
      <vt:lpstr>Agenda 2030 – desarrollo cultural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2030 </dc:title>
  <dc:creator>anamaria.gonzalez</dc:creator>
  <cp:lastModifiedBy>anamaria.gonzalez</cp:lastModifiedBy>
  <cp:revision>1</cp:revision>
  <dcterms:created xsi:type="dcterms:W3CDTF">2020-11-14T17:53:49Z</dcterms:created>
  <dcterms:modified xsi:type="dcterms:W3CDTF">2020-11-14T17:53:55Z</dcterms:modified>
</cp:coreProperties>
</file>