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15"/>
  </p:notesMasterIdLst>
  <p:sldIdLst>
    <p:sldId id="261" r:id="rId2"/>
    <p:sldId id="259" r:id="rId3"/>
    <p:sldId id="260" r:id="rId4"/>
    <p:sldId id="262" r:id="rId5"/>
    <p:sldId id="269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7"/>
    <p:restoredTop sz="72568"/>
  </p:normalViewPr>
  <p:slideViewPr>
    <p:cSldViewPr snapToGrid="0" snapToObjects="1">
      <p:cViewPr varScale="1">
        <p:scale>
          <a:sx n="76" d="100"/>
          <a:sy n="76" d="100"/>
        </p:scale>
        <p:origin x="21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ACEE5-C874-1D48-AAC7-99AD6B8A5A6D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438F4-CDE3-6F42-8979-F5123A30FE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29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noProof="0" dirty="0"/>
          </a:p>
          <a:p>
            <a:r>
              <a:rPr lang="es-ES_tradnl" noProof="0" dirty="0"/>
              <a:t>Esta propuesta de viaje se constituye por 4 etapas: Venecia, Milán, Florencia y Roma</a:t>
            </a:r>
            <a:r>
              <a:rPr lang="es-ES_tradnl" noProof="0" dirty="0">
                <a:sym typeface="Wingdings" pitchFamily="2" charset="2"/>
              </a:rPr>
              <a:t> las principales ciudades turísticas italianas que se caracterizan por un inestimable patrimonio histórico y cultural. Todo esto lo haremos en 7 días. </a:t>
            </a:r>
          </a:p>
          <a:p>
            <a:r>
              <a:rPr lang="es-ES_tradnl" noProof="0" dirty="0">
                <a:sym typeface="Wingdings" pitchFamily="2" charset="2"/>
              </a:rPr>
              <a:t>Este paquete tiene todo lo necesario para vivir una experiencia única, rica de cultura y de sabores en Italia sin tener la preocupación de organizarlo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223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26 y 27 de Noviembre visitaremos Florencia, donde paseando por las calles de esta ciudad nos sentiremos como en un museo al aire libre gracias a sus numerosos edificios, esculturas y monumentos creados por algunos de los mejores maestros de la época del Renacimiento, como Miguel Ángel.  </a:t>
            </a: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atracciones que visitaremos serán todas con guía hablante español: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Plaza de la </a:t>
            </a:r>
            <a:r>
              <a:rPr lang="en-US" sz="1200" b="1" dirty="0"/>
              <a:t>Si</a:t>
            </a:r>
            <a:r>
              <a:rPr lang="es-ES_tradnl" sz="1200" b="1" dirty="0"/>
              <a:t>ñ</a:t>
            </a:r>
            <a:r>
              <a:rPr lang="en-US" sz="1200" b="1" dirty="0" err="1"/>
              <a:t>oria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su Palacio Viejo es u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de los lugares con más vida de la ciudad.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Plaza del </a:t>
            </a:r>
            <a:r>
              <a:rPr lang="es-ES_tradnl" sz="1200" b="1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Duomo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 centro religioso y espiritual de Florencia.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visitaran: la Catedral Santa María de las Flores con su Cúpula construida por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Brunellleschi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Baptisterio de San Giovanni y el Campanero de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Giotto</a:t>
            </a:r>
            <a:endParaRPr lang="es-ES_trad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visitaremos la Iglesia de Santa Cruz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cual alberga la tumba del famoso artista Miguel Ángel y del famoso científico Galileo Galilei.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-y por último visitaremos el 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 Viejo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 de los puentes más famosos del mundo, un lugar romántico y donde se pondrá descansarse un rato después muchas maravillas  </a:t>
            </a:r>
            <a:endParaRPr lang="es-ES_tradnl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alojamiento + desayuno será en el Hotel a 4 estrellas, Hotel </a:t>
            </a:r>
            <a:r>
              <a:rPr lang="es-ES_tradnl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Spadai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el centro de Florencia, 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fruto de una completa restauración 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un edificio del Renacimiento  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cerca del </a:t>
            </a:r>
            <a:r>
              <a:rPr lang="es-ES_tradnl" sz="1200" b="1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Duomo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_tradnl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939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La última etapa es Roma: la ciudad eterna, el destino que no puede faltar en un viaje a Italia. Es un museo al aire libre con distintas atracciones que son patrimonio de la humanidad por la UNESCO</a:t>
            </a:r>
          </a:p>
          <a:p>
            <a:r>
              <a:rPr lang="es-ES_tradnl" noProof="0" dirty="0"/>
              <a:t>Alcanzaremos la ciudad en bus el 28 de noviembre y la visitaremos el 28 y el 29 de Noviembre, hasta el vuelo de vuelta.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3528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Las atracciones que visitaremos son: </a:t>
            </a:r>
          </a:p>
          <a:p>
            <a:r>
              <a:rPr lang="es-ES_tradnl" noProof="0" dirty="0"/>
              <a:t>-algunos de los sitios arqueológicos de Roma: </a:t>
            </a:r>
            <a:r>
              <a:rPr lang="es-ES_tradnl" b="1" noProof="0" dirty="0"/>
              <a:t>los Foros Romanos, el Coliseo y el circo Máximo </a:t>
            </a:r>
          </a:p>
          <a:p>
            <a:r>
              <a:rPr lang="es-ES_tradnl" noProof="0" dirty="0"/>
              <a:t>-la </a:t>
            </a:r>
            <a:r>
              <a:rPr lang="es-ES_tradnl" b="1" noProof="0" dirty="0"/>
              <a:t>Fontana de Trevi </a:t>
            </a:r>
            <a:r>
              <a:rPr lang="es-ES_tradnl" noProof="0" dirty="0"/>
              <a:t>donde 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leyenda dice que si se arroja una moneda, se regresa a Italia y si se lanza dos monedas, se encontrará aquí al amor de su propia vida.</a:t>
            </a:r>
          </a:p>
          <a:p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dirty="0"/>
              <a:t>Plaza de España donde l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escaleras de esta plaza son mundialmente famosas, en el inicio visitaremos la Fuente de la Barcaza, construida por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Bernini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 se subimos las escaleras llegaremos a la iglesia de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Trinità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Monti.</a:t>
            </a: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Plaza </a:t>
            </a:r>
            <a:r>
              <a:rPr lang="es-ES_tradn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Navona</a:t>
            </a:r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una de las plazas más famosas de Italia, donde alberga la Fuente de los Cuatro Ríos, construida por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Bernini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Plaza del </a:t>
            </a:r>
            <a:r>
              <a:rPr lang="es-ES_tradnl" sz="1200" b="1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Popolo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esta plaza se encuentra la Iglesia de Santa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Maria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donde se puede ver algunas pinturas originales de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Caravaggio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-Visitaremos la Santa Sede en particular la 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Plaza de San Pedr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frente a la Basílica y diseñada por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Bernini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los </a:t>
            </a:r>
            <a:r>
              <a:rPr lang="es-ES_tradnl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museos vatica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nos,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museos dentro del Vaticano, pertenecientes a la Iglesia Católica</a:t>
            </a:r>
          </a:p>
          <a:p>
            <a:endParaRPr lang="es-ES_tradnl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alojamiento + desayuno será en el hotel a 3 estrellas Albergo del </a:t>
            </a:r>
            <a:r>
              <a:rPr lang="es-ES_tradnl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Senato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cerca de Plaza </a:t>
            </a:r>
            <a:r>
              <a:rPr lang="es-ES_tradnl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Navona</a:t>
            </a:r>
            <a:r>
              <a:rPr lang="es-ES_tradnl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S_tradnl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871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/>
              <a:t>Y por fin recordamos que</a:t>
            </a:r>
            <a:r>
              <a:rPr lang="it-IT"/>
              <a:t>: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0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Cuando es mejor viajar a </a:t>
            </a:r>
            <a:r>
              <a:rPr lang="es-ES_tradnl" noProof="0" dirty="0"/>
              <a:t>Italia? </a:t>
            </a:r>
          </a:p>
          <a:p>
            <a:r>
              <a:rPr lang="es-ES_tradnl" noProof="0" dirty="0"/>
              <a:t>En primavera (entre Marzo y Junio) y en autumno (entre Septiembre y Noviembre) cuando el clima es agradable y no hay mucha afluencia de turistas </a:t>
            </a:r>
          </a:p>
          <a:p>
            <a:endParaRPr lang="it-IT" dirty="0"/>
          </a:p>
          <a:p>
            <a:r>
              <a:rPr lang="es-ES_tradnl" noProof="0" dirty="0"/>
              <a:t>Nuestra propuesta actual es: una semana (desde 23 de noviembre hasta 29 de noviembre)</a:t>
            </a:r>
          </a:p>
          <a:p>
            <a:r>
              <a:rPr lang="es-ES_tradnl" noProof="0" dirty="0"/>
              <a:t>Este paquete contiene un vuelo de ida (desde Barcelona a Venecia, primera etapa) y un vuelo de vuelta (desde Roma, última etapa, hasta Barcelona)</a:t>
            </a:r>
          </a:p>
          <a:p>
            <a:r>
              <a:rPr lang="es-ES_tradnl" noProof="0" dirty="0"/>
              <a:t>Para viajar es necesario el documento de identidad o el pasaporte en </a:t>
            </a:r>
            <a:r>
              <a:rPr lang="es-ES_tradnl" noProof="0" dirty="0" err="1"/>
              <a:t>vigor</a:t>
            </a:r>
            <a:r>
              <a:rPr lang="es-ES_tradnl" noProof="0" dirty="0" err="1">
                <a:sym typeface="Wingdings" pitchFamily="2" charset="2"/>
              </a:rPr>
              <a:t></a:t>
            </a:r>
            <a:r>
              <a:rPr lang="es-ES_tradnl" noProof="0" dirty="0" err="1"/>
              <a:t>porque</a:t>
            </a:r>
            <a:r>
              <a:rPr lang="es-ES_tradnl" noProof="0" dirty="0"/>
              <a:t> estamos en la Unión Europea y en la área </a:t>
            </a:r>
            <a:r>
              <a:rPr lang="es-ES_tradnl" noProof="0" dirty="0" err="1"/>
              <a:t>Schengen</a:t>
            </a:r>
            <a:r>
              <a:rPr lang="es-ES_tradnl" noProof="0" dirty="0"/>
              <a:t> </a:t>
            </a:r>
          </a:p>
          <a:p>
            <a:endParaRPr lang="es-ES_tradnl" noProof="0" dirty="0"/>
          </a:p>
          <a:p>
            <a:endParaRPr lang="es-ES_tradnl" noProof="0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80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Este paquete es ideal para 2 personas, una pareja o 2 amigos, que quiere vivir la riqueza cultural que Italia ofrece</a:t>
            </a:r>
          </a:p>
          <a:p>
            <a:r>
              <a:rPr lang="es-ES_tradnl" noProof="0" dirty="0"/>
              <a:t>El precio es aproximativamente de 1.800 Euro con anticipo igual al 25% del total </a:t>
            </a:r>
          </a:p>
          <a:p>
            <a:r>
              <a:rPr lang="es-ES_tradnl" noProof="0" dirty="0"/>
              <a:t>E incluye: vuelo de ida y vuelo de vuelta; alojamiento (2 noches en Venecia y Florencia y 1 en Milán y Roma; el desayuno en cada ciudad; Visitas y entradas a los sitios; guía en español, transporte entre las ciudades) </a:t>
            </a:r>
          </a:p>
          <a:p>
            <a:r>
              <a:rPr lang="es-ES_tradnl" noProof="0" dirty="0"/>
              <a:t>Y si hay cambio de idea antes de 3 semanas de partir es posible cancelar la reservación sin pagar otras tarifas y con restitución del anticipo.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86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Como dicho antes hay 4 etapas que componen el tour: </a:t>
            </a:r>
          </a:p>
          <a:p>
            <a:r>
              <a:rPr lang="es-ES_tradnl" noProof="0" dirty="0"/>
              <a:t>La primera es Venecia (23-24 de noviembre)</a:t>
            </a:r>
          </a:p>
          <a:p>
            <a:r>
              <a:rPr lang="es-ES_tradnl" noProof="0" dirty="0"/>
              <a:t>La segunda es Milán (25 noviembre)</a:t>
            </a:r>
          </a:p>
          <a:p>
            <a:r>
              <a:rPr lang="es-ES_tradnl" noProof="0" dirty="0"/>
              <a:t>La tercera es Florencia (26-27 noviembre)</a:t>
            </a:r>
          </a:p>
          <a:p>
            <a:r>
              <a:rPr lang="es-ES_tradnl" noProof="0" dirty="0"/>
              <a:t>Y la última es Roma (28-29 noviembre)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3714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Primera etapa: Venecia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52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Entre las </a:t>
            </a:r>
            <a:r>
              <a:rPr lang="es-ES_tradnl" noProof="0" dirty="0"/>
              <a:t>atracciones</a:t>
            </a:r>
            <a:r>
              <a:rPr lang="es-ES_tradnl" dirty="0"/>
              <a:t> que ofrece Venecia hay: </a:t>
            </a:r>
          </a:p>
          <a:p>
            <a:r>
              <a:rPr lang="es-ES_tradnl" b="1" dirty="0"/>
              <a:t>La Basílica de San Marcos</a:t>
            </a:r>
            <a:r>
              <a:rPr lang="es-ES_tradnl" dirty="0">
                <a:sym typeface="Wingdings" pitchFamily="2" charset="2"/>
              </a:rPr>
              <a:t> obra de estilo bizantino, la entrada incluye el acceso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 terraza de la iglesia desde donde se pondrá disfrutar de la excelente vista de la Plaza de San Marcos.</a:t>
            </a:r>
            <a:endParaRPr lang="es-ES_tradnl" dirty="0"/>
          </a:p>
          <a:p>
            <a:r>
              <a:rPr lang="es-ES_tradnl" b="1" dirty="0"/>
              <a:t>El Ponte Rialto</a:t>
            </a:r>
            <a:r>
              <a:rPr lang="es-ES_tradnl" dirty="0"/>
              <a:t>= uno de los más famosos Venecia</a:t>
            </a:r>
          </a:p>
          <a:p>
            <a:r>
              <a:rPr lang="es-ES_tradnl" b="1" dirty="0"/>
              <a:t>El Palacio Duca</a:t>
            </a:r>
            <a:r>
              <a:rPr lang="es-ES_tradnl" dirty="0"/>
              <a:t>l donde se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pondrá encontrar las obras del famoso pintor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Tintoretto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que incluye: lugares de gran belleza como la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Giganti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Scala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d´Oro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apartamento del Duque, la armería, la Sala del Gran Consejo y el Puente de los Suspiros.</a:t>
            </a:r>
          </a:p>
          <a:p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Cruzaremos el Gran Canal en góndola o </a:t>
            </a:r>
            <a:r>
              <a:rPr lang="es-ES_tradn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vaporetto</a:t>
            </a:r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(mas económico pero menos romántico), se erigirá directamente en Venecia, si se elige la góndola hay una diferencia de precio. A  través del Gran Canal se pondrá admirar las fachadas de los magníficos palacios renacentistas como el Palacio Ca’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d’Oro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el Palacio Ca’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Rezzonico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hasta llegar a la Plaza de San Marcos.</a:t>
            </a:r>
          </a:p>
          <a:p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Visitaremos la calles de Venecia-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-&gt;en una de las calles que bajan del puente se encuentra el Mercado de Rialto, donde se pondrá comprar las típicas máscaras venecianas,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souvenir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cristal de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Murano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etc. </a:t>
            </a:r>
          </a:p>
          <a:p>
            <a:endParaRPr lang="es-ES_tradn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</a:t>
            </a:r>
            <a:r>
              <a:rPr lang="es-ES_tradn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alojamiento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será en el hotel a 4 estrellas Palazzo </a:t>
            </a:r>
            <a:r>
              <a:rPr lang="es-ES_tradn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Stern</a:t>
            </a:r>
            <a:r>
              <a:rPr lang="es-ES_trad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edificio tradicional veneciano, a 10 minutos a pie de la Plaza San Marcos. </a:t>
            </a:r>
            <a:endParaRPr lang="es-ES_tradn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1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La segunda etapa será Milán, y el desplazamiento de Venecia será en bus.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333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Después de un rico desayuno, realizaremos una visita a la ciudad de Milán. </a:t>
            </a:r>
          </a:p>
          <a:p>
            <a:r>
              <a:rPr lang="es-ES_tradnl" noProof="0" dirty="0"/>
              <a:t>Sus palacios antiguos y modernos representan la atmosfera que se vive en este ciudad: una tensión para la innovación, y el recuerdo del patrimonio histórico y cultural, del antiguo. </a:t>
            </a:r>
          </a:p>
          <a:p>
            <a:endParaRPr lang="es-ES_tradnl" noProof="0" dirty="0"/>
          </a:p>
          <a:p>
            <a:r>
              <a:rPr lang="es-ES_tradnl" noProof="0" dirty="0"/>
              <a:t>Entre las atracciones que la ciudad ofrece se visitaran: </a:t>
            </a:r>
          </a:p>
          <a:p>
            <a:r>
              <a:rPr lang="es-ES_tradnl" noProof="0" dirty="0"/>
              <a:t>El </a:t>
            </a:r>
            <a:r>
              <a:rPr lang="es-ES_tradnl" b="1" noProof="0" dirty="0" err="1"/>
              <a:t>Duomo</a:t>
            </a:r>
            <a:r>
              <a:rPr lang="es-ES_tradnl" noProof="0" dirty="0"/>
              <a:t> y su plaza con posibilidad de subir a la terraza panorámica, </a:t>
            </a:r>
          </a:p>
          <a:p>
            <a:r>
              <a:rPr lang="es-ES_tradnl" noProof="0" dirty="0"/>
              <a:t>La </a:t>
            </a:r>
            <a:r>
              <a:rPr lang="es-ES_tradnl" b="1" noProof="0" dirty="0"/>
              <a:t>Iglesia de Santa </a:t>
            </a:r>
            <a:r>
              <a:rPr lang="es-ES_tradnl" b="1" noProof="0" dirty="0" err="1"/>
              <a:t>Maria</a:t>
            </a:r>
            <a:r>
              <a:rPr lang="es-ES_tradnl" b="1" noProof="0" dirty="0"/>
              <a:t> De Las Gracias </a:t>
            </a:r>
            <a:r>
              <a:rPr lang="es-ES_tradnl" noProof="0" dirty="0"/>
              <a:t>donde al interior se podrá mirar La Última Cena del grande pintor italiano Leonardo da Vinci</a:t>
            </a:r>
          </a:p>
          <a:p>
            <a:r>
              <a:rPr lang="es-ES_tradnl" noProof="0" dirty="0"/>
              <a:t>El famoso teatro de opera el </a:t>
            </a:r>
            <a:r>
              <a:rPr lang="es-ES_tradnl" b="1" noProof="0" dirty="0"/>
              <a:t>Teatro La </a:t>
            </a:r>
            <a:r>
              <a:rPr lang="es-ES_tradnl" b="1" noProof="0" dirty="0" err="1"/>
              <a:t>Scala</a:t>
            </a:r>
            <a:r>
              <a:rPr lang="es-ES_tradnl" b="1" noProof="0" dirty="0"/>
              <a:t> </a:t>
            </a:r>
          </a:p>
          <a:p>
            <a:r>
              <a:rPr lang="es-ES_tradnl" noProof="0" dirty="0"/>
              <a:t>Los canales de Milán, llamados </a:t>
            </a:r>
            <a:r>
              <a:rPr lang="es-ES_tradnl" b="1" noProof="0" dirty="0" err="1"/>
              <a:t>Navigli</a:t>
            </a:r>
            <a:r>
              <a:rPr lang="es-ES_tradnl" noProof="0" dirty="0"/>
              <a:t>, caracterizados por restaurantes y locales para jóvenes y no sólo, donde se pondrá vivir la experiencia del famoso aperitivo. </a:t>
            </a:r>
          </a:p>
          <a:p>
            <a:r>
              <a:rPr lang="es-ES_tradnl" noProof="0" dirty="0"/>
              <a:t>La </a:t>
            </a:r>
            <a:r>
              <a:rPr lang="es-ES_tradnl" b="1" noProof="0" dirty="0"/>
              <a:t>Pinacoteca de </a:t>
            </a:r>
            <a:r>
              <a:rPr lang="es-ES_tradnl" b="1" noProof="0" dirty="0" err="1"/>
              <a:t>Brera</a:t>
            </a:r>
            <a:r>
              <a:rPr lang="es-ES_tradnl" b="1" noProof="0" dirty="0"/>
              <a:t> </a:t>
            </a:r>
            <a:r>
              <a:rPr lang="es-ES_tradnl" noProof="0" dirty="0"/>
              <a:t>con obras de </a:t>
            </a:r>
            <a:r>
              <a:rPr lang="es-ES_tradnl" noProof="0" dirty="0" err="1"/>
              <a:t>Mantegna</a:t>
            </a:r>
            <a:r>
              <a:rPr lang="es-ES_tradnl" noProof="0" dirty="0"/>
              <a:t>, </a:t>
            </a:r>
            <a:r>
              <a:rPr lang="es-ES_tradnl" noProof="0" dirty="0" err="1"/>
              <a:t>Raffaello</a:t>
            </a:r>
            <a:r>
              <a:rPr lang="es-ES_tradnl" noProof="0" dirty="0"/>
              <a:t>, Piero </a:t>
            </a:r>
            <a:r>
              <a:rPr lang="es-ES_tradnl" noProof="0" dirty="0" err="1"/>
              <a:t>della</a:t>
            </a:r>
            <a:r>
              <a:rPr lang="es-ES_tradnl" noProof="0" dirty="0"/>
              <a:t> Francesca, </a:t>
            </a:r>
            <a:r>
              <a:rPr lang="es-ES_tradnl" noProof="0" dirty="0" err="1"/>
              <a:t>Hayez</a:t>
            </a:r>
            <a:r>
              <a:rPr lang="es-ES_tradnl" noProof="0" dirty="0"/>
              <a:t> y </a:t>
            </a:r>
            <a:r>
              <a:rPr lang="es-ES_tradnl" noProof="0" dirty="0" err="1"/>
              <a:t>Caravaggio</a:t>
            </a:r>
            <a:r>
              <a:rPr lang="es-ES_tradnl" noProof="0" dirty="0"/>
              <a:t> y otros grandes artistas. </a:t>
            </a:r>
          </a:p>
          <a:p>
            <a:r>
              <a:rPr lang="es-ES_tradnl" noProof="0" dirty="0"/>
              <a:t>Por último visitaremos el </a:t>
            </a:r>
            <a:r>
              <a:rPr lang="es-ES_tradnl" b="1" noProof="0" dirty="0"/>
              <a:t>Castillo </a:t>
            </a:r>
            <a:r>
              <a:rPr lang="es-ES_tradnl" b="1" noProof="0" dirty="0" err="1"/>
              <a:t>Sforzesco</a:t>
            </a:r>
            <a:r>
              <a:rPr lang="es-ES_tradnl" noProof="0" dirty="0"/>
              <a:t>, construido en el siglo XIV, destruido por Napoleón, y reconstruido en el mismo aspecto che tenía en la época de la familia </a:t>
            </a:r>
            <a:r>
              <a:rPr lang="es-ES_tradnl" noProof="0" dirty="0" err="1"/>
              <a:t>Sforza</a:t>
            </a:r>
            <a:r>
              <a:rPr lang="es-ES_tradnl" noProof="0" dirty="0"/>
              <a:t>. </a:t>
            </a:r>
          </a:p>
          <a:p>
            <a:endParaRPr lang="es-ES_tradnl" noProof="0" dirty="0"/>
          </a:p>
          <a:p>
            <a:r>
              <a:rPr lang="es-ES_tradnl" noProof="0" dirty="0"/>
              <a:t>El alojamiento + el desayuno será cerca del Castillo </a:t>
            </a:r>
            <a:r>
              <a:rPr lang="es-ES_tradnl" noProof="0" dirty="0" err="1"/>
              <a:t>Sforzesco</a:t>
            </a:r>
            <a:r>
              <a:rPr lang="es-ES_tradnl" noProof="0" dirty="0"/>
              <a:t>, en el Hotel Milano Castello, hotel a 3 estrellas.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938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noProof="0" dirty="0"/>
              <a:t>La tercera etapa es Florencia. El desplazamiento será en bus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438F4-CDE3-6F42-8979-F5123A30FEE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145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E7A49-D547-1F4D-A725-6305EF4CE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F751F1-811C-5443-909A-03877C7E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1C7628-4F64-EF4D-8473-2152A15C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FBF0EA-A200-F046-B535-13DE3C61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331DE5-EC86-0D4E-9C41-58FABAA3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195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DC595-6A96-DF4A-913C-4D2FCABF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F0A0DE-CFFF-FB42-8B02-B5F948786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B48466-4B4E-F54C-85AD-EACD91FC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FA8FE8-6255-1D41-8FB5-347A4836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1FD301-1BD3-1942-82ED-838CE1D4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97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6EAFEDC-8CC7-4649-8F86-5E042C6EA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E40C2F-C394-CB4D-8F25-B58997F46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085143-275B-FF4E-B742-64374D78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1F4959-F60D-6F46-9FBD-602E2372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193DA-B666-4445-8A2C-E61627F9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18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62898-E7CF-9543-847B-F3C328CA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52040-084C-B948-9725-EEB205166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611E00-2EFF-684A-8290-B415F0A4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643596-FA48-D448-9816-908502663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8B7E5F-69C2-0644-9AF7-5C0BFF7D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26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29818-2016-6E45-A3CE-B82D8A1E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860BFE-B1C2-5346-B7C1-44C40976F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8F7C47-0AA0-EA4F-BC2C-A9250269A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F60D16-287D-6D42-9253-134D4F66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12D86A-8519-0A47-9CA2-D800E73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74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9945CA-25F4-C74A-8016-DEB6D824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C4739A-AF9D-6047-85E5-802E0350A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8AB7AE-6FA7-F647-BAAF-9EBD1EE74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CF6450-C7F2-C344-8CBB-A8796DBB3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088F367-775E-EE4E-8E7E-E301F319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42DA1A-83B9-6845-BC1A-A7998B17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07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0F3105-6AB7-CF4C-A41E-7DC139E14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2FE10EF-E1E9-A84B-89BA-B69E1ACEB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D3037E-B9CD-D247-B92C-94530C030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511323-0B59-CA45-A6B8-F7FA91B6E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43D007E-369F-0142-8155-1B84E7BFE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63D63D-911A-CD49-BB25-C42092ED4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24FA95-6D7B-3842-9243-A6F65CE4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2A40616-E8E5-1A4D-A324-3A8EF935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87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F7C425-BB57-184B-869A-825409D29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62EC480-6659-7C48-BE0F-9F1DB192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81E57D-B140-3741-A0A2-835DFEEE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6BAD88-7405-D941-BDD8-8D0B281E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23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356CAA2-E56B-854D-A7AA-5E2147A3A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F926BC-BEE1-7540-8E2E-7B0B53AE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F672639-B649-7C4F-BDB6-07DE318C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618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C5171F-644C-FB49-A911-252A51FE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2B92B3-05C7-5743-9E30-22CC0CC4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3113CC-0CC2-7742-9517-0A6A20A63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800F3A-9F93-2F42-9C45-C5049508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12B2CF-37B5-E64E-BD46-75605049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896B7E-C07B-6E45-9C3E-EABAA8AD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59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17BAA-0DF0-C141-83AE-2B9B3B28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C848AA7-B449-9D45-8E91-2194233B2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ECEB64-BC59-C44D-B2BE-FE0E72EEC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8BC61BB-F05E-F643-A969-0F032E6D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28A90A-FAD6-144B-8412-3747DAE7A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51582E-6719-304B-84E0-4A6CE29D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9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B82DC1B-AEA5-9843-8AA5-8172B7B8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B9D4F9-C690-3F4E-B15B-47FEE359B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4ED4D9-E3C1-DB4A-A1F2-23C8D2FEF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6737-E033-9546-B628-A3B14689EC3E}" type="datetimeFigureOut">
              <a:rPr lang="it-IT" smtClean="0"/>
              <a:t>18/11/20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988E34-3028-E443-AEF5-504D9A5A3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F65D19-56AA-3046-BF51-4D13C85A3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9B82B-A694-EC49-B424-0358654A3A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11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2.jpg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sterni, edificio, montagna, largo&#10;&#10;Descrizione generata automaticamente">
            <a:extLst>
              <a:ext uri="{FF2B5EF4-FFF2-40B4-BE49-F238E27FC236}">
                <a16:creationId xmlns:a16="http://schemas.microsoft.com/office/drawing/2014/main" id="{473D44F8-769A-4F4E-85CD-30654573F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7" r="3" b="3"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9" name="Immagine 8" descr="Immagine che contiene esterni, edificio, largo, erba&#10;&#10;Descrizione generata automaticamente">
            <a:extLst>
              <a:ext uri="{FF2B5EF4-FFF2-40B4-BE49-F238E27FC236}">
                <a16:creationId xmlns:a16="http://schemas.microsoft.com/office/drawing/2014/main" id="{55966103-B568-7C4B-8C51-B32C4C6E50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</a:blip>
          <a:srcRect l="2319" r="4830" b="2"/>
          <a:stretch/>
        </p:blipFill>
        <p:spPr>
          <a:xfrm>
            <a:off x="6101860" y="9"/>
            <a:ext cx="6093578" cy="3428990"/>
          </a:xfrm>
          <a:prstGeom prst="rect">
            <a:avLst/>
          </a:prstGeom>
          <a:noFill/>
        </p:spPr>
      </p:pic>
      <p:pic>
        <p:nvPicPr>
          <p:cNvPr id="7" name="Immagine 6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A2678188-6A86-8546-ADF5-095FBC5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l="1373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5" name="Immagine 4" descr="Immagine che contiene acqua, barca, edificio, esterni&#10;&#10;Descrizione generata automaticamente">
            <a:extLst>
              <a:ext uri="{FF2B5EF4-FFF2-40B4-BE49-F238E27FC236}">
                <a16:creationId xmlns:a16="http://schemas.microsoft.com/office/drawing/2014/main" id="{55F7D78B-269B-4A46-8F81-EB1F5A9A1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0000"/>
          </a:blip>
          <a:srcRect l="985" r="10161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247414F-2AA3-AF44-8B52-CE997BB10046}"/>
              </a:ext>
            </a:extLst>
          </p:cNvPr>
          <p:cNvSpPr txBox="1"/>
          <p:nvPr/>
        </p:nvSpPr>
        <p:spPr>
          <a:xfrm>
            <a:off x="1193935" y="2905441"/>
            <a:ext cx="9801082" cy="205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kern="1200" dirty="0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ITALIA EN 7 </a:t>
            </a:r>
            <a:r>
              <a:rPr lang="en-US" sz="8800" kern="1200" dirty="0" err="1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DiAS</a:t>
            </a:r>
            <a:r>
              <a:rPr lang="en-US" sz="8800" kern="1200" dirty="0">
                <a:solidFill>
                  <a:srgbClr val="FFFFFF"/>
                </a:solidFill>
                <a:latin typeface="Bradley Hand" pitchFamily="2" charset="77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11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15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edificio, chiesa, largo, vecchio&#10;&#10;Descrizione generata automaticamente">
            <a:extLst>
              <a:ext uri="{FF2B5EF4-FFF2-40B4-BE49-F238E27FC236}">
                <a16:creationId xmlns:a16="http://schemas.microsoft.com/office/drawing/2014/main" id="{0945A8C5-CA57-BF41-9BBB-2810DBCFE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9" r="102"/>
          <a:stretch/>
        </p:blipFill>
        <p:spPr>
          <a:xfrm>
            <a:off x="0" y="383959"/>
            <a:ext cx="7642726" cy="6857990"/>
          </a:xfrm>
          <a:prstGeom prst="rect">
            <a:avLst/>
          </a:prstGeom>
        </p:spPr>
      </p:pic>
      <p:sp>
        <p:nvSpPr>
          <p:cNvPr id="125" name="Rectangle 11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sedendo, tavolo, zebra, donna&#10;&#10;Descrizione generata automaticamente">
            <a:extLst>
              <a:ext uri="{FF2B5EF4-FFF2-40B4-BE49-F238E27FC236}">
                <a16:creationId xmlns:a16="http://schemas.microsoft.com/office/drawing/2014/main" id="{FA124CF2-F75E-1F42-94AC-E077941DF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6" r="1" b="17950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26" name="Rectangle 11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ABC2E-4812-7B43-A4B5-1894C9463AA0}"/>
              </a:ext>
            </a:extLst>
          </p:cNvPr>
          <p:cNvSpPr txBox="1"/>
          <p:nvPr/>
        </p:nvSpPr>
        <p:spPr>
          <a:xfrm>
            <a:off x="3364992" y="4151376"/>
            <a:ext cx="3319272" cy="2087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ATRACCIONES </a:t>
            </a:r>
            <a:r>
              <a:rPr lang="es-ES_tradnl" sz="1400" dirty="0"/>
              <a:t>(todo con </a:t>
            </a:r>
            <a:r>
              <a:rPr lang="es-ES_tradnl" sz="1400" dirty="0" err="1"/>
              <a:t>guìa</a:t>
            </a:r>
            <a:r>
              <a:rPr lang="es-ES_tradnl" sz="1400" dirty="0"/>
              <a:t>)</a:t>
            </a:r>
            <a:r>
              <a:rPr lang="en-US" sz="1400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Plaza de la Si</a:t>
            </a:r>
            <a:r>
              <a:rPr lang="es-ES_tradnl" sz="1400" b="1" dirty="0"/>
              <a:t>ñ</a:t>
            </a:r>
            <a:r>
              <a:rPr lang="en-US" sz="1400" b="1" dirty="0" err="1"/>
              <a:t>oria</a:t>
            </a:r>
            <a:endParaRPr lang="en-US" sz="14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Plaza del Duomo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Entrada al Museo Uffizi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Puente Viejo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Santa María de las Flores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El Campanero de Giotto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Entrada a la </a:t>
            </a:r>
            <a:r>
              <a:rPr lang="en-US" sz="1400" b="1" dirty="0" err="1"/>
              <a:t>Iglesia</a:t>
            </a:r>
            <a:r>
              <a:rPr lang="en-US" sz="1400" b="1" dirty="0"/>
              <a:t> de Santa Cruz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pic>
        <p:nvPicPr>
          <p:cNvPr id="14" name="Immagine 13" descr="Immagine che contiene edificio, esterni, orologio, città&#10;&#10;Descrizione generata automaticamente">
            <a:extLst>
              <a:ext uri="{FF2B5EF4-FFF2-40B4-BE49-F238E27FC236}">
                <a16:creationId xmlns:a16="http://schemas.microsoft.com/office/drawing/2014/main" id="{724D17FB-AE87-4A4D-B5F9-67F3CED10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3" name="Immagine 2" descr="Immagine che contiene esterni, acqua, edificio, fiume&#10;&#10;Descrizione generata automaticamente">
            <a:extLst>
              <a:ext uri="{FF2B5EF4-FFF2-40B4-BE49-F238E27FC236}">
                <a16:creationId xmlns:a16="http://schemas.microsoft.com/office/drawing/2014/main" id="{EC8A0705-6C03-FF40-8D98-A324DDC977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42" r="1" b="20426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D1E63A-E271-4847-BE84-0E0CBC02AA7A}"/>
              </a:ext>
            </a:extLst>
          </p:cNvPr>
          <p:cNvSpPr txBox="1"/>
          <p:nvPr/>
        </p:nvSpPr>
        <p:spPr>
          <a:xfrm>
            <a:off x="5021821" y="3812954"/>
            <a:ext cx="6465287" cy="1412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D1FD90-E04F-804E-BE18-C5EA4A87CA7B}"/>
              </a:ext>
            </a:extLst>
          </p:cNvPr>
          <p:cNvSpPr/>
          <p:nvPr/>
        </p:nvSpPr>
        <p:spPr>
          <a:xfrm>
            <a:off x="741349" y="4088322"/>
            <a:ext cx="238238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it-IT" b="0" i="0" dirty="0">
                <a:solidFill>
                  <a:srgbClr val="121212"/>
                </a:solidFill>
                <a:effectLst/>
                <a:latin typeface="Roboto Slab"/>
              </a:rPr>
              <a:t>Hotel Spadai</a:t>
            </a:r>
          </a:p>
          <a:p>
            <a:pPr fontAlgn="base">
              <a:spcAft>
                <a:spcPts val="600"/>
              </a:spcAft>
            </a:pPr>
            <a:r>
              <a:rPr lang="it-IT" sz="1200" dirty="0"/>
              <a:t>Via dei Martelli, 10 | 50129 Firenze</a:t>
            </a:r>
            <a:endParaRPr lang="it-IT" sz="1000" b="0" i="0" dirty="0">
              <a:solidFill>
                <a:srgbClr val="121212"/>
              </a:solidFill>
              <a:effectLst/>
              <a:latin typeface="Roboto Slab"/>
            </a:endParaRPr>
          </a:p>
        </p:txBody>
      </p:sp>
      <p:pic>
        <p:nvPicPr>
          <p:cNvPr id="18" name="Immagine 17" descr="Immagine che contiene edificio, esterni, via, città&#10;&#10;Descrizione generata automaticamente">
            <a:extLst>
              <a:ext uri="{FF2B5EF4-FFF2-40B4-BE49-F238E27FC236}">
                <a16:creationId xmlns:a16="http://schemas.microsoft.com/office/drawing/2014/main" id="{D1D50A31-298E-4C43-A474-FAE714547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539" y="4719264"/>
            <a:ext cx="201662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0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DECD66-DF16-8A44-8E05-50EEF27A12A2}"/>
              </a:ext>
            </a:extLst>
          </p:cNvPr>
          <p:cNvSpPr txBox="1"/>
          <p:nvPr/>
        </p:nvSpPr>
        <p:spPr>
          <a:xfrm>
            <a:off x="640080" y="5576887"/>
            <a:ext cx="1091184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Bradley Hand" pitchFamily="2" charset="77"/>
                <a:ea typeface="+mj-ea"/>
                <a:cs typeface="+mj-cs"/>
              </a:rPr>
              <a:t>ROMA</a:t>
            </a:r>
            <a:endParaRPr lang="en-US" sz="3200" dirty="0">
              <a:latin typeface="Bradley Hand" pitchFamily="2" charset="77"/>
              <a:ea typeface="+mj-ea"/>
              <a:cs typeface="+mj-cs"/>
            </a:endParaRPr>
          </a:p>
        </p:txBody>
      </p:sp>
      <p:pic>
        <p:nvPicPr>
          <p:cNvPr id="3" name="Immagine 2" descr="Immagine che contiene esterni, edificio, largo, erba&#10;&#10;Descrizione generata automaticamente">
            <a:extLst>
              <a:ext uri="{FF2B5EF4-FFF2-40B4-BE49-F238E27FC236}">
                <a16:creationId xmlns:a16="http://schemas.microsoft.com/office/drawing/2014/main" id="{C1F59070-6C4E-AE47-8220-0FBEB3E6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367990"/>
            <a:ext cx="10819211" cy="50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48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21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 descr="Immagine che contiene esterni, edificio, facciata, largo&#10;&#10;Descrizione generata automaticamente">
            <a:extLst>
              <a:ext uri="{FF2B5EF4-FFF2-40B4-BE49-F238E27FC236}">
                <a16:creationId xmlns:a16="http://schemas.microsoft.com/office/drawing/2014/main" id="{EACC1037-38C6-3043-A5EA-E6A5D7799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1" r="1" b="2338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erba, edificio, esterni, vecchio&#10;&#10;Descrizione generata automaticamente">
            <a:extLst>
              <a:ext uri="{FF2B5EF4-FFF2-40B4-BE49-F238E27FC236}">
                <a16:creationId xmlns:a16="http://schemas.microsoft.com/office/drawing/2014/main" id="{596AE3EA-7B5B-AD41-8F2B-243F7C76F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56" r="1" b="7850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26" name="Rectangle 12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ABC2E-4812-7B43-A4B5-1894C9463AA0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ATRACCIONES </a:t>
            </a:r>
            <a:r>
              <a:rPr lang="es-ES_tradnl" sz="1400" dirty="0"/>
              <a:t>(todo con guía)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Roma Arqueológica con visitas por los Foros Romanos, el Coliseo, el Circo Máximo</a:t>
            </a:r>
            <a:endParaRPr lang="es-ES_tradnl" sz="11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Fontana de Trevi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Plaza de España, Plaza </a:t>
            </a:r>
            <a:r>
              <a:rPr lang="es-ES_tradnl" sz="1400" b="1" dirty="0" err="1"/>
              <a:t>Navona</a:t>
            </a:r>
            <a:r>
              <a:rPr lang="es-ES_tradnl" sz="1400" b="1" dirty="0"/>
              <a:t>, Plaza del </a:t>
            </a:r>
            <a:r>
              <a:rPr lang="es-ES_tradnl" sz="1400" b="1" dirty="0" err="1"/>
              <a:t>Popolo</a:t>
            </a:r>
            <a:r>
              <a:rPr lang="es-ES_tradnl" sz="1400" b="1" dirty="0"/>
              <a:t> 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Plaza de San Pedro (Vaticano)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 dirty="0"/>
              <a:t>Museos Vaticanos</a:t>
            </a:r>
          </a:p>
        </p:txBody>
      </p:sp>
      <p:pic>
        <p:nvPicPr>
          <p:cNvPr id="16" name="Immagine 15" descr="Immagine che contiene edificio, esterni, acqua, sedendo&#10;&#10;Descrizione generata automaticamente">
            <a:extLst>
              <a:ext uri="{FF2B5EF4-FFF2-40B4-BE49-F238E27FC236}">
                <a16:creationId xmlns:a16="http://schemas.microsoft.com/office/drawing/2014/main" id="{59FEBBAB-2149-1246-868A-BE9B4073F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9" r="1" b="1751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magine 3" descr="Immagine che contiene edificio, montagna, esterni, largo&#10;&#10;Descrizione generata automaticamente">
            <a:extLst>
              <a:ext uri="{FF2B5EF4-FFF2-40B4-BE49-F238E27FC236}">
                <a16:creationId xmlns:a16="http://schemas.microsoft.com/office/drawing/2014/main" id="{17DC2AF0-37DD-CC41-814C-E9141EBD95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41" r="1" b="7787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D1E63A-E271-4847-BE84-0E0CBC02AA7A}"/>
              </a:ext>
            </a:extLst>
          </p:cNvPr>
          <p:cNvSpPr txBox="1"/>
          <p:nvPr/>
        </p:nvSpPr>
        <p:spPr>
          <a:xfrm>
            <a:off x="5021821" y="3812954"/>
            <a:ext cx="6465287" cy="1412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D1FD90-E04F-804E-BE18-C5EA4A87CA7B}"/>
              </a:ext>
            </a:extLst>
          </p:cNvPr>
          <p:cNvSpPr/>
          <p:nvPr/>
        </p:nvSpPr>
        <p:spPr>
          <a:xfrm>
            <a:off x="654674" y="4088322"/>
            <a:ext cx="26485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it-IT" b="0" i="0" dirty="0">
                <a:solidFill>
                  <a:srgbClr val="121212"/>
                </a:solidFill>
                <a:effectLst/>
                <a:latin typeface="Roboto Slab"/>
              </a:rPr>
              <a:t>Albergo del Senato</a:t>
            </a:r>
          </a:p>
          <a:p>
            <a:pPr fontAlgn="base">
              <a:spcAft>
                <a:spcPts val="600"/>
              </a:spcAft>
            </a:pPr>
            <a:r>
              <a:rPr lang="it-IT" sz="1200" dirty="0"/>
              <a:t>Piazza della Rotonda 73- 00186 Roma </a:t>
            </a:r>
            <a:endParaRPr lang="it-IT" sz="1200" b="0" i="0" dirty="0">
              <a:solidFill>
                <a:srgbClr val="121212"/>
              </a:solidFill>
              <a:effectLst/>
              <a:latin typeface="Roboto Slab"/>
            </a:endParaRPr>
          </a:p>
        </p:txBody>
      </p:sp>
      <p:pic>
        <p:nvPicPr>
          <p:cNvPr id="18" name="Immagine 17" descr="Immagine che contiene edificio, esterni, acqua, facciata&#10;&#10;Descrizione generata automaticamente">
            <a:extLst>
              <a:ext uri="{FF2B5EF4-FFF2-40B4-BE49-F238E27FC236}">
                <a16:creationId xmlns:a16="http://schemas.microsoft.com/office/drawing/2014/main" id="{F02602D6-2732-3042-9C25-F0C556918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772" y="4719264"/>
            <a:ext cx="1938827" cy="14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 descr="Gondola nel Canal Grande a Venezia al tramonto">
            <a:extLst>
              <a:ext uri="{FF2B5EF4-FFF2-40B4-BE49-F238E27FC236}">
                <a16:creationId xmlns:a16="http://schemas.microsoft.com/office/drawing/2014/main" id="{0B180FF7-9073-4141-A744-541636186A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8033" b="83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745AF6-B0EC-AF4E-99B1-442713FC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89" y="102713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6600" b="1">
                <a:latin typeface="Monotype Corsiva" panose="03010101010201010101" pitchFamily="66" charset="0"/>
              </a:rPr>
              <a:t>El verdadero viaje de descubrimiento no consiste en buscar nuevos paisajes, sino en tener nuevos ojos</a:t>
            </a:r>
          </a:p>
          <a:p>
            <a:pPr marL="0" indent="0" algn="ctr">
              <a:buNone/>
            </a:pPr>
            <a:r>
              <a:rPr lang="it-IT" sz="2400">
                <a:solidFill>
                  <a:srgbClr val="FFFFFF"/>
                </a:solidFill>
                <a:latin typeface="Monotype Corsiva" panose="03010101010201010101" pitchFamily="66" charset="0"/>
              </a:rPr>
              <a:t>Marcel Proust</a:t>
            </a:r>
            <a:endParaRPr lang="it-IT" sz="2000" dirty="0">
              <a:solidFill>
                <a:srgbClr val="FFFFFF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27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72381D-98D0-B54F-9930-5DCD8F96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91" y="-101625"/>
            <a:ext cx="8932862" cy="8517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_tradnl" b="1" dirty="0">
                <a:latin typeface="Bradley Hand" pitchFamily="2" charset="77"/>
              </a:rPr>
              <a:t>Informaciones Generales</a:t>
            </a:r>
            <a:endParaRPr lang="es-ES_tradnl" dirty="0">
              <a:latin typeface="Bradley Hand" pitchFamily="2" charset="77"/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:a16="http://schemas.microsoft.com/office/drawing/2014/main" id="{05B6382F-D286-4A36-8EEB-9946B5A5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978" y="8650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0AF2047-6DB6-4DB7-8D95-E06F91F6B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583" y="10147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8351C96-F236-084B-9DCD-6FED6650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282" y="1261931"/>
            <a:ext cx="1478133" cy="147813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CC74998-6E90-42D1-AE90-2BC049038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455" y="10264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584B5E2-E3AD-4DD2-BE7E-EF47BAD30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375489" y="8582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pic>
        <p:nvPicPr>
          <p:cNvPr id="27" name="Elemento grafico 26" descr="Badge dipendente">
            <a:extLst>
              <a:ext uri="{FF2B5EF4-FFF2-40B4-BE49-F238E27FC236}">
                <a16:creationId xmlns:a16="http://schemas.microsoft.com/office/drawing/2014/main" id="{E7A30758-70F5-C44A-9B19-15B3EDC30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77916" y="1491882"/>
            <a:ext cx="1300379" cy="1300379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A28C32-5E10-4599-9D25-FBA45EE4D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6032" y="8733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8E3D87A-E1AA-409F-B92D-408EB7EB9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96878" y="10257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4F1A0E2-9797-8241-AB19-835AE1A4F4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4590" y="1491882"/>
            <a:ext cx="1353756" cy="1353756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18F7B7-420B-4315-982A-D9D5284E4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21239" y="10145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0F6F53E-F132-4304-919F-500C9E37E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69375" y="8382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pic>
        <p:nvPicPr>
          <p:cNvPr id="6" name="Segnaposto contenuto 5" descr="Calendario giornaliero">
            <a:extLst>
              <a:ext uri="{FF2B5EF4-FFF2-40B4-BE49-F238E27FC236}">
                <a16:creationId xmlns:a16="http://schemas.microsoft.com/office/drawing/2014/main" id="{A17F3147-EA8B-A249-AFB8-6042BBCDB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9622" y="1491882"/>
            <a:ext cx="1276819" cy="127681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3BC64F-400D-EF47-8702-48F0BC145402}"/>
              </a:ext>
            </a:extLst>
          </p:cNvPr>
          <p:cNvSpPr txBox="1"/>
          <p:nvPr/>
        </p:nvSpPr>
        <p:spPr>
          <a:xfrm>
            <a:off x="-319930" y="3534087"/>
            <a:ext cx="4542528" cy="9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sz="2000" b="1" dirty="0">
                <a:latin typeface="Century Schoolbook" panose="02040604050505020304" pitchFamily="18" charset="0"/>
              </a:rPr>
              <a:t>23 Noviembre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sz="2000" b="1" dirty="0">
                <a:latin typeface="Century Schoolbook" panose="02040604050505020304" pitchFamily="18" charset="0"/>
              </a:rPr>
              <a:t>29 Noviembre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A2B9C15-40B3-654B-B5D7-AC00863B0460}"/>
              </a:ext>
            </a:extLst>
          </p:cNvPr>
          <p:cNvSpPr txBox="1"/>
          <p:nvPr/>
        </p:nvSpPr>
        <p:spPr>
          <a:xfrm>
            <a:off x="6021652" y="3430119"/>
            <a:ext cx="25033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</a:rPr>
              <a:t>Roma (</a:t>
            </a:r>
            <a:r>
              <a:rPr lang="es-ES_tradnl" b="1" dirty="0" err="1">
                <a:latin typeface="Century Schoolbook" panose="02040604050505020304" pitchFamily="18" charset="0"/>
              </a:rPr>
              <a:t>Fiumicino</a:t>
            </a:r>
            <a:r>
              <a:rPr lang="es-ES_tradnl" b="1" dirty="0">
                <a:latin typeface="Century Schoolbook" panose="02040604050505020304" pitchFamily="18" charset="0"/>
              </a:rPr>
              <a:t>)</a:t>
            </a:r>
            <a:endParaRPr lang="es-ES_tradnl" b="1" dirty="0">
              <a:latin typeface="Century Schoolbook" panose="02040604050505020304" pitchFamily="18" charset="0"/>
              <a:sym typeface="Wingdings" pitchFamily="2" charset="2"/>
            </a:endParaRP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Barcelona (El Prat)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🕒 19.00 - 21.00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🎫 FR 7060</a:t>
            </a:r>
          </a:p>
          <a:p>
            <a:pPr>
              <a:spcAft>
                <a:spcPts val="600"/>
              </a:spcAft>
            </a:pPr>
            <a:endParaRPr lang="es-ES_tradnl" b="1" dirty="0">
              <a:latin typeface="Century Schoolbook" panose="020406040505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50E442-1362-5D43-9616-021DA1A8AFFF}"/>
              </a:ext>
            </a:extLst>
          </p:cNvPr>
          <p:cNvSpPr txBox="1"/>
          <p:nvPr/>
        </p:nvSpPr>
        <p:spPr>
          <a:xfrm>
            <a:off x="8468098" y="3539147"/>
            <a:ext cx="335220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</a:rPr>
              <a:t>Documento de Identidad / 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</a:rPr>
              <a:t>Pasaporte en vigor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C755494-B474-E04C-BD46-A8F080A662D9}"/>
              </a:ext>
            </a:extLst>
          </p:cNvPr>
          <p:cNvSpPr/>
          <p:nvPr/>
        </p:nvSpPr>
        <p:spPr>
          <a:xfrm>
            <a:off x="6840045" y="2678644"/>
            <a:ext cx="83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dirty="0"/>
              <a:t>Vuelta 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FC23E47-55B0-6045-970F-C0F338C712DB}"/>
              </a:ext>
            </a:extLst>
          </p:cNvPr>
          <p:cNvSpPr/>
          <p:nvPr/>
        </p:nvSpPr>
        <p:spPr>
          <a:xfrm>
            <a:off x="4398262" y="2678644"/>
            <a:ext cx="52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dirty="0"/>
              <a:t>Ida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296DA1-A083-C341-9F41-5E564DF78D31}"/>
              </a:ext>
            </a:extLst>
          </p:cNvPr>
          <p:cNvSpPr txBox="1"/>
          <p:nvPr/>
        </p:nvSpPr>
        <p:spPr>
          <a:xfrm>
            <a:off x="3424861" y="3446849"/>
            <a:ext cx="25033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Barcelona (El Prat)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Venecia (</a:t>
            </a:r>
            <a:r>
              <a:rPr lang="es-ES_tradnl" b="1" dirty="0" err="1">
                <a:latin typeface="Century Schoolbook" panose="02040604050505020304" pitchFamily="18" charset="0"/>
                <a:sym typeface="Wingdings" pitchFamily="2" charset="2"/>
              </a:rPr>
              <a:t>M.Polo</a:t>
            </a: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)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🕒  9.00 - 11.00</a:t>
            </a:r>
          </a:p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  <a:sym typeface="Wingdings" pitchFamily="2" charset="2"/>
              </a:rPr>
              <a:t>🎫 FR 6398</a:t>
            </a:r>
          </a:p>
          <a:p>
            <a:pPr>
              <a:spcAft>
                <a:spcPts val="600"/>
              </a:spcAft>
            </a:pPr>
            <a:endParaRPr lang="es-ES_tradnl" b="1" dirty="0">
              <a:latin typeface="Century Schoolbook" panose="02040604050505020304" pitchFamily="18" charset="0"/>
            </a:endParaRPr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D94675-5762-3F4D-8DA7-17B486EA5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016" y="4486459"/>
            <a:ext cx="3501545" cy="19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0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72381D-98D0-B54F-9930-5DCD8F96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6091" y="-101625"/>
            <a:ext cx="8932862" cy="8517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s-ES_tradnl" b="1" dirty="0">
                <a:latin typeface="Bradley Hand" pitchFamily="2" charset="77"/>
              </a:rPr>
              <a:t>Informaciones Generales</a:t>
            </a:r>
            <a:endParaRPr lang="es-ES_tradnl" dirty="0">
              <a:latin typeface="Bradley Hand" pitchFamily="2" charset="77"/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:a16="http://schemas.microsoft.com/office/drawing/2014/main" id="{05B6382F-D286-4A36-8EEB-9946B5A5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978" y="8650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0AF2047-6DB6-4DB7-8D95-E06F91F6B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583" y="10147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CC74998-6E90-42D1-AE90-2BC049038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525455" y="10264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584B5E2-E3AD-4DD2-BE7E-EF47BAD30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3375489" y="8582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A28C32-5E10-4599-9D25-FBA45EE4D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6032" y="8733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8E3D87A-E1AA-409F-B92D-408EB7EB9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96878" y="10257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518F7B7-420B-4315-982A-D9D5284E4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821239" y="10145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0F6F53E-F132-4304-919F-500C9E37E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669375" y="8382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3BC64F-400D-EF47-8702-48F0BC145402}"/>
              </a:ext>
            </a:extLst>
          </p:cNvPr>
          <p:cNvSpPr txBox="1"/>
          <p:nvPr/>
        </p:nvSpPr>
        <p:spPr>
          <a:xfrm>
            <a:off x="-319930" y="3534087"/>
            <a:ext cx="4542528" cy="9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2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Personas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C50E442-1362-5D43-9616-021DA1A8AFFF}"/>
              </a:ext>
            </a:extLst>
          </p:cNvPr>
          <p:cNvSpPr txBox="1"/>
          <p:nvPr/>
        </p:nvSpPr>
        <p:spPr>
          <a:xfrm>
            <a:off x="8998785" y="3584613"/>
            <a:ext cx="2151551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Cancelación</a:t>
            </a:r>
          </a:p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3 Semanas </a:t>
            </a:r>
          </a:p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antes </a:t>
            </a:r>
          </a:p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sin tarifas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1296DA1-A083-C341-9F41-5E564DF78D31}"/>
              </a:ext>
            </a:extLst>
          </p:cNvPr>
          <p:cNvSpPr txBox="1"/>
          <p:nvPr/>
        </p:nvSpPr>
        <p:spPr>
          <a:xfrm>
            <a:off x="3316171" y="3649030"/>
            <a:ext cx="250336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  <a:sym typeface="Wingdings" pitchFamily="2" charset="2"/>
              </a:rPr>
              <a:t>1.800 €</a:t>
            </a:r>
          </a:p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  <a:sym typeface="Wingdings" pitchFamily="2" charset="2"/>
              </a:rPr>
              <a:t>Anticipo 25%</a:t>
            </a:r>
            <a:endParaRPr lang="es-ES_tradnl" sz="2400" b="1" dirty="0">
              <a:latin typeface="Century Schoolbook" panose="02040604050505020304" pitchFamily="18" charset="0"/>
            </a:endParaRPr>
          </a:p>
        </p:txBody>
      </p:sp>
      <p:pic>
        <p:nvPicPr>
          <p:cNvPr id="5" name="Elemento grafico 4" descr="Uomo e donna">
            <a:extLst>
              <a:ext uri="{FF2B5EF4-FFF2-40B4-BE49-F238E27FC236}">
                <a16:creationId xmlns:a16="http://schemas.microsoft.com/office/drawing/2014/main" id="{F5FF7EE5-237B-1A43-87F5-1B220ACB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8782" y="1491882"/>
            <a:ext cx="1353756" cy="1353756"/>
          </a:xfrm>
          <a:prstGeom prst="rect">
            <a:avLst/>
          </a:prstGeom>
        </p:spPr>
      </p:pic>
      <p:pic>
        <p:nvPicPr>
          <p:cNvPr id="4098" name="Picture 2" descr="euro, symbol Icon">
            <a:extLst>
              <a:ext uri="{FF2B5EF4-FFF2-40B4-BE49-F238E27FC236}">
                <a16:creationId xmlns:a16="http://schemas.microsoft.com/office/drawing/2014/main" id="{9D1591D1-324A-AA4D-AFA3-F408E5185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73" y="1295212"/>
            <a:ext cx="1670160" cy="167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nge Mind Icons - Download Free Vector Icons | Noun Project">
            <a:extLst>
              <a:ext uri="{FF2B5EF4-FFF2-40B4-BE49-F238E27FC236}">
                <a16:creationId xmlns:a16="http://schemas.microsoft.com/office/drawing/2014/main" id="{029D3035-82AB-5640-8020-28E3996D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45" y="1135868"/>
            <a:ext cx="1910473" cy="191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best free Packet icon images. Download from 76 free icons of Packet at  GetDrawings">
            <a:extLst>
              <a:ext uri="{FF2B5EF4-FFF2-40B4-BE49-F238E27FC236}">
                <a16:creationId xmlns:a16="http://schemas.microsoft.com/office/drawing/2014/main" id="{1B7C0C31-5057-8E49-8B1C-DE219E35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76" y="1295212"/>
            <a:ext cx="1749978" cy="174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004E4C8-4F80-6D42-BC31-9E93DFA97E8D}"/>
              </a:ext>
            </a:extLst>
          </p:cNvPr>
          <p:cNvSpPr txBox="1"/>
          <p:nvPr/>
        </p:nvSpPr>
        <p:spPr>
          <a:xfrm>
            <a:off x="5565543" y="3483452"/>
            <a:ext cx="3398687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✈️</a:t>
            </a:r>
            <a:r>
              <a:rPr lang="es-ES_tradnl" sz="2000" b="1" dirty="0">
                <a:latin typeface="Century Schoolbook" panose="02040604050505020304" pitchFamily="18" charset="0"/>
              </a:rPr>
              <a:t> </a:t>
            </a:r>
            <a:r>
              <a:rPr lang="es-ES_tradnl" sz="1600" b="1" dirty="0">
                <a:latin typeface="Century Schoolbook" panose="02040604050505020304" pitchFamily="18" charset="0"/>
              </a:rPr>
              <a:t>Ida y Vuelta</a:t>
            </a:r>
          </a:p>
          <a:p>
            <a:pPr algn="ctr">
              <a:spcAft>
                <a:spcPts val="600"/>
              </a:spcAft>
            </a:pPr>
            <a:r>
              <a:rPr lang="es-ES_tradnl" sz="2400" b="1" dirty="0">
                <a:latin typeface="Century Schoolbook" panose="02040604050505020304" pitchFamily="18" charset="0"/>
              </a:rPr>
              <a:t>🏩</a:t>
            </a:r>
            <a:r>
              <a:rPr lang="es-ES_tradnl" sz="1600" b="1" dirty="0">
                <a:latin typeface="Century Schoolbook" panose="02040604050505020304" pitchFamily="18" charset="0"/>
              </a:rPr>
              <a:t> Alojamiento: </a:t>
            </a:r>
          </a:p>
          <a:p>
            <a:pPr algn="ctr">
              <a:spcAft>
                <a:spcPts val="600"/>
              </a:spcAft>
            </a:pPr>
            <a:r>
              <a:rPr lang="es-ES_tradnl" sz="1200" b="1" dirty="0">
                <a:latin typeface="Century Schoolbook" panose="02040604050505020304" pitchFamily="18" charset="0"/>
              </a:rPr>
              <a:t>2 noches en Venecia-Florencia</a:t>
            </a:r>
          </a:p>
          <a:p>
            <a:pPr algn="ctr">
              <a:spcAft>
                <a:spcPts val="600"/>
              </a:spcAft>
            </a:pPr>
            <a:r>
              <a:rPr lang="es-ES_tradnl" sz="1200" b="1" dirty="0">
                <a:latin typeface="Century Schoolbook" panose="02040604050505020304" pitchFamily="18" charset="0"/>
              </a:rPr>
              <a:t>1 noche en Milán-Roma</a:t>
            </a:r>
          </a:p>
          <a:p>
            <a:pPr algn="ctr">
              <a:spcAft>
                <a:spcPts val="600"/>
              </a:spcAft>
            </a:pPr>
            <a:r>
              <a:rPr lang="es-ES_tradnl" sz="1400" b="1" dirty="0">
                <a:latin typeface="Century Schoolbook" panose="02040604050505020304" pitchFamily="18" charset="0"/>
              </a:rPr>
              <a:t>+ </a:t>
            </a:r>
            <a:r>
              <a:rPr lang="es-ES_tradnl" sz="2400" b="1" dirty="0">
                <a:latin typeface="Century Schoolbook" panose="02040604050505020304" pitchFamily="18" charset="0"/>
              </a:rPr>
              <a:t>☕️</a:t>
            </a:r>
            <a:r>
              <a:rPr lang="es-ES_tradnl" b="1" dirty="0">
                <a:latin typeface="Century Schoolbook" panose="02040604050505020304" pitchFamily="18" charset="0"/>
              </a:rPr>
              <a:t> </a:t>
            </a:r>
            <a:r>
              <a:rPr lang="es-ES_tradnl" sz="1600" b="1" dirty="0">
                <a:latin typeface="Century Schoolbook" panose="02040604050505020304" pitchFamily="18" charset="0"/>
              </a:rPr>
              <a:t>Desayuno</a:t>
            </a:r>
          </a:p>
          <a:p>
            <a:pPr algn="ctr">
              <a:spcAft>
                <a:spcPts val="600"/>
              </a:spcAft>
            </a:pPr>
            <a:r>
              <a:rPr lang="es-ES_tradnl" sz="2200" b="1" dirty="0">
                <a:latin typeface="Century Schoolbook" panose="02040604050505020304" pitchFamily="18" charset="0"/>
              </a:rPr>
              <a:t>🎫</a:t>
            </a:r>
            <a:r>
              <a:rPr lang="es-ES_tradnl" b="1" dirty="0">
                <a:latin typeface="Century Schoolbook" panose="02040604050505020304" pitchFamily="18" charset="0"/>
              </a:rPr>
              <a:t> </a:t>
            </a:r>
            <a:r>
              <a:rPr lang="es-ES_tradnl" sz="1600" b="1" dirty="0">
                <a:latin typeface="Century Schoolbook" panose="02040604050505020304" pitchFamily="18" charset="0"/>
              </a:rPr>
              <a:t>Visitas + entradas</a:t>
            </a:r>
            <a:endParaRPr lang="es-ES_tradnl" b="1" dirty="0">
              <a:latin typeface="Century Schoolbook" panose="020406040505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s-ES_tradnl" sz="1400" b="1" dirty="0">
                <a:latin typeface="Century Schoolbook" panose="02040604050505020304" pitchFamily="18" charset="0"/>
              </a:rPr>
              <a:t> </a:t>
            </a:r>
            <a:r>
              <a:rPr lang="es-ES_tradnl" sz="2200" b="1" dirty="0">
                <a:latin typeface="Century Schoolbook" panose="02040604050505020304" pitchFamily="18" charset="0"/>
              </a:rPr>
              <a:t>🎧</a:t>
            </a:r>
            <a:r>
              <a:rPr lang="es-ES_tradnl" sz="1400" b="1" dirty="0">
                <a:latin typeface="Century Schoolbook" panose="02040604050505020304" pitchFamily="18" charset="0"/>
              </a:rPr>
              <a:t>  </a:t>
            </a:r>
            <a:r>
              <a:rPr lang="es-ES_tradnl" sz="1600" b="1" dirty="0">
                <a:latin typeface="Century Schoolbook" panose="02040604050505020304" pitchFamily="18" charset="0"/>
              </a:rPr>
              <a:t>Guía en español</a:t>
            </a:r>
          </a:p>
          <a:p>
            <a:pPr algn="ctr">
              <a:spcAft>
                <a:spcPts val="600"/>
              </a:spcAft>
            </a:pPr>
            <a:r>
              <a:rPr lang="es-ES_tradnl" sz="2200" b="1" dirty="0">
                <a:latin typeface="Century Schoolbook" panose="02040604050505020304" pitchFamily="18" charset="0"/>
              </a:rPr>
              <a:t>🚌</a:t>
            </a:r>
            <a:r>
              <a:rPr lang="es-ES_tradnl" sz="2800" b="1" dirty="0">
                <a:latin typeface="Century Schoolbook" panose="02040604050505020304" pitchFamily="18" charset="0"/>
              </a:rPr>
              <a:t> </a:t>
            </a:r>
            <a:r>
              <a:rPr lang="es-ES_tradnl" sz="1600" b="1" dirty="0">
                <a:latin typeface="Century Schoolbook" panose="02040604050505020304" pitchFamily="18" charset="0"/>
              </a:rPr>
              <a:t>Transporte entre ciudades</a:t>
            </a:r>
            <a:endParaRPr lang="es-ES_tradnl" sz="2800" b="1" dirty="0">
              <a:latin typeface="Century Schoolbook" panose="02040604050505020304" pitchFamily="18" charset="0"/>
            </a:endParaRPr>
          </a:p>
          <a:p>
            <a:pPr algn="ctr">
              <a:spcAft>
                <a:spcPts val="600"/>
              </a:spcAft>
            </a:pPr>
            <a:endParaRPr lang="es-ES_tradnl" sz="2400" b="1" dirty="0">
              <a:latin typeface="Century Schoolbook" panose="02040604050505020304" pitchFamily="18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3B78F9A-71AE-E141-8797-32079E67B0F3}"/>
              </a:ext>
            </a:extLst>
          </p:cNvPr>
          <p:cNvSpPr/>
          <p:nvPr/>
        </p:nvSpPr>
        <p:spPr>
          <a:xfrm>
            <a:off x="6737685" y="2780408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b="1" dirty="0">
                <a:latin typeface="Century Schoolbook" panose="02040604050505020304" pitchFamily="18" charset="0"/>
              </a:rPr>
              <a:t>Incluye</a:t>
            </a:r>
          </a:p>
        </p:txBody>
      </p:sp>
    </p:spTree>
    <p:extLst>
      <p:ext uri="{BB962C8B-B14F-4D97-AF65-F5344CB8AC3E}">
        <p14:creationId xmlns:p14="http://schemas.microsoft.com/office/powerpoint/2010/main" val="1965749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TALIA - Carta politica">
            <a:extLst>
              <a:ext uri="{FF2B5EF4-FFF2-40B4-BE49-F238E27FC236}">
                <a16:creationId xmlns:a16="http://schemas.microsoft.com/office/drawing/2014/main" id="{D3C2BD0E-D20F-CE4D-8466-D74AD876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13" y="177800"/>
            <a:ext cx="50673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E47EC66-4729-554D-8AA1-64A29D43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117" y="2424627"/>
            <a:ext cx="856454" cy="85645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092B49-9343-1541-B4C7-735DE5C5C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839" y="1402080"/>
            <a:ext cx="856454" cy="8564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A1FADA-03E3-3F44-A846-268C0A53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066" y="545626"/>
            <a:ext cx="856454" cy="8564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A0B90A3-BC14-A64A-9D80-2EE94838A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499" y="545626"/>
            <a:ext cx="856454" cy="856454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0E638258-1D26-0E48-961D-6B9A8DA8466F}"/>
              </a:ext>
            </a:extLst>
          </p:cNvPr>
          <p:cNvCxnSpPr>
            <a:cxnSpLocks/>
          </p:cNvCxnSpPr>
          <p:nvPr/>
        </p:nvCxnSpPr>
        <p:spPr>
          <a:xfrm>
            <a:off x="5838293" y="1371381"/>
            <a:ext cx="342000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CA8A0D0-6330-9248-AD49-A1A594314703}"/>
              </a:ext>
            </a:extLst>
          </p:cNvPr>
          <p:cNvCxnSpPr>
            <a:cxnSpLocks/>
          </p:cNvCxnSpPr>
          <p:nvPr/>
        </p:nvCxnSpPr>
        <p:spPr>
          <a:xfrm>
            <a:off x="5868344" y="3281081"/>
            <a:ext cx="3420000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7F88C32-1DEF-3A4B-BA8A-FD794E9E3B98}"/>
              </a:ext>
            </a:extLst>
          </p:cNvPr>
          <p:cNvCxnSpPr>
            <a:cxnSpLocks/>
          </p:cNvCxnSpPr>
          <p:nvPr/>
        </p:nvCxnSpPr>
        <p:spPr>
          <a:xfrm flipH="1">
            <a:off x="2776182" y="2175487"/>
            <a:ext cx="2633884" cy="1782606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23CC8B3-BE95-7846-A56E-FA885BD7B587}"/>
              </a:ext>
            </a:extLst>
          </p:cNvPr>
          <p:cNvCxnSpPr>
            <a:cxnSpLocks/>
          </p:cNvCxnSpPr>
          <p:nvPr/>
        </p:nvCxnSpPr>
        <p:spPr>
          <a:xfrm flipH="1">
            <a:off x="2347955" y="1328226"/>
            <a:ext cx="2399782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D8613B-4D29-BF4A-919D-9CB122B0C3F6}"/>
              </a:ext>
            </a:extLst>
          </p:cNvPr>
          <p:cNvSpPr txBox="1"/>
          <p:nvPr/>
        </p:nvSpPr>
        <p:spPr>
          <a:xfrm>
            <a:off x="9535586" y="1143560"/>
            <a:ext cx="24675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atin typeface="Century Schoolbook" panose="02040604050505020304" pitchFamily="18" charset="0"/>
              </a:rPr>
              <a:t>1️⃣</a:t>
            </a:r>
            <a:r>
              <a:rPr lang="es-ES_tradnl" b="1" dirty="0">
                <a:latin typeface="Century Schoolbook" panose="02040604050505020304" pitchFamily="18" charset="0"/>
              </a:rPr>
              <a:t> Venecia</a:t>
            </a:r>
          </a:p>
          <a:p>
            <a:pPr algn="ctr"/>
            <a:r>
              <a:rPr lang="es-ES_tradnl" b="1" dirty="0">
                <a:latin typeface="Century Schoolbook" panose="02040604050505020304" pitchFamily="18" charset="0"/>
              </a:rPr>
              <a:t>📆 23-24 Noviembre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84993D1-33CF-1044-8192-220B0EF9CCDC}"/>
              </a:ext>
            </a:extLst>
          </p:cNvPr>
          <p:cNvSpPr txBox="1"/>
          <p:nvPr/>
        </p:nvSpPr>
        <p:spPr>
          <a:xfrm>
            <a:off x="48562" y="1005060"/>
            <a:ext cx="22056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atin typeface="Century Schoolbook" panose="02040604050505020304" pitchFamily="18" charset="0"/>
              </a:rPr>
              <a:t>2️⃣</a:t>
            </a:r>
            <a:r>
              <a:rPr lang="es-ES_tradnl" b="1" dirty="0">
                <a:latin typeface="Century Schoolbook" panose="02040604050505020304" pitchFamily="18" charset="0"/>
              </a:rPr>
              <a:t> Milán</a:t>
            </a:r>
          </a:p>
          <a:p>
            <a:pPr algn="ctr"/>
            <a:r>
              <a:rPr lang="es-ES_tradnl" b="1" dirty="0">
                <a:latin typeface="Century Schoolbook" panose="02040604050505020304" pitchFamily="18" charset="0"/>
              </a:rPr>
              <a:t>📆 25 Noviembre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476319E-7D14-6046-83AD-3FF915924105}"/>
              </a:ext>
            </a:extLst>
          </p:cNvPr>
          <p:cNvSpPr txBox="1"/>
          <p:nvPr/>
        </p:nvSpPr>
        <p:spPr>
          <a:xfrm>
            <a:off x="188890" y="3496428"/>
            <a:ext cx="25645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atin typeface="Century Schoolbook" panose="02040604050505020304" pitchFamily="18" charset="0"/>
              </a:rPr>
              <a:t>3️⃣</a:t>
            </a:r>
            <a:r>
              <a:rPr lang="es-ES_tradnl" b="1" dirty="0">
                <a:latin typeface="Century Schoolbook" panose="02040604050505020304" pitchFamily="18" charset="0"/>
              </a:rPr>
              <a:t> Florencia</a:t>
            </a:r>
          </a:p>
          <a:p>
            <a:pPr algn="ctr"/>
            <a:r>
              <a:rPr lang="es-ES_tradnl" b="1" dirty="0">
                <a:latin typeface="Century Schoolbook" panose="02040604050505020304" pitchFamily="18" charset="0"/>
              </a:rPr>
              <a:t>📆 26-27 Noviembre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174A8F0-0B87-6840-BF80-8FBAE3A3DDE9}"/>
              </a:ext>
            </a:extLst>
          </p:cNvPr>
          <p:cNvSpPr txBox="1"/>
          <p:nvPr/>
        </p:nvSpPr>
        <p:spPr>
          <a:xfrm>
            <a:off x="9416798" y="2957915"/>
            <a:ext cx="2586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latin typeface="Century Schoolbook" panose="02040604050505020304" pitchFamily="18" charset="0"/>
              </a:rPr>
              <a:t>4️⃣</a:t>
            </a:r>
            <a:r>
              <a:rPr lang="es-ES_tradnl" b="1" dirty="0">
                <a:latin typeface="Century Schoolbook" panose="02040604050505020304" pitchFamily="18" charset="0"/>
              </a:rPr>
              <a:t> Roma</a:t>
            </a:r>
          </a:p>
          <a:p>
            <a:pPr algn="ctr"/>
            <a:r>
              <a:rPr lang="es-ES_tradnl" b="1" dirty="0">
                <a:latin typeface="Century Schoolbook" panose="02040604050505020304" pitchFamily="18" charset="0"/>
              </a:rPr>
              <a:t>📆 28-29 Noviembre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582E4CF8-342C-F043-BD31-153EA8C25133}"/>
              </a:ext>
            </a:extLst>
          </p:cNvPr>
          <p:cNvCxnSpPr/>
          <p:nvPr/>
        </p:nvCxnSpPr>
        <p:spPr>
          <a:xfrm flipH="1">
            <a:off x="4855335" y="1143560"/>
            <a:ext cx="982958" cy="0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37407134-EC17-9045-8400-AB4706223401}"/>
              </a:ext>
            </a:extLst>
          </p:cNvPr>
          <p:cNvCxnSpPr>
            <a:cxnSpLocks/>
          </p:cNvCxnSpPr>
          <p:nvPr/>
        </p:nvCxnSpPr>
        <p:spPr>
          <a:xfrm flipH="1" flipV="1">
            <a:off x="4747738" y="1328227"/>
            <a:ext cx="571237" cy="732393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1397CABF-C576-624F-AB77-D0E5A5304331}"/>
              </a:ext>
            </a:extLst>
          </p:cNvPr>
          <p:cNvCxnSpPr>
            <a:cxnSpLocks/>
            <a:stCxn id="11" idx="2"/>
          </p:cNvCxnSpPr>
          <p:nvPr/>
        </p:nvCxnSpPr>
        <p:spPr>
          <a:xfrm flipH="1" flipV="1">
            <a:off x="5403936" y="2187017"/>
            <a:ext cx="464408" cy="1094064"/>
          </a:xfrm>
          <a:prstGeom prst="line">
            <a:avLst/>
          </a:prstGeom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279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DECD66-DF16-8A44-8E05-50EEF27A12A2}"/>
              </a:ext>
            </a:extLst>
          </p:cNvPr>
          <p:cNvSpPr txBox="1"/>
          <p:nvPr/>
        </p:nvSpPr>
        <p:spPr>
          <a:xfrm>
            <a:off x="640080" y="5576887"/>
            <a:ext cx="1091184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Bradley Hand" pitchFamily="2" charset="77"/>
                <a:ea typeface="+mj-ea"/>
                <a:cs typeface="+mj-cs"/>
              </a:rPr>
              <a:t>VENECIA</a:t>
            </a:r>
            <a:endParaRPr lang="en-US" sz="3200" dirty="0">
              <a:latin typeface="Bradley Hand" pitchFamily="2" charset="77"/>
              <a:ea typeface="+mj-ea"/>
              <a:cs typeface="+mj-cs"/>
            </a:endParaRPr>
          </a:p>
        </p:txBody>
      </p:sp>
      <p:pic>
        <p:nvPicPr>
          <p:cNvPr id="5" name="Immagine 4" descr="Immagine che contiene acqua, barca, edificio, esterni&#10;&#10;Descrizione generata automaticamente">
            <a:extLst>
              <a:ext uri="{FF2B5EF4-FFF2-40B4-BE49-F238E27FC236}">
                <a16:creationId xmlns:a16="http://schemas.microsoft.com/office/drawing/2014/main" id="{195BB32E-0E31-944C-BA0F-6754E907D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8" r="1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73995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Biglietti Canal Grande Tour in Barca, Venezia | Tiqets">
            <a:extLst>
              <a:ext uri="{FF2B5EF4-FFF2-40B4-BE49-F238E27FC236}">
                <a16:creationId xmlns:a16="http://schemas.microsoft.com/office/drawing/2014/main" id="{C709E38A-6355-A747-86EE-73C7059C4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1" b="-1"/>
          <a:stretch/>
        </p:blipFill>
        <p:spPr bwMode="auto">
          <a:xfrm>
            <a:off x="23020" y="7474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8" name="Picture 8" descr="Giro in gondola a Venezia: info e prezzi - Montagna di Viaggi">
            <a:extLst>
              <a:ext uri="{FF2B5EF4-FFF2-40B4-BE49-F238E27FC236}">
                <a16:creationId xmlns:a16="http://schemas.microsoft.com/office/drawing/2014/main" id="{DBEAC865-0E7C-4D43-B675-348BDDC7B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1" b="7128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ABC2E-4812-7B43-A4B5-1894C9463AA0}"/>
              </a:ext>
            </a:extLst>
          </p:cNvPr>
          <p:cNvSpPr txBox="1"/>
          <p:nvPr/>
        </p:nvSpPr>
        <p:spPr>
          <a:xfrm>
            <a:off x="3170730" y="3673133"/>
            <a:ext cx="3732412" cy="247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s-ES_tradnl" sz="17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1700"/>
              <a:t>ATRACCIONES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/>
              <a:t>Entrada a la Basílica de San Marcos con guía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/>
              <a:t>Ponte Rialto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/>
              <a:t>Entrada al Palacio Ducal con guía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/>
              <a:t>Gran Canal en góndola o </a:t>
            </a:r>
            <a:r>
              <a:rPr lang="es-ES_tradnl" sz="1400" b="1" i="1"/>
              <a:t>vaporetto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1400" b="1"/>
              <a:t>Visita por las calles</a:t>
            </a:r>
            <a:endParaRPr lang="es-ES_tradnl" sz="1400" b="1" dirty="0"/>
          </a:p>
        </p:txBody>
      </p:sp>
      <p:pic>
        <p:nvPicPr>
          <p:cNvPr id="5122" name="Picture 2" descr="DISCOVER TARTINI">
            <a:extLst>
              <a:ext uri="{FF2B5EF4-FFF2-40B4-BE49-F238E27FC236}">
                <a16:creationId xmlns:a16="http://schemas.microsoft.com/office/drawing/2014/main" id="{7CD4D3DE-C069-804B-B362-62C6A58E5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r="1" b="7932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nte di Rialto - Luoghi di Venezia">
            <a:extLst>
              <a:ext uri="{FF2B5EF4-FFF2-40B4-BE49-F238E27FC236}">
                <a16:creationId xmlns:a16="http://schemas.microsoft.com/office/drawing/2014/main" id="{961964C6-45DE-4B4C-B981-BFE793D65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-4" b="-4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D1E63A-E271-4847-BE84-0E0CBC02AA7A}"/>
              </a:ext>
            </a:extLst>
          </p:cNvPr>
          <p:cNvSpPr txBox="1"/>
          <p:nvPr/>
        </p:nvSpPr>
        <p:spPr>
          <a:xfrm>
            <a:off x="5021821" y="3812954"/>
            <a:ext cx="6465287" cy="1412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D1FD90-E04F-804E-BE18-C5EA4A87CA7B}"/>
              </a:ext>
            </a:extLst>
          </p:cNvPr>
          <p:cNvSpPr/>
          <p:nvPr/>
        </p:nvSpPr>
        <p:spPr>
          <a:xfrm>
            <a:off x="742678" y="4026012"/>
            <a:ext cx="22541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b="0" i="0">
                <a:solidFill>
                  <a:srgbClr val="121212"/>
                </a:solidFill>
                <a:effectLst/>
                <a:latin typeface="Roboto Slab"/>
              </a:rPr>
              <a:t>Hotel Palazzo Stern</a:t>
            </a:r>
          </a:p>
          <a:p>
            <a:pPr fontAlgn="base"/>
            <a:r>
              <a:rPr lang="it-IT" sz="1050"/>
              <a:t>Dorsoduro 2792/A - 30123 Venecia</a:t>
            </a:r>
            <a:r>
              <a:rPr lang="it-IT"/>
              <a:t> </a:t>
            </a:r>
            <a:endParaRPr lang="it-IT">
              <a:solidFill>
                <a:srgbClr val="121212"/>
              </a:solidFill>
              <a:latin typeface="Roboto Slab"/>
            </a:endParaRPr>
          </a:p>
          <a:p>
            <a:pPr fontAlgn="base"/>
            <a:endParaRPr lang="it-IT" b="0" i="0" dirty="0">
              <a:solidFill>
                <a:srgbClr val="121212"/>
              </a:solidFill>
              <a:effectLst/>
              <a:latin typeface="Roboto Slab"/>
            </a:endParaRPr>
          </a:p>
        </p:txBody>
      </p:sp>
      <p:pic>
        <p:nvPicPr>
          <p:cNvPr id="8" name="Picture 12" descr="hotel-palazzo-stern">
            <a:extLst>
              <a:ext uri="{FF2B5EF4-FFF2-40B4-BE49-F238E27FC236}">
                <a16:creationId xmlns:a16="http://schemas.microsoft.com/office/drawing/2014/main" id="{638711B0-4A43-8744-873D-31EF04EB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81" y="4594128"/>
            <a:ext cx="2520231" cy="13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33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DECD66-DF16-8A44-8E05-50EEF27A12A2}"/>
              </a:ext>
            </a:extLst>
          </p:cNvPr>
          <p:cNvSpPr txBox="1"/>
          <p:nvPr/>
        </p:nvSpPr>
        <p:spPr>
          <a:xfrm>
            <a:off x="640080" y="5576887"/>
            <a:ext cx="1091184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6600" dirty="0">
                <a:latin typeface="Bradley Hand" pitchFamily="2" charset="77"/>
                <a:ea typeface="+mj-ea"/>
                <a:cs typeface="+mj-cs"/>
              </a:rPr>
              <a:t>MILÁN</a:t>
            </a:r>
            <a:endParaRPr lang="es-ES_tradnl" sz="3200" dirty="0">
              <a:latin typeface="Bradley Hand" pitchFamily="2" charset="77"/>
              <a:ea typeface="+mj-ea"/>
              <a:cs typeface="+mj-cs"/>
            </a:endParaRPr>
          </a:p>
        </p:txBody>
      </p:sp>
      <p:pic>
        <p:nvPicPr>
          <p:cNvPr id="3" name="Immagine 2" descr="Immagine che contiene edificio, esterni, orologio, largo&#10;&#10;Descrizione generata automaticamente">
            <a:extLst>
              <a:ext uri="{FF2B5EF4-FFF2-40B4-BE49-F238E27FC236}">
                <a16:creationId xmlns:a16="http://schemas.microsoft.com/office/drawing/2014/main" id="{DF77D438-95B7-F64F-A5D8-3DE49809E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022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52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esterni, strada, treno, autobus&#10;&#10;Descrizione generata automaticamente">
            <a:extLst>
              <a:ext uri="{FF2B5EF4-FFF2-40B4-BE49-F238E27FC236}">
                <a16:creationId xmlns:a16="http://schemas.microsoft.com/office/drawing/2014/main" id="{B4CBBAA8-DCA0-5249-AE61-8AD24E63B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1" r="1" b="729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esterni, acqua, orologio, edificio&#10;&#10;Descrizione generata automaticamente">
            <a:extLst>
              <a:ext uri="{FF2B5EF4-FFF2-40B4-BE49-F238E27FC236}">
                <a16:creationId xmlns:a16="http://schemas.microsoft.com/office/drawing/2014/main" id="{B0451C24-9C2C-5E4F-80F1-BFAE3B7E0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78" r="1" b="5781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3ABC2E-4812-7B43-A4B5-1894C9463AA0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ATRACCIONES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Entrada al Duomo y </a:t>
            </a:r>
            <a:r>
              <a:rPr lang="en-US" sz="1300" b="1" dirty="0" err="1"/>
              <a:t>su</a:t>
            </a:r>
            <a:r>
              <a:rPr lang="en-US" sz="1300" b="1" dirty="0"/>
              <a:t> plaza con </a:t>
            </a:r>
            <a:r>
              <a:rPr lang="es-ES_tradnl" sz="1300" b="1" dirty="0"/>
              <a:t>guía </a:t>
            </a:r>
            <a:r>
              <a:rPr lang="en-US" sz="1300" b="1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La </a:t>
            </a:r>
            <a:r>
              <a:rPr lang="en-US" sz="1300" b="1" dirty="0" err="1"/>
              <a:t>Última</a:t>
            </a:r>
            <a:r>
              <a:rPr lang="en-US" sz="1300" b="1" dirty="0"/>
              <a:t> Cena de Leonardo da Vinci 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Entrada al Teatro La Scala con </a:t>
            </a:r>
            <a:r>
              <a:rPr lang="es-ES_tradnl" sz="1300" b="1" dirty="0"/>
              <a:t>guía </a:t>
            </a:r>
            <a:endParaRPr lang="en-US" sz="13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Los </a:t>
            </a:r>
            <a:r>
              <a:rPr lang="en-US" sz="1300" b="1" dirty="0" err="1"/>
              <a:t>canales</a:t>
            </a:r>
            <a:r>
              <a:rPr lang="en-US" sz="1300" b="1" dirty="0"/>
              <a:t> de Milan: </a:t>
            </a:r>
            <a:r>
              <a:rPr lang="en-US" sz="1300" b="1" dirty="0" err="1"/>
              <a:t>Navigli</a:t>
            </a:r>
            <a:endParaRPr lang="en-US" sz="13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Entrada a la Pinacoteca de Brera con </a:t>
            </a:r>
            <a:r>
              <a:rPr lang="es-ES_tradnl" sz="1300" b="1" dirty="0"/>
              <a:t>guía </a:t>
            </a:r>
            <a:endParaRPr lang="en-US" sz="1300" b="1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Entrada al Castillo </a:t>
            </a:r>
            <a:r>
              <a:rPr lang="en-US" sz="1300" b="1" dirty="0" err="1"/>
              <a:t>Sforzesco</a:t>
            </a:r>
            <a:r>
              <a:rPr lang="en-US" sz="1300" b="1" dirty="0"/>
              <a:t> con </a:t>
            </a:r>
            <a:r>
              <a:rPr lang="es-ES_tradnl" sz="1300" b="1" dirty="0"/>
              <a:t>guía </a:t>
            </a:r>
            <a:endParaRPr lang="en-US" sz="1300" b="1" dirty="0"/>
          </a:p>
        </p:txBody>
      </p:sp>
      <p:pic>
        <p:nvPicPr>
          <p:cNvPr id="8" name="Immagine 7" descr="Immagine che contiene esterni, edificio, acqua, fiume&#10;&#10;Descrizione generata automaticamente">
            <a:extLst>
              <a:ext uri="{FF2B5EF4-FFF2-40B4-BE49-F238E27FC236}">
                <a16:creationId xmlns:a16="http://schemas.microsoft.com/office/drawing/2014/main" id="{A43EB635-708E-7541-A032-3D68342935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6" r="1885" b="-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5" name="Immagine 14" descr="Immagine che contiene interni, mensola, edificio, largo&#10;&#10;Descrizione generata automaticamente">
            <a:extLst>
              <a:ext uri="{FF2B5EF4-FFF2-40B4-BE49-F238E27FC236}">
                <a16:creationId xmlns:a16="http://schemas.microsoft.com/office/drawing/2014/main" id="{78EFC784-2828-3E48-BFED-CE5F9CBB33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80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D1E63A-E271-4847-BE84-0E0CBC02AA7A}"/>
              </a:ext>
            </a:extLst>
          </p:cNvPr>
          <p:cNvSpPr txBox="1"/>
          <p:nvPr/>
        </p:nvSpPr>
        <p:spPr>
          <a:xfrm>
            <a:off x="5021821" y="3812954"/>
            <a:ext cx="6465287" cy="14129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ED1FD90-E04F-804E-BE18-C5EA4A87CA7B}"/>
              </a:ext>
            </a:extLst>
          </p:cNvPr>
          <p:cNvSpPr/>
          <p:nvPr/>
        </p:nvSpPr>
        <p:spPr>
          <a:xfrm>
            <a:off x="741349" y="4088322"/>
            <a:ext cx="24048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it-IT" b="0" i="0" dirty="0">
                <a:solidFill>
                  <a:srgbClr val="121212"/>
                </a:solidFill>
                <a:effectLst/>
                <a:latin typeface="Roboto Slab"/>
              </a:rPr>
              <a:t>Hotel </a:t>
            </a:r>
            <a:r>
              <a:rPr lang="it-IT" dirty="0">
                <a:solidFill>
                  <a:srgbClr val="121212"/>
                </a:solidFill>
                <a:latin typeface="Roboto Slab"/>
              </a:rPr>
              <a:t>Milano Castello</a:t>
            </a:r>
            <a:endParaRPr lang="it-IT" b="0" i="0" dirty="0">
              <a:solidFill>
                <a:srgbClr val="121212"/>
              </a:solidFill>
              <a:effectLst/>
              <a:latin typeface="Roboto Slab"/>
            </a:endParaRPr>
          </a:p>
          <a:p>
            <a:pPr fontAlgn="base">
              <a:spcAft>
                <a:spcPts val="600"/>
              </a:spcAft>
            </a:pPr>
            <a:r>
              <a:rPr lang="it-IT" sz="1200" dirty="0"/>
              <a:t>Via San Tomaso 2, 20121 </a:t>
            </a:r>
            <a:r>
              <a:rPr lang="es-ES_tradnl" sz="1200" dirty="0"/>
              <a:t>Milán</a:t>
            </a:r>
            <a:r>
              <a:rPr lang="it-IT" sz="1200" dirty="0"/>
              <a:t>  </a:t>
            </a:r>
            <a:endParaRPr lang="it-IT" sz="1200" b="0" i="0" dirty="0">
              <a:solidFill>
                <a:srgbClr val="121212"/>
              </a:solidFill>
              <a:effectLst/>
              <a:latin typeface="Roboto Slab"/>
            </a:endParaRPr>
          </a:p>
        </p:txBody>
      </p:sp>
      <p:pic>
        <p:nvPicPr>
          <p:cNvPr id="12" name="Immagine 11" descr="Immagine che contiene pavimento, interni, soffitto, letto&#10;&#10;Descrizione generata automaticamente">
            <a:extLst>
              <a:ext uri="{FF2B5EF4-FFF2-40B4-BE49-F238E27FC236}">
                <a16:creationId xmlns:a16="http://schemas.microsoft.com/office/drawing/2014/main" id="{56F80A32-5139-D843-B8A5-0C0581C09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45" y="4759211"/>
            <a:ext cx="2531871" cy="13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2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89DECD66-DF16-8A44-8E05-50EEF27A12A2}"/>
              </a:ext>
            </a:extLst>
          </p:cNvPr>
          <p:cNvSpPr txBox="1"/>
          <p:nvPr/>
        </p:nvSpPr>
        <p:spPr>
          <a:xfrm>
            <a:off x="640080" y="5576887"/>
            <a:ext cx="1091184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>
                <a:latin typeface="Bradley Hand" pitchFamily="2" charset="77"/>
                <a:ea typeface="+mj-ea"/>
                <a:cs typeface="+mj-cs"/>
              </a:rPr>
              <a:t>FLORENCIA</a:t>
            </a:r>
            <a:endParaRPr lang="en-US" sz="3200" dirty="0">
              <a:latin typeface="Bradley Hand" pitchFamily="2" charset="77"/>
              <a:ea typeface="+mj-ea"/>
              <a:cs typeface="+mj-cs"/>
            </a:endParaRPr>
          </a:p>
        </p:txBody>
      </p:sp>
      <p:pic>
        <p:nvPicPr>
          <p:cNvPr id="7" name="Immagine 6" descr="Immagine che contiene esterni, edificio, montagna, largo&#10;&#10;Descrizione generata automaticamente">
            <a:extLst>
              <a:ext uri="{FF2B5EF4-FFF2-40B4-BE49-F238E27FC236}">
                <a16:creationId xmlns:a16="http://schemas.microsoft.com/office/drawing/2014/main" id="{7D91980B-76DF-BD4E-9209-025E3380F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527824"/>
            <a:ext cx="10911840" cy="49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7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1669</Words>
  <Application>Microsoft Macintosh PowerPoint</Application>
  <PresentationFormat>Widescreen</PresentationFormat>
  <Paragraphs>161</Paragraphs>
  <Slides>13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Meiryo</vt:lpstr>
      <vt:lpstr>Arial</vt:lpstr>
      <vt:lpstr>Bradley Hand</vt:lpstr>
      <vt:lpstr>Calibri</vt:lpstr>
      <vt:lpstr>Calibri Light</vt:lpstr>
      <vt:lpstr>Century Schoolbook</vt:lpstr>
      <vt:lpstr>Monotype Corsiva</vt:lpstr>
      <vt:lpstr>Roboto Slab</vt:lpstr>
      <vt:lpstr>Tema di Office</vt:lpstr>
      <vt:lpstr>Presentazione standard di PowerPoint</vt:lpstr>
      <vt:lpstr>Informaciones Generales</vt:lpstr>
      <vt:lpstr>Informaciones Generales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Nioi</dc:creator>
  <cp:lastModifiedBy>Federica Nioi</cp:lastModifiedBy>
  <cp:revision>27</cp:revision>
  <dcterms:created xsi:type="dcterms:W3CDTF">2020-11-15T08:50:58Z</dcterms:created>
  <dcterms:modified xsi:type="dcterms:W3CDTF">2020-11-18T10:25:54Z</dcterms:modified>
</cp:coreProperties>
</file>