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3F8C2-1485-4702-AFBB-68C248B4607D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8AC5-8028-4E8D-A5C3-AA725B1F6BA3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157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3F8C2-1485-4702-AFBB-68C248B4607D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8AC5-8028-4E8D-A5C3-AA725B1F6BA3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48405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3F8C2-1485-4702-AFBB-68C248B4607D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8AC5-8028-4E8D-A5C3-AA725B1F6BA3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1770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3F8C2-1485-4702-AFBB-68C248B4607D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8AC5-8028-4E8D-A5C3-AA725B1F6BA3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0412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3F8C2-1485-4702-AFBB-68C248B4607D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8AC5-8028-4E8D-A5C3-AA725B1F6BA3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4062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3F8C2-1485-4702-AFBB-68C248B4607D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8AC5-8028-4E8D-A5C3-AA725B1F6BA3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0962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3F8C2-1485-4702-AFBB-68C248B4607D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8AC5-8028-4E8D-A5C3-AA725B1F6BA3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3984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3F8C2-1485-4702-AFBB-68C248B4607D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8AC5-8028-4E8D-A5C3-AA725B1F6BA3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3917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3F8C2-1485-4702-AFBB-68C248B4607D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8AC5-8028-4E8D-A5C3-AA725B1F6BA3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39222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3F8C2-1485-4702-AFBB-68C248B4607D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8AC5-8028-4E8D-A5C3-AA725B1F6BA3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5828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B3F8C2-1485-4702-AFBB-68C248B4607D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48AC5-8028-4E8D-A5C3-AA725B1F6BA3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1023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it-I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it-I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3F8C2-1485-4702-AFBB-68C248B4607D}" type="datetimeFigureOut">
              <a:rPr lang="it-IT" smtClean="0"/>
              <a:t>05/11/2020</a:t>
            </a:fld>
            <a:endParaRPr lang="it-IT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48AC5-8028-4E8D-A5C3-AA725B1F6BA3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5555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IR          VENIR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LLEVAR               TRAER    </a:t>
            </a:r>
            <a:endParaRPr lang="it-I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 dirty="0" smtClean="0"/>
              <a:t>CONTRASTE DE VERBOS </a:t>
            </a:r>
            <a:endParaRPr lang="it-IT" dirty="0"/>
          </a:p>
        </p:txBody>
      </p:sp>
      <p:sp>
        <p:nvSpPr>
          <p:cNvPr id="4" name="Flecha izquierda y derecha 3"/>
          <p:cNvSpPr/>
          <p:nvPr/>
        </p:nvSpPr>
        <p:spPr>
          <a:xfrm>
            <a:off x="5033853" y="1237547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lecha izquierda y derecha 4"/>
          <p:cNvSpPr/>
          <p:nvPr/>
        </p:nvSpPr>
        <p:spPr>
          <a:xfrm>
            <a:off x="5359508" y="2856355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21694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EJERCICIO</a:t>
            </a:r>
            <a:br>
              <a:rPr lang="it-IT" dirty="0" smtClean="0"/>
            </a:br>
            <a:r>
              <a:rPr lang="it-IT" dirty="0" smtClean="0"/>
              <a:t>¿</a:t>
            </a:r>
            <a:r>
              <a:rPr lang="it-IT" dirty="0" err="1" smtClean="0"/>
              <a:t>Traer</a:t>
            </a:r>
            <a:r>
              <a:rPr lang="it-IT" dirty="0" smtClean="0"/>
              <a:t> o </a:t>
            </a:r>
            <a:r>
              <a:rPr lang="it-IT" dirty="0" err="1" smtClean="0"/>
              <a:t>llevar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5" name="Segnaposto contenuto 3"/>
          <p:cNvSpPr>
            <a:spLocks noGrp="1"/>
          </p:cNvSpPr>
          <p:nvPr>
            <p:ph sz="half" idx="1"/>
          </p:nvPr>
        </p:nvSpPr>
        <p:spPr>
          <a:xfrm>
            <a:off x="1981201" y="1600201"/>
            <a:ext cx="8075613" cy="4525963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s-ES" dirty="0" smtClean="0"/>
              <a:t>Ellos </a:t>
            </a:r>
            <a:r>
              <a:rPr lang="es-ES" dirty="0"/>
              <a:t>................................... siempre muchos regalos cuando vienen a vernos. </a:t>
            </a:r>
            <a:endParaRPr lang="es-ES" dirty="0" smtClean="0"/>
          </a:p>
          <a:p>
            <a:pPr marL="514350" indent="-514350">
              <a:buAutoNum type="arabicPeriod"/>
            </a:pPr>
            <a:r>
              <a:rPr lang="es-ES" dirty="0" smtClean="0"/>
              <a:t> </a:t>
            </a:r>
            <a:r>
              <a:rPr lang="es-ES" dirty="0"/>
              <a:t>¿Me ................................... una toalla limpia a mi habitación, por favor? ¡Te espero! </a:t>
            </a:r>
            <a:endParaRPr lang="es-ES" dirty="0" smtClean="0"/>
          </a:p>
          <a:p>
            <a:pPr marL="514350" indent="-514350">
              <a:buAutoNum type="arabicPeriod"/>
            </a:pPr>
            <a:r>
              <a:rPr lang="es-ES" dirty="0" smtClean="0"/>
              <a:t>Ana </a:t>
            </a:r>
            <a:r>
              <a:rPr lang="es-ES" dirty="0"/>
              <a:t>................................... el coche al taller </a:t>
            </a:r>
            <a:r>
              <a:rPr lang="es-ES" dirty="0" smtClean="0"/>
              <a:t>porque tiene un problema.</a:t>
            </a:r>
          </a:p>
          <a:p>
            <a:pPr marL="514350" indent="-514350">
              <a:buAutoNum type="arabicPeriod"/>
            </a:pPr>
            <a:r>
              <a:rPr lang="es-ES" dirty="0" smtClean="0"/>
              <a:t>¿</a:t>
            </a:r>
            <a:r>
              <a:rPr lang="es-ES" dirty="0"/>
              <a:t>Vosotros ................................... siempre la compra a la casa de la abuela? </a:t>
            </a:r>
            <a:endParaRPr lang="es-ES" dirty="0" smtClean="0"/>
          </a:p>
          <a:p>
            <a:pPr marL="514350" indent="-514350">
              <a:buAutoNum type="arabicPeriod"/>
            </a:pPr>
            <a:r>
              <a:rPr lang="es-ES" dirty="0" smtClean="0"/>
              <a:t>Camarero</a:t>
            </a:r>
            <a:r>
              <a:rPr lang="es-ES" dirty="0"/>
              <a:t>, ¿por favor me ................................... unas tapas? </a:t>
            </a:r>
            <a:endParaRPr lang="es-ES" dirty="0" smtClean="0"/>
          </a:p>
          <a:p>
            <a:pPr marL="514350" indent="-514350">
              <a:buAutoNum type="arabicPeriod"/>
            </a:pPr>
            <a:r>
              <a:rPr lang="es-ES" dirty="0" smtClean="0"/>
              <a:t>Ahora </a:t>
            </a:r>
            <a:r>
              <a:rPr lang="es-ES" dirty="0"/>
              <a:t>voy a ver a María y le ................................... un regalo. </a:t>
            </a:r>
            <a:endParaRPr lang="es-ES" dirty="0" smtClean="0"/>
          </a:p>
          <a:p>
            <a:pPr marL="514350" indent="-514350">
              <a:buAutoNum type="arabicPeriod"/>
            </a:pPr>
            <a:r>
              <a:rPr lang="es-ES" dirty="0" smtClean="0"/>
              <a:t>Ellas </a:t>
            </a:r>
            <a:r>
              <a:rPr lang="es-ES" dirty="0"/>
              <a:t>siempre ................................... a sus hijos a la piscina en verano.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23319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Resumiendo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9657" y="1484785"/>
            <a:ext cx="6567239" cy="5154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499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1" y="1628801"/>
            <a:ext cx="8675867" cy="38764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743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IR vs. VENIR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032104" y="1392172"/>
            <a:ext cx="3178696" cy="50611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000" dirty="0" err="1"/>
              <a:t>Funciona</a:t>
            </a:r>
            <a:r>
              <a:rPr lang="it-IT" sz="2000" dirty="0"/>
              <a:t> de forma </a:t>
            </a:r>
            <a:r>
              <a:rPr lang="it-IT" sz="2000" dirty="0" err="1"/>
              <a:t>diferente</a:t>
            </a:r>
            <a:r>
              <a:rPr lang="it-IT" sz="2000" dirty="0"/>
              <a:t> a partir del PUNTO DE VISTA DEL HABLANTE.</a:t>
            </a:r>
          </a:p>
          <a:p>
            <a:pPr marL="0" indent="0">
              <a:buNone/>
            </a:pPr>
            <a:r>
              <a:rPr lang="it-IT" sz="2000" b="1" u="sng" dirty="0"/>
              <a:t>IR</a:t>
            </a:r>
            <a:r>
              <a:rPr lang="it-IT" sz="2000" dirty="0"/>
              <a:t>= </a:t>
            </a:r>
            <a:r>
              <a:rPr lang="it-IT" sz="2000" dirty="0" err="1"/>
              <a:t>movimiento</a:t>
            </a:r>
            <a:r>
              <a:rPr lang="it-IT" sz="2000" dirty="0"/>
              <a:t> A un </a:t>
            </a:r>
            <a:r>
              <a:rPr lang="it-IT" sz="2000" dirty="0" err="1"/>
              <a:t>lugar</a:t>
            </a:r>
            <a:endParaRPr lang="it-IT" sz="2000" dirty="0"/>
          </a:p>
          <a:p>
            <a:pPr marL="0" indent="0">
              <a:buNone/>
            </a:pPr>
            <a:r>
              <a:rPr lang="it-IT" sz="2000" b="1" u="sng" dirty="0"/>
              <a:t>VENIR </a:t>
            </a:r>
            <a:r>
              <a:rPr lang="it-IT" sz="2000" dirty="0"/>
              <a:t>= </a:t>
            </a:r>
            <a:r>
              <a:rPr lang="it-IT" sz="2000" dirty="0" err="1"/>
              <a:t>movimiento</a:t>
            </a:r>
            <a:r>
              <a:rPr lang="it-IT" sz="2000" dirty="0"/>
              <a:t> DE un </a:t>
            </a:r>
            <a:r>
              <a:rPr lang="it-IT" sz="2000" dirty="0" err="1"/>
              <a:t>lugar</a:t>
            </a:r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b="1" u="sng" dirty="0"/>
              <a:t>¡CUIDADO!</a:t>
            </a:r>
          </a:p>
          <a:p>
            <a:pPr marL="0" indent="0">
              <a:buNone/>
            </a:pPr>
            <a:r>
              <a:rPr lang="it-IT" sz="2000" dirty="0"/>
              <a:t>Para </a:t>
            </a:r>
            <a:r>
              <a:rPr lang="it-IT" sz="2000" dirty="0" err="1"/>
              <a:t>expresar</a:t>
            </a:r>
            <a:r>
              <a:rPr lang="it-IT" sz="2000" dirty="0"/>
              <a:t> un </a:t>
            </a:r>
            <a:r>
              <a:rPr lang="it-IT" sz="2000" dirty="0" err="1"/>
              <a:t>movimiento</a:t>
            </a:r>
            <a:r>
              <a:rPr lang="it-IT" sz="2000" dirty="0"/>
              <a:t> A un </a:t>
            </a:r>
            <a:r>
              <a:rPr lang="it-IT" sz="2000" dirty="0" err="1"/>
              <a:t>lugar</a:t>
            </a:r>
            <a:r>
              <a:rPr lang="it-IT" sz="2000" dirty="0"/>
              <a:t>, SERÁ SIEMPRE IR.</a:t>
            </a:r>
          </a:p>
          <a:p>
            <a:pPr marL="0" indent="0">
              <a:buNone/>
            </a:pPr>
            <a:r>
              <a:rPr lang="it-IT" sz="2000" dirty="0"/>
              <a:t>No </a:t>
            </a:r>
            <a:r>
              <a:rPr lang="it-IT" sz="2000" dirty="0" err="1"/>
              <a:t>hay</a:t>
            </a:r>
            <a:r>
              <a:rPr lang="it-IT" sz="2000" dirty="0"/>
              <a:t> </a:t>
            </a:r>
            <a:r>
              <a:rPr lang="it-IT" sz="2000" dirty="0" err="1"/>
              <a:t>que</a:t>
            </a:r>
            <a:r>
              <a:rPr lang="it-IT" sz="2000" dirty="0"/>
              <a:t> </a:t>
            </a:r>
            <a:r>
              <a:rPr lang="it-IT" sz="2000" dirty="0" err="1"/>
              <a:t>confundirse</a:t>
            </a:r>
            <a:r>
              <a:rPr lang="it-IT" sz="2000" dirty="0"/>
              <a:t> con </a:t>
            </a:r>
            <a:r>
              <a:rPr lang="it-IT" sz="2000" dirty="0" err="1"/>
              <a:t>ciertas</a:t>
            </a:r>
            <a:r>
              <a:rPr lang="it-IT" sz="2000" dirty="0"/>
              <a:t> </a:t>
            </a:r>
            <a:r>
              <a:rPr lang="it-IT" sz="2000" dirty="0" err="1"/>
              <a:t>fórmulas</a:t>
            </a:r>
            <a:r>
              <a:rPr lang="it-IT" sz="2000" dirty="0"/>
              <a:t>.</a:t>
            </a:r>
          </a:p>
          <a:p>
            <a:pPr marL="0" indent="0">
              <a:buNone/>
            </a:pPr>
            <a:r>
              <a:rPr lang="it-IT" sz="2000" dirty="0"/>
              <a:t>En Italiano si digo «vengo» para </a:t>
            </a:r>
            <a:r>
              <a:rPr lang="it-IT" sz="2000" dirty="0" err="1"/>
              <a:t>expresar</a:t>
            </a:r>
            <a:r>
              <a:rPr lang="it-IT" sz="2000" dirty="0"/>
              <a:t> </a:t>
            </a:r>
            <a:r>
              <a:rPr lang="it-IT" sz="2000" dirty="0" err="1"/>
              <a:t>movimiento</a:t>
            </a:r>
            <a:r>
              <a:rPr lang="it-IT" sz="2000" dirty="0"/>
              <a:t> A </a:t>
            </a:r>
            <a:r>
              <a:rPr lang="it-IT" sz="2000" dirty="0" err="1"/>
              <a:t>lugar</a:t>
            </a:r>
            <a:r>
              <a:rPr lang="it-IT" sz="2000" dirty="0"/>
              <a:t>, </a:t>
            </a:r>
            <a:r>
              <a:rPr lang="it-IT" sz="2000" dirty="0" err="1"/>
              <a:t>será</a:t>
            </a:r>
            <a:r>
              <a:rPr lang="it-IT" sz="2000" dirty="0"/>
              <a:t> </a:t>
            </a:r>
            <a:r>
              <a:rPr lang="it-IT" sz="2000" dirty="0" err="1"/>
              <a:t>siempre</a:t>
            </a:r>
            <a:r>
              <a:rPr lang="it-IT" sz="2000" dirty="0"/>
              <a:t> «VOY».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endParaRPr lang="it-IT" sz="2000" dirty="0"/>
          </a:p>
          <a:p>
            <a:endParaRPr lang="it-IT" sz="2000" dirty="0"/>
          </a:p>
          <a:p>
            <a:endParaRPr lang="it-IT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1544" y="1392172"/>
            <a:ext cx="4968552" cy="4968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59086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CHOQUE CON EL ITALIANO</a:t>
            </a:r>
            <a:br>
              <a:rPr lang="it-IT" dirty="0" smtClean="0"/>
            </a:br>
            <a:r>
              <a:rPr lang="it-IT" dirty="0" err="1" smtClean="0"/>
              <a:t>Ejemplos</a:t>
            </a:r>
            <a:r>
              <a:rPr lang="it-IT" dirty="0" smtClean="0"/>
              <a:t>: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it-IT" dirty="0" smtClean="0"/>
              <a:t>Caso 1:</a:t>
            </a:r>
          </a:p>
          <a:p>
            <a:pPr marL="0" indent="0">
              <a:buNone/>
            </a:pPr>
            <a:r>
              <a:rPr lang="it-IT" dirty="0" smtClean="0"/>
              <a:t>ITA </a:t>
            </a:r>
            <a:r>
              <a:rPr lang="it-IT" dirty="0" smtClean="0">
                <a:sym typeface="Wingdings" pitchFamily="2" charset="2"/>
              </a:rPr>
              <a:t> Vieni al cinema con noi?</a:t>
            </a:r>
          </a:p>
          <a:p>
            <a:pPr marL="0" indent="0">
              <a:buNone/>
            </a:pPr>
            <a:r>
              <a:rPr lang="it-IT" dirty="0" smtClean="0">
                <a:sym typeface="Wingdings" pitchFamily="2" charset="2"/>
              </a:rPr>
              <a:t>ESP  ¿</a:t>
            </a:r>
            <a:r>
              <a:rPr lang="it-IT" b="1" dirty="0" err="1" smtClean="0">
                <a:sym typeface="Wingdings" pitchFamily="2" charset="2"/>
              </a:rPr>
              <a:t>Vienes</a:t>
            </a:r>
            <a:r>
              <a:rPr lang="it-IT" dirty="0" smtClean="0">
                <a:sym typeface="Wingdings" pitchFamily="2" charset="2"/>
              </a:rPr>
              <a:t> al cine con </a:t>
            </a:r>
            <a:r>
              <a:rPr lang="it-IT" dirty="0" err="1" smtClean="0">
                <a:sym typeface="Wingdings" pitchFamily="2" charset="2"/>
              </a:rPr>
              <a:t>nosotros</a:t>
            </a:r>
            <a:r>
              <a:rPr lang="it-IT" dirty="0" smtClean="0">
                <a:sym typeface="Wingdings" pitchFamily="2" charset="2"/>
              </a:rPr>
              <a:t>?</a:t>
            </a:r>
          </a:p>
          <a:p>
            <a:pPr marL="0" indent="0">
              <a:buNone/>
            </a:pPr>
            <a:r>
              <a:rPr lang="it-IT" dirty="0" smtClean="0">
                <a:sym typeface="Wingdings" pitchFamily="2" charset="2"/>
              </a:rPr>
              <a:t>(</a:t>
            </a:r>
            <a:r>
              <a:rPr lang="it-IT" dirty="0" err="1" smtClean="0">
                <a:sym typeface="Wingdings" pitchFamily="2" charset="2"/>
              </a:rPr>
              <a:t>oyente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que</a:t>
            </a:r>
            <a:r>
              <a:rPr lang="it-IT" dirty="0" smtClean="0">
                <a:sym typeface="Wingdings" pitchFamily="2" charset="2"/>
              </a:rPr>
              <a:t> se </a:t>
            </a:r>
            <a:r>
              <a:rPr lang="it-IT" dirty="0" err="1" smtClean="0">
                <a:sym typeface="Wingdings" pitchFamily="2" charset="2"/>
              </a:rPr>
              <a:t>mueve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hacia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el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hablante</a:t>
            </a:r>
            <a:r>
              <a:rPr lang="it-IT" dirty="0" smtClean="0">
                <a:sym typeface="Wingdings" pitchFamily="2" charset="2"/>
              </a:rPr>
              <a:t>)</a:t>
            </a:r>
            <a:endParaRPr lang="it-IT" dirty="0">
              <a:sym typeface="Wingdings" pitchFamily="2" charset="2"/>
            </a:endParaRPr>
          </a:p>
          <a:p>
            <a:pPr marL="0" indent="0">
              <a:buNone/>
            </a:pPr>
            <a:endParaRPr lang="it-IT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it-IT" dirty="0" smtClean="0">
                <a:sym typeface="Wingdings" pitchFamily="2" charset="2"/>
              </a:rPr>
              <a:t>Caso 2:</a:t>
            </a:r>
          </a:p>
          <a:p>
            <a:pPr marL="0" indent="0">
              <a:buNone/>
            </a:pPr>
            <a:r>
              <a:rPr lang="it-IT" dirty="0" smtClean="0">
                <a:sym typeface="Wingdings" pitchFamily="2" charset="2"/>
              </a:rPr>
              <a:t>ITA  A: Vieni a casa mia? B: </a:t>
            </a:r>
            <a:r>
              <a:rPr lang="it-IT" dirty="0" err="1" smtClean="0">
                <a:sym typeface="Wingdings" pitchFamily="2" charset="2"/>
              </a:rPr>
              <a:t>Sí</a:t>
            </a:r>
            <a:r>
              <a:rPr lang="it-IT" dirty="0" smtClean="0">
                <a:sym typeface="Wingdings" pitchFamily="2" charset="2"/>
              </a:rPr>
              <a:t>, vengo!</a:t>
            </a:r>
          </a:p>
          <a:p>
            <a:pPr marL="0" indent="0">
              <a:buNone/>
            </a:pPr>
            <a:r>
              <a:rPr lang="it-IT" dirty="0" smtClean="0">
                <a:sym typeface="Wingdings" pitchFamily="2" charset="2"/>
              </a:rPr>
              <a:t>ESP A: </a:t>
            </a:r>
            <a:r>
              <a:rPr lang="it-IT" b="1" dirty="0" err="1" smtClean="0">
                <a:sym typeface="Wingdings" pitchFamily="2" charset="2"/>
              </a:rPr>
              <a:t>Vienes</a:t>
            </a:r>
            <a:r>
              <a:rPr lang="it-IT" b="1" dirty="0" smtClean="0">
                <a:sym typeface="Wingdings" pitchFamily="2" charset="2"/>
              </a:rPr>
              <a:t> </a:t>
            </a:r>
            <a:r>
              <a:rPr lang="it-IT" dirty="0" smtClean="0">
                <a:sym typeface="Wingdings" pitchFamily="2" charset="2"/>
              </a:rPr>
              <a:t>a mi casa? B: </a:t>
            </a:r>
            <a:r>
              <a:rPr lang="it-IT" dirty="0" err="1" smtClean="0">
                <a:sym typeface="Wingdings" pitchFamily="2" charset="2"/>
              </a:rPr>
              <a:t>Sí</a:t>
            </a:r>
            <a:r>
              <a:rPr lang="it-IT" dirty="0" smtClean="0">
                <a:sym typeface="Wingdings" pitchFamily="2" charset="2"/>
              </a:rPr>
              <a:t>, </a:t>
            </a:r>
            <a:r>
              <a:rPr lang="it-IT" b="1" dirty="0" smtClean="0">
                <a:sym typeface="Wingdings" pitchFamily="2" charset="2"/>
              </a:rPr>
              <a:t>¡</a:t>
            </a:r>
            <a:r>
              <a:rPr lang="it-IT" b="1" dirty="0" err="1" smtClean="0">
                <a:sym typeface="Wingdings" pitchFamily="2" charset="2"/>
              </a:rPr>
              <a:t>voy</a:t>
            </a:r>
            <a:r>
              <a:rPr lang="it-IT" b="1" dirty="0" smtClean="0">
                <a:sym typeface="Wingdings" pitchFamily="2" charset="2"/>
              </a:rPr>
              <a:t>!</a:t>
            </a:r>
          </a:p>
          <a:p>
            <a:pPr marL="0" indent="0">
              <a:buNone/>
            </a:pPr>
            <a:r>
              <a:rPr lang="it-IT" dirty="0" smtClean="0">
                <a:sym typeface="Wingdings" pitchFamily="2" charset="2"/>
              </a:rPr>
              <a:t>(A= </a:t>
            </a:r>
            <a:r>
              <a:rPr lang="it-IT" dirty="0" err="1" smtClean="0">
                <a:sym typeface="Wingdings" pitchFamily="2" charset="2"/>
              </a:rPr>
              <a:t>oyente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que</a:t>
            </a:r>
            <a:r>
              <a:rPr lang="it-IT" dirty="0" smtClean="0">
                <a:sym typeface="Wingdings" pitchFamily="2" charset="2"/>
              </a:rPr>
              <a:t> se </a:t>
            </a:r>
            <a:r>
              <a:rPr lang="it-IT" dirty="0" err="1" smtClean="0">
                <a:sym typeface="Wingdings" pitchFamily="2" charset="2"/>
              </a:rPr>
              <a:t>mueve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hacia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el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hablante</a:t>
            </a:r>
            <a:endParaRPr lang="it-IT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it-IT" dirty="0" smtClean="0">
                <a:sym typeface="Wingdings" pitchFamily="2" charset="2"/>
              </a:rPr>
              <a:t>B= </a:t>
            </a:r>
            <a:r>
              <a:rPr lang="it-IT" dirty="0" err="1" smtClean="0">
                <a:sym typeface="Wingdings" pitchFamily="2" charset="2"/>
              </a:rPr>
              <a:t>hablante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que</a:t>
            </a:r>
            <a:r>
              <a:rPr lang="it-IT" dirty="0" smtClean="0">
                <a:sym typeface="Wingdings" pitchFamily="2" charset="2"/>
              </a:rPr>
              <a:t> se </a:t>
            </a:r>
            <a:r>
              <a:rPr lang="it-IT" dirty="0" err="1" smtClean="0">
                <a:sym typeface="Wingdings" pitchFamily="2" charset="2"/>
              </a:rPr>
              <a:t>mueve</a:t>
            </a:r>
            <a:r>
              <a:rPr lang="it-IT" dirty="0" smtClean="0">
                <a:sym typeface="Wingdings" pitchFamily="2" charset="2"/>
              </a:rPr>
              <a:t> a </a:t>
            </a:r>
            <a:r>
              <a:rPr lang="it-IT" dirty="0" err="1" smtClean="0">
                <a:sym typeface="Wingdings" pitchFamily="2" charset="2"/>
              </a:rPr>
              <a:t>otro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lugar</a:t>
            </a:r>
            <a:r>
              <a:rPr lang="it-IT" dirty="0" smtClean="0">
                <a:sym typeface="Wingdings" pitchFamily="2" charset="2"/>
              </a:rPr>
              <a:t>/</a:t>
            </a:r>
            <a:r>
              <a:rPr lang="it-IT" dirty="0" err="1" smtClean="0">
                <a:sym typeface="Wingdings" pitchFamily="2" charset="2"/>
              </a:rPr>
              <a:t>oyente</a:t>
            </a:r>
            <a:r>
              <a:rPr lang="it-IT" dirty="0" smtClean="0">
                <a:sym typeface="Wingdings" pitchFamily="2" charset="2"/>
              </a:rPr>
              <a:t>)</a:t>
            </a:r>
          </a:p>
          <a:p>
            <a:pPr marL="0" indent="0">
              <a:buNone/>
            </a:pPr>
            <a:endParaRPr lang="it-IT" dirty="0">
              <a:sym typeface="Wingdings" pitchFamily="2" charset="2"/>
            </a:endParaRPr>
          </a:p>
          <a:p>
            <a:pPr marL="0" indent="0">
              <a:buNone/>
            </a:pPr>
            <a:r>
              <a:rPr lang="it-IT" dirty="0" smtClean="0">
                <a:sym typeface="Wingdings" pitchFamily="2" charset="2"/>
              </a:rPr>
              <a:t>Caso 3:</a:t>
            </a:r>
          </a:p>
          <a:p>
            <a:pPr marL="0" indent="0">
              <a:buNone/>
            </a:pPr>
            <a:r>
              <a:rPr lang="it-IT" dirty="0" smtClean="0">
                <a:sym typeface="Wingdings" pitchFamily="2" charset="2"/>
              </a:rPr>
              <a:t>ITA  A: Sei pronto? B: ¡Vengo!</a:t>
            </a:r>
          </a:p>
          <a:p>
            <a:pPr marL="0" indent="0">
              <a:buNone/>
            </a:pPr>
            <a:r>
              <a:rPr lang="it-IT" dirty="0" smtClean="0">
                <a:sym typeface="Wingdings" pitchFamily="2" charset="2"/>
              </a:rPr>
              <a:t>ESP  A: ¿</a:t>
            </a:r>
            <a:r>
              <a:rPr lang="it-IT" dirty="0" err="1" smtClean="0">
                <a:sym typeface="Wingdings" pitchFamily="2" charset="2"/>
              </a:rPr>
              <a:t>Estás</a:t>
            </a:r>
            <a:r>
              <a:rPr lang="it-IT" dirty="0" smtClean="0">
                <a:sym typeface="Wingdings" pitchFamily="2" charset="2"/>
              </a:rPr>
              <a:t> listo? B: </a:t>
            </a:r>
            <a:r>
              <a:rPr lang="it-IT" b="1" dirty="0" smtClean="0">
                <a:sym typeface="Wingdings" pitchFamily="2" charset="2"/>
              </a:rPr>
              <a:t>¡</a:t>
            </a:r>
            <a:r>
              <a:rPr lang="it-IT" b="1" dirty="0" err="1" smtClean="0">
                <a:sym typeface="Wingdings" pitchFamily="2" charset="2"/>
              </a:rPr>
              <a:t>Voy</a:t>
            </a:r>
            <a:r>
              <a:rPr lang="it-IT" b="1" dirty="0" smtClean="0">
                <a:sym typeface="Wingdings" pitchFamily="2" charset="2"/>
              </a:rPr>
              <a:t>!</a:t>
            </a:r>
          </a:p>
          <a:p>
            <a:pPr marL="0" indent="0">
              <a:buNone/>
            </a:pPr>
            <a:r>
              <a:rPr lang="it-IT" dirty="0" smtClean="0">
                <a:sym typeface="Wingdings" pitchFamily="2" charset="2"/>
              </a:rPr>
              <a:t>(B= </a:t>
            </a:r>
            <a:r>
              <a:rPr lang="it-IT" dirty="0" err="1" smtClean="0">
                <a:sym typeface="Wingdings" pitchFamily="2" charset="2"/>
              </a:rPr>
              <a:t>hablante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que</a:t>
            </a:r>
            <a:r>
              <a:rPr lang="it-IT" dirty="0" smtClean="0">
                <a:sym typeface="Wingdings" pitchFamily="2" charset="2"/>
              </a:rPr>
              <a:t> se </a:t>
            </a:r>
            <a:r>
              <a:rPr lang="it-IT" dirty="0" err="1" smtClean="0">
                <a:sym typeface="Wingdings" pitchFamily="2" charset="2"/>
              </a:rPr>
              <a:t>mueva</a:t>
            </a:r>
            <a:r>
              <a:rPr lang="it-IT" dirty="0" smtClean="0">
                <a:sym typeface="Wingdings" pitchFamily="2" charset="2"/>
              </a:rPr>
              <a:t> </a:t>
            </a:r>
            <a:r>
              <a:rPr lang="it-IT" dirty="0" err="1" smtClean="0">
                <a:sym typeface="Wingdings" pitchFamily="2" charset="2"/>
              </a:rPr>
              <a:t>hacia</a:t>
            </a:r>
            <a:r>
              <a:rPr lang="it-IT" dirty="0" smtClean="0">
                <a:sym typeface="Wingdings" pitchFamily="2" charset="2"/>
              </a:rPr>
              <a:t> un </a:t>
            </a:r>
            <a:r>
              <a:rPr lang="it-IT" dirty="0" err="1" smtClean="0">
                <a:sym typeface="Wingdings" pitchFamily="2" charset="2"/>
              </a:rPr>
              <a:t>lugar</a:t>
            </a:r>
            <a:r>
              <a:rPr lang="it-IT" dirty="0" smtClean="0">
                <a:sym typeface="Wingdings" pitchFamily="2" charset="2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906800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IR vs. VENIR 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dirty="0" err="1" smtClean="0"/>
              <a:t>preposiciones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b="1" dirty="0" smtClean="0"/>
              <a:t>IR</a:t>
            </a:r>
          </a:p>
          <a:p>
            <a:pPr marL="0" indent="0">
              <a:buNone/>
            </a:pPr>
            <a:r>
              <a:rPr lang="it-IT" sz="2400" b="1" u="sng" dirty="0"/>
              <a:t> </a:t>
            </a:r>
            <a:r>
              <a:rPr lang="it-IT" sz="2400" b="1" u="sng" dirty="0"/>
              <a:t>- A</a:t>
            </a:r>
          </a:p>
          <a:p>
            <a:pPr marL="0" indent="0">
              <a:buNone/>
            </a:pPr>
            <a:r>
              <a:rPr lang="it-IT" sz="2400" dirty="0"/>
              <a:t>SIEMPRE para </a:t>
            </a:r>
            <a:r>
              <a:rPr lang="it-IT" sz="2400" dirty="0" err="1"/>
              <a:t>expresar</a:t>
            </a:r>
            <a:r>
              <a:rPr lang="it-IT" sz="2400" dirty="0"/>
              <a:t> un </a:t>
            </a:r>
            <a:r>
              <a:rPr lang="it-IT" sz="2400" dirty="0" err="1"/>
              <a:t>movimiento</a:t>
            </a:r>
            <a:r>
              <a:rPr lang="it-IT" sz="2400" dirty="0"/>
              <a:t> A un </a:t>
            </a:r>
            <a:r>
              <a:rPr lang="it-IT" sz="2400" dirty="0" err="1"/>
              <a:t>lugar</a:t>
            </a:r>
            <a:r>
              <a:rPr lang="it-IT" sz="2400" dirty="0"/>
              <a:t> </a:t>
            </a:r>
          </a:p>
          <a:p>
            <a:pPr marL="0" indent="0">
              <a:buNone/>
            </a:pPr>
            <a:r>
              <a:rPr lang="it-IT" sz="2400" dirty="0"/>
              <a:t>(</a:t>
            </a:r>
            <a:r>
              <a:rPr lang="it-IT" sz="2400" dirty="0" err="1"/>
              <a:t>nunca</a:t>
            </a:r>
            <a:r>
              <a:rPr lang="it-IT" sz="2400" dirty="0"/>
              <a:t> EN, </a:t>
            </a:r>
            <a:r>
              <a:rPr lang="it-IT" sz="2400" dirty="0" err="1"/>
              <a:t>como</a:t>
            </a:r>
            <a:r>
              <a:rPr lang="it-IT" sz="2400" dirty="0"/>
              <a:t> </a:t>
            </a:r>
            <a:r>
              <a:rPr lang="it-IT" sz="2400" dirty="0" err="1"/>
              <a:t>puede</a:t>
            </a:r>
            <a:r>
              <a:rPr lang="it-IT" sz="2400" dirty="0"/>
              <a:t> </a:t>
            </a:r>
            <a:r>
              <a:rPr lang="it-IT" sz="2400" dirty="0" err="1"/>
              <a:t>pasar</a:t>
            </a:r>
            <a:r>
              <a:rPr lang="it-IT" sz="2400" dirty="0"/>
              <a:t> en italiano).</a:t>
            </a:r>
          </a:p>
          <a:p>
            <a:pPr marL="0" indent="0">
              <a:buNone/>
            </a:pPr>
            <a:r>
              <a:rPr lang="it-IT" sz="2400" i="1" dirty="0" err="1"/>
              <a:t>Voy</a:t>
            </a:r>
            <a:r>
              <a:rPr lang="it-IT" sz="2400" i="1" dirty="0"/>
              <a:t> a la casa de mi </a:t>
            </a:r>
            <a:r>
              <a:rPr lang="it-IT" sz="2400" i="1" dirty="0" err="1"/>
              <a:t>hermano</a:t>
            </a:r>
            <a:endParaRPr lang="it-IT" sz="2400" i="1" dirty="0"/>
          </a:p>
          <a:p>
            <a:pPr marL="0" indent="0">
              <a:buNone/>
            </a:pPr>
            <a:r>
              <a:rPr lang="it-IT" sz="2400" i="1" dirty="0" err="1"/>
              <a:t>Voy</a:t>
            </a:r>
            <a:r>
              <a:rPr lang="it-IT" sz="2400" i="1" dirty="0"/>
              <a:t> a </a:t>
            </a:r>
            <a:r>
              <a:rPr lang="it-IT" sz="2400" i="1" dirty="0" err="1"/>
              <a:t>España</a:t>
            </a:r>
            <a:r>
              <a:rPr lang="it-IT" sz="2400" i="1" dirty="0"/>
              <a:t>/</a:t>
            </a:r>
            <a:r>
              <a:rPr lang="it-IT" sz="2400" i="1" dirty="0" err="1"/>
              <a:t>Estados</a:t>
            </a:r>
            <a:r>
              <a:rPr lang="it-IT" sz="2400" i="1" dirty="0"/>
              <a:t> </a:t>
            </a:r>
            <a:r>
              <a:rPr lang="it-IT" sz="2400" i="1" dirty="0" err="1"/>
              <a:t>Unidos</a:t>
            </a:r>
            <a:r>
              <a:rPr lang="it-IT" sz="2400" i="1" dirty="0"/>
              <a:t>….</a:t>
            </a:r>
          </a:p>
          <a:p>
            <a:pPr marL="0" indent="0">
              <a:buNone/>
            </a:pPr>
            <a:r>
              <a:rPr lang="it-IT" sz="2400" b="1" u="sng" dirty="0"/>
              <a:t>- HACIA /</a:t>
            </a:r>
          </a:p>
          <a:p>
            <a:pPr marL="0" indent="0">
              <a:buNone/>
            </a:pPr>
            <a:r>
              <a:rPr lang="it-IT" sz="2400" dirty="0"/>
              <a:t>Para </a:t>
            </a:r>
            <a:r>
              <a:rPr lang="it-IT" sz="2400" dirty="0" err="1"/>
              <a:t>hablar</a:t>
            </a:r>
            <a:r>
              <a:rPr lang="it-IT" sz="2400" dirty="0"/>
              <a:t> de un </a:t>
            </a:r>
            <a:r>
              <a:rPr lang="it-IT" sz="2400" dirty="0" err="1"/>
              <a:t>movimiento</a:t>
            </a:r>
            <a:r>
              <a:rPr lang="it-IT" sz="2400" dirty="0"/>
              <a:t> a un </a:t>
            </a:r>
            <a:r>
              <a:rPr lang="it-IT" sz="2400" dirty="0" err="1"/>
              <a:t>lugar</a:t>
            </a:r>
            <a:r>
              <a:rPr lang="it-IT" sz="2400" dirty="0"/>
              <a:t> </a:t>
            </a:r>
            <a:r>
              <a:rPr lang="it-IT" sz="2400" dirty="0" err="1"/>
              <a:t>aproximado</a:t>
            </a:r>
            <a:endParaRPr lang="it-IT" sz="2400" dirty="0"/>
          </a:p>
          <a:p>
            <a:pPr marL="0" indent="0">
              <a:buNone/>
            </a:pPr>
            <a:r>
              <a:rPr lang="it-IT" sz="2400" i="1" dirty="0" err="1"/>
              <a:t>Voy</a:t>
            </a:r>
            <a:r>
              <a:rPr lang="it-IT" sz="2400" i="1" dirty="0"/>
              <a:t> </a:t>
            </a:r>
            <a:r>
              <a:rPr lang="it-IT" sz="2400" i="1" dirty="0" err="1"/>
              <a:t>hacia</a:t>
            </a:r>
            <a:r>
              <a:rPr lang="it-IT" sz="2400" i="1" dirty="0"/>
              <a:t> </a:t>
            </a:r>
            <a:r>
              <a:rPr lang="it-IT" sz="2400" i="1" dirty="0" err="1"/>
              <a:t>el</a:t>
            </a:r>
            <a:r>
              <a:rPr lang="it-IT" sz="2400" i="1" dirty="0"/>
              <a:t> centro</a:t>
            </a:r>
          </a:p>
          <a:p>
            <a:pPr marL="0" indent="0">
              <a:buNone/>
            </a:pPr>
            <a:r>
              <a:rPr lang="it-IT" sz="2400" i="1" dirty="0" err="1"/>
              <a:t>Vamos</a:t>
            </a:r>
            <a:r>
              <a:rPr lang="it-IT" sz="2400" i="1" dirty="0"/>
              <a:t> para </a:t>
            </a:r>
            <a:r>
              <a:rPr lang="it-IT" sz="2400" i="1" dirty="0" err="1"/>
              <a:t>el</a:t>
            </a:r>
            <a:r>
              <a:rPr lang="it-IT" sz="2400" i="1" dirty="0"/>
              <a:t> centro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it-IT" b="1" dirty="0" smtClean="0"/>
              <a:t>VENIR</a:t>
            </a:r>
          </a:p>
          <a:p>
            <a:pPr algn="just">
              <a:buFontTx/>
              <a:buChar char="-"/>
            </a:pPr>
            <a:r>
              <a:rPr lang="it-IT" b="1" u="sng" dirty="0" smtClean="0"/>
              <a:t>DE</a:t>
            </a:r>
          </a:p>
          <a:p>
            <a:pPr marL="0" indent="0" algn="just">
              <a:buNone/>
            </a:pPr>
            <a:r>
              <a:rPr lang="it-IT" dirty="0" err="1" smtClean="0"/>
              <a:t>Procedencia</a:t>
            </a:r>
            <a:r>
              <a:rPr lang="it-IT" dirty="0" smtClean="0"/>
              <a:t> </a:t>
            </a:r>
          </a:p>
          <a:p>
            <a:pPr marL="0" indent="0" algn="just">
              <a:buNone/>
            </a:pPr>
            <a:r>
              <a:rPr lang="it-IT" i="1" dirty="0" smtClean="0"/>
              <a:t>Vengo de una </a:t>
            </a:r>
            <a:r>
              <a:rPr lang="it-IT" i="1" dirty="0" err="1" smtClean="0"/>
              <a:t>familia</a:t>
            </a:r>
            <a:r>
              <a:rPr lang="it-IT" i="1" dirty="0" smtClean="0"/>
              <a:t> </a:t>
            </a:r>
            <a:r>
              <a:rPr lang="it-IT" i="1" dirty="0" err="1" smtClean="0"/>
              <a:t>rica</a:t>
            </a:r>
            <a:endParaRPr lang="it-IT" i="1" dirty="0"/>
          </a:p>
          <a:p>
            <a:pPr marL="0" indent="0" algn="just">
              <a:buNone/>
            </a:pPr>
            <a:r>
              <a:rPr lang="it-IT" i="1" dirty="0" err="1" smtClean="0"/>
              <a:t>Hoy</a:t>
            </a:r>
            <a:r>
              <a:rPr lang="it-IT" i="1" dirty="0" smtClean="0"/>
              <a:t> vengo de Madrid, </a:t>
            </a:r>
            <a:r>
              <a:rPr lang="it-IT" i="1" dirty="0" err="1" smtClean="0"/>
              <a:t>mañana</a:t>
            </a:r>
            <a:r>
              <a:rPr lang="it-IT" i="1" dirty="0" smtClean="0"/>
              <a:t> </a:t>
            </a:r>
            <a:r>
              <a:rPr lang="it-IT" i="1" dirty="0" err="1" smtClean="0"/>
              <a:t>voy</a:t>
            </a:r>
            <a:r>
              <a:rPr lang="it-IT" i="1" dirty="0" smtClean="0"/>
              <a:t> a </a:t>
            </a:r>
            <a:r>
              <a:rPr lang="it-IT" i="1" dirty="0" err="1" smtClean="0"/>
              <a:t>Barcelona</a:t>
            </a:r>
            <a:endParaRPr lang="it-IT" i="1" dirty="0" smtClean="0"/>
          </a:p>
          <a:p>
            <a:pPr marL="0" indent="0" algn="just">
              <a:buNone/>
            </a:pPr>
            <a:endParaRPr lang="it-IT" i="1" dirty="0"/>
          </a:p>
          <a:p>
            <a:pPr marL="0" indent="0" algn="just">
              <a:buNone/>
            </a:pPr>
            <a:endParaRPr lang="it-IT" i="1" dirty="0" smtClean="0"/>
          </a:p>
          <a:p>
            <a:pPr marL="0" indent="0" algn="just">
              <a:buNone/>
            </a:pPr>
            <a:endParaRPr lang="it-IT" b="1" dirty="0"/>
          </a:p>
        </p:txBody>
      </p:sp>
      <p:cxnSp>
        <p:nvCxnSpPr>
          <p:cNvPr id="7" name="Connettore 1 6"/>
          <p:cNvCxnSpPr/>
          <p:nvPr/>
        </p:nvCxnSpPr>
        <p:spPr>
          <a:xfrm>
            <a:off x="6023992" y="1628800"/>
            <a:ext cx="0" cy="45365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119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IR vs. VENIR </a:t>
            </a:r>
            <a:r>
              <a:rPr lang="it-IT" dirty="0">
                <a:sym typeface="Wingdings" pitchFamily="2" charset="2"/>
              </a:rPr>
              <a:t> </a:t>
            </a:r>
            <a:r>
              <a:rPr lang="it-IT" dirty="0" err="1" smtClean="0"/>
              <a:t>preposiciones</a:t>
            </a:r>
            <a:r>
              <a:rPr lang="it-IT" dirty="0" smtClean="0"/>
              <a:t> (II)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8003232" cy="452596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it-IT" dirty="0" smtClean="0"/>
              <a:t>COMPLEMENTO DE COMPAÑÍA</a:t>
            </a:r>
          </a:p>
          <a:p>
            <a:pPr>
              <a:buFontTx/>
              <a:buChar char="-"/>
            </a:pPr>
            <a:r>
              <a:rPr lang="it-IT" b="1" u="sng" dirty="0" smtClean="0"/>
              <a:t>CON</a:t>
            </a:r>
          </a:p>
          <a:p>
            <a:pPr marL="0" indent="0">
              <a:buNone/>
            </a:pPr>
            <a:r>
              <a:rPr lang="it-IT" dirty="0" smtClean="0"/>
              <a:t>IR / VENIR </a:t>
            </a:r>
            <a:r>
              <a:rPr lang="it-IT" dirty="0" smtClean="0">
                <a:sym typeface="Wingdings" pitchFamily="2" charset="2"/>
              </a:rPr>
              <a:t> </a:t>
            </a:r>
            <a:r>
              <a:rPr lang="it-IT" dirty="0" err="1" smtClean="0">
                <a:sym typeface="Wingdings" pitchFamily="2" charset="2"/>
              </a:rPr>
              <a:t>según</a:t>
            </a:r>
            <a:r>
              <a:rPr lang="it-IT" dirty="0" smtClean="0">
                <a:sym typeface="Wingdings" pitchFamily="2" charset="2"/>
              </a:rPr>
              <a:t> la </a:t>
            </a:r>
            <a:r>
              <a:rPr lang="it-IT" dirty="0" err="1" smtClean="0">
                <a:sym typeface="Wingdings" pitchFamily="2" charset="2"/>
              </a:rPr>
              <a:t>perspectiva</a:t>
            </a:r>
            <a:r>
              <a:rPr lang="it-IT" dirty="0" smtClean="0">
                <a:sym typeface="Wingdings" pitchFamily="2" charset="2"/>
              </a:rPr>
              <a:t> del </a:t>
            </a:r>
            <a:r>
              <a:rPr lang="it-IT" dirty="0" err="1" smtClean="0">
                <a:sym typeface="Wingdings" pitchFamily="2" charset="2"/>
              </a:rPr>
              <a:t>hablante</a:t>
            </a:r>
            <a:endParaRPr lang="it-IT" dirty="0">
              <a:sym typeface="Wingdings" pitchFamily="2" charset="2"/>
            </a:endParaRPr>
          </a:p>
          <a:p>
            <a:pPr marL="0" indent="0">
              <a:buNone/>
            </a:pPr>
            <a:endParaRPr lang="it-IT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it-IT" i="1" dirty="0" err="1" smtClean="0">
                <a:sym typeface="Wingdings" pitchFamily="2" charset="2"/>
              </a:rPr>
              <a:t>Voy</a:t>
            </a:r>
            <a:r>
              <a:rPr lang="it-IT" i="1" dirty="0" smtClean="0">
                <a:sym typeface="Wingdings" pitchFamily="2" charset="2"/>
              </a:rPr>
              <a:t> con tu </a:t>
            </a:r>
            <a:r>
              <a:rPr lang="it-IT" i="1" dirty="0" err="1" smtClean="0">
                <a:sym typeface="Wingdings" pitchFamily="2" charset="2"/>
              </a:rPr>
              <a:t>amiga</a:t>
            </a:r>
            <a:r>
              <a:rPr lang="it-IT" i="1" dirty="0" smtClean="0">
                <a:sym typeface="Wingdings" pitchFamily="2" charset="2"/>
              </a:rPr>
              <a:t> al cine.</a:t>
            </a:r>
          </a:p>
          <a:p>
            <a:pPr marL="0" indent="0">
              <a:buNone/>
            </a:pPr>
            <a:r>
              <a:rPr lang="it-IT" i="1" dirty="0" smtClean="0">
                <a:sym typeface="Wingdings" pitchFamily="2" charset="2"/>
              </a:rPr>
              <a:t>¿</a:t>
            </a:r>
            <a:r>
              <a:rPr lang="it-IT" i="1" dirty="0" err="1" smtClean="0">
                <a:sym typeface="Wingdings" pitchFamily="2" charset="2"/>
              </a:rPr>
              <a:t>Vienes</a:t>
            </a:r>
            <a:r>
              <a:rPr lang="it-IT" i="1" dirty="0" smtClean="0">
                <a:sym typeface="Wingdings" pitchFamily="2" charset="2"/>
              </a:rPr>
              <a:t> con </a:t>
            </a:r>
            <a:r>
              <a:rPr lang="it-IT" i="1" dirty="0" err="1" smtClean="0">
                <a:sym typeface="Wingdings" pitchFamily="2" charset="2"/>
              </a:rPr>
              <a:t>nosotros</a:t>
            </a:r>
            <a:r>
              <a:rPr lang="it-IT" i="1" dirty="0" smtClean="0">
                <a:sym typeface="Wingdings" pitchFamily="2" charset="2"/>
              </a:rPr>
              <a:t> al cine?</a:t>
            </a:r>
          </a:p>
          <a:p>
            <a:pPr marL="0" indent="0">
              <a:buNone/>
            </a:pPr>
            <a:r>
              <a:rPr lang="it-IT" i="1" dirty="0" err="1" smtClean="0">
                <a:sym typeface="Wingdings" pitchFamily="2" charset="2"/>
              </a:rPr>
              <a:t>Voy</a:t>
            </a:r>
            <a:r>
              <a:rPr lang="it-IT" i="1" dirty="0" smtClean="0">
                <a:sym typeface="Wingdings" pitchFamily="2" charset="2"/>
              </a:rPr>
              <a:t> con </a:t>
            </a:r>
            <a:r>
              <a:rPr lang="it-IT" i="1" dirty="0" err="1" smtClean="0">
                <a:sym typeface="Wingdings" pitchFamily="2" charset="2"/>
              </a:rPr>
              <a:t>él</a:t>
            </a:r>
            <a:r>
              <a:rPr lang="it-IT" i="1" dirty="0" smtClean="0">
                <a:sym typeface="Wingdings" pitchFamily="2" charset="2"/>
              </a:rPr>
              <a:t> de </a:t>
            </a:r>
            <a:r>
              <a:rPr lang="it-IT" i="1" dirty="0" err="1" smtClean="0">
                <a:sym typeface="Wingdings" pitchFamily="2" charset="2"/>
              </a:rPr>
              <a:t>compras</a:t>
            </a:r>
            <a:r>
              <a:rPr lang="it-IT" i="1" dirty="0" smtClean="0">
                <a:sym typeface="Wingdings" pitchFamily="2" charset="2"/>
              </a:rPr>
              <a:t>.</a:t>
            </a:r>
          </a:p>
          <a:p>
            <a:pPr marL="0" indent="0">
              <a:buNone/>
            </a:pPr>
            <a:endParaRPr lang="it-IT" dirty="0">
              <a:sym typeface="Wingdings" pitchFamily="2" charset="2"/>
            </a:endParaRPr>
          </a:p>
          <a:p>
            <a:pPr marL="0" indent="0">
              <a:buNone/>
            </a:pPr>
            <a:r>
              <a:rPr lang="it-IT" b="1" u="sng" dirty="0" smtClean="0">
                <a:sym typeface="Wingdings" pitchFamily="2" charset="2"/>
              </a:rPr>
              <a:t>Con</a:t>
            </a:r>
            <a:r>
              <a:rPr lang="it-IT" dirty="0" smtClean="0">
                <a:sym typeface="Wingdings" pitchFamily="2" charset="2"/>
              </a:rPr>
              <a:t> + </a:t>
            </a:r>
            <a:r>
              <a:rPr lang="it-IT" dirty="0" err="1" smtClean="0">
                <a:sym typeface="Wingdings" pitchFamily="2" charset="2"/>
              </a:rPr>
              <a:t>sustantivos</a:t>
            </a:r>
            <a:r>
              <a:rPr lang="it-IT" dirty="0" smtClean="0">
                <a:sym typeface="Wingdings" pitchFamily="2" charset="2"/>
              </a:rPr>
              <a:t> / </a:t>
            </a:r>
            <a:r>
              <a:rPr lang="it-IT" dirty="0" err="1" smtClean="0">
                <a:sym typeface="Wingdings" pitchFamily="2" charset="2"/>
              </a:rPr>
              <a:t>pronombres</a:t>
            </a:r>
            <a:r>
              <a:rPr lang="it-IT" dirty="0">
                <a:sym typeface="Wingdings" pitchFamily="2" charset="2"/>
              </a:rPr>
              <a:t> </a:t>
            </a:r>
            <a:r>
              <a:rPr lang="it-IT" dirty="0" smtClean="0">
                <a:sym typeface="Wingdings" pitchFamily="2" charset="2"/>
              </a:rPr>
              <a:t>personal </a:t>
            </a:r>
            <a:r>
              <a:rPr lang="it-IT" dirty="0" err="1" smtClean="0">
                <a:sym typeface="Wingdings" pitchFamily="2" charset="2"/>
              </a:rPr>
              <a:t>sujeto</a:t>
            </a:r>
            <a:endParaRPr lang="it-IT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it-IT" dirty="0" smtClean="0">
                <a:sym typeface="Wingdings" pitchFamily="2" charset="2"/>
              </a:rPr>
              <a:t>¡CUIDADO! </a:t>
            </a:r>
            <a:r>
              <a:rPr lang="it-IT" dirty="0" err="1" smtClean="0">
                <a:sym typeface="Wingdings" pitchFamily="2" charset="2"/>
              </a:rPr>
              <a:t>Pronombres</a:t>
            </a:r>
            <a:r>
              <a:rPr lang="it-IT" dirty="0" smtClean="0">
                <a:sym typeface="Wingdings" pitchFamily="2" charset="2"/>
              </a:rPr>
              <a:t> YO = </a:t>
            </a:r>
            <a:r>
              <a:rPr lang="it-IT" dirty="0" err="1" smtClean="0">
                <a:sym typeface="Wingdings" pitchFamily="2" charset="2"/>
              </a:rPr>
              <a:t>conmigo</a:t>
            </a:r>
            <a:r>
              <a:rPr lang="it-IT" dirty="0">
                <a:sym typeface="Wingdings" pitchFamily="2" charset="2"/>
              </a:rPr>
              <a:t> </a:t>
            </a:r>
            <a:r>
              <a:rPr lang="it-IT" dirty="0" smtClean="0">
                <a:sym typeface="Wingdings" pitchFamily="2" charset="2"/>
              </a:rPr>
              <a:t>/ TÚ = </a:t>
            </a:r>
            <a:r>
              <a:rPr lang="it-IT" dirty="0" err="1" smtClean="0">
                <a:sym typeface="Wingdings" pitchFamily="2" charset="2"/>
              </a:rPr>
              <a:t>contigo</a:t>
            </a:r>
            <a:endParaRPr lang="it-IT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it-IT" i="1" dirty="0" err="1" smtClean="0">
                <a:sym typeface="Wingdings" pitchFamily="2" charset="2"/>
              </a:rPr>
              <a:t>Voy</a:t>
            </a:r>
            <a:r>
              <a:rPr lang="it-IT" i="1" dirty="0" smtClean="0">
                <a:sym typeface="Wingdings" pitchFamily="2" charset="2"/>
              </a:rPr>
              <a:t> </a:t>
            </a:r>
            <a:r>
              <a:rPr lang="it-IT" b="1" i="1" dirty="0" err="1" smtClean="0">
                <a:sym typeface="Wingdings" pitchFamily="2" charset="2"/>
              </a:rPr>
              <a:t>contigo</a:t>
            </a:r>
            <a:r>
              <a:rPr lang="it-IT" i="1" dirty="0" smtClean="0">
                <a:sym typeface="Wingdings" pitchFamily="2" charset="2"/>
              </a:rPr>
              <a:t> a la fiesta.</a:t>
            </a:r>
          </a:p>
          <a:p>
            <a:pPr marL="0" indent="0">
              <a:buNone/>
            </a:pPr>
            <a:r>
              <a:rPr lang="it-IT" i="1" dirty="0" smtClean="0">
                <a:sym typeface="Wingdings" pitchFamily="2" charset="2"/>
              </a:rPr>
              <a:t>¿</a:t>
            </a:r>
            <a:r>
              <a:rPr lang="it-IT" i="1" dirty="0" err="1" smtClean="0">
                <a:sym typeface="Wingdings" pitchFamily="2" charset="2"/>
              </a:rPr>
              <a:t>Vienes</a:t>
            </a:r>
            <a:r>
              <a:rPr lang="it-IT" i="1" dirty="0" smtClean="0">
                <a:sym typeface="Wingdings" pitchFamily="2" charset="2"/>
              </a:rPr>
              <a:t> </a:t>
            </a:r>
            <a:r>
              <a:rPr lang="it-IT" b="1" i="1" dirty="0" err="1" smtClean="0">
                <a:sym typeface="Wingdings" pitchFamily="2" charset="2"/>
              </a:rPr>
              <a:t>conmigo</a:t>
            </a:r>
            <a:r>
              <a:rPr lang="it-IT" i="1" dirty="0" smtClean="0">
                <a:sym typeface="Wingdings" pitchFamily="2" charset="2"/>
              </a:rPr>
              <a:t> a la fiesta?</a:t>
            </a:r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044344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err="1" smtClean="0"/>
              <a:t>Ejercicio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/>
              <a:t>¿</a:t>
            </a:r>
            <a:r>
              <a:rPr lang="it-IT" dirty="0" err="1" smtClean="0"/>
              <a:t>Ir</a:t>
            </a:r>
            <a:r>
              <a:rPr lang="it-IT" dirty="0" smtClean="0"/>
              <a:t> o venir?</a:t>
            </a:r>
            <a:endParaRPr lang="it-IT" dirty="0"/>
          </a:p>
        </p:txBody>
      </p:sp>
      <p:sp>
        <p:nvSpPr>
          <p:cNvPr id="5" name="Segnaposto contenuto 3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8147050" cy="452596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s-ES" dirty="0" smtClean="0"/>
              <a:t>Sigo esperando tu visita. ¿Cuándo......................a Granada?</a:t>
            </a:r>
          </a:p>
          <a:p>
            <a:pPr marL="514350" indent="-514350">
              <a:buAutoNum type="arabicPeriod"/>
            </a:pPr>
            <a:r>
              <a:rPr lang="es-ES" dirty="0" smtClean="0"/>
              <a:t>A: ¡¡Laura, te están esperando tus amigas!! – B:.........................ahora mismo. </a:t>
            </a:r>
          </a:p>
          <a:p>
            <a:pPr marL="514350" indent="-514350">
              <a:buAutoNum type="arabicPeriod"/>
            </a:pPr>
            <a:r>
              <a:rPr lang="it-IT" dirty="0" smtClean="0"/>
              <a:t>………a casa de mi madre </a:t>
            </a:r>
            <a:r>
              <a:rPr lang="it-IT" dirty="0" err="1" smtClean="0"/>
              <a:t>todos</a:t>
            </a:r>
            <a:r>
              <a:rPr lang="it-IT" dirty="0" smtClean="0"/>
              <a:t> </a:t>
            </a:r>
            <a:r>
              <a:rPr lang="it-IT" dirty="0" err="1" smtClean="0"/>
              <a:t>los</a:t>
            </a:r>
            <a:r>
              <a:rPr lang="it-IT" dirty="0" smtClean="0"/>
              <a:t> </a:t>
            </a:r>
            <a:r>
              <a:rPr lang="it-IT" dirty="0" err="1" smtClean="0"/>
              <a:t>domingos</a:t>
            </a:r>
            <a:r>
              <a:rPr lang="it-IT" dirty="0" smtClean="0"/>
              <a:t>, pero este </a:t>
            </a:r>
            <a:r>
              <a:rPr lang="it-IT" dirty="0" err="1" smtClean="0"/>
              <a:t>domingo</a:t>
            </a:r>
            <a:r>
              <a:rPr lang="it-IT" dirty="0" smtClean="0"/>
              <a:t>………..ella.</a:t>
            </a:r>
          </a:p>
          <a:p>
            <a:pPr marL="514350" indent="-514350">
              <a:buAutoNum type="arabicPeriod"/>
            </a:pPr>
            <a:r>
              <a:rPr lang="es-ES" dirty="0" smtClean="0"/>
              <a:t>Lo siento, Lucía. No puedo............................a Madrid a tu fiesta porque tengo que quedarme en Milán.</a:t>
            </a:r>
          </a:p>
          <a:p>
            <a:pPr marL="514350" indent="-514350">
              <a:buAutoNum type="arabicPeriod"/>
            </a:pPr>
            <a:r>
              <a:rPr lang="es-ES" dirty="0" smtClean="0"/>
              <a:t>¿Por qué no..........................a recogerme y..........................a ver una peli al cine Kinépolis?</a:t>
            </a:r>
          </a:p>
          <a:p>
            <a:pPr marL="514350" indent="-514350">
              <a:buAutoNum type="arabicPeriod"/>
            </a:pPr>
            <a:r>
              <a:rPr lang="es-ES" dirty="0" smtClean="0"/>
              <a:t>Llamo para </a:t>
            </a:r>
            <a:r>
              <a:rPr lang="es-ES" dirty="0"/>
              <a:t>comunicar que estoy enfermo y que, por eso, </a:t>
            </a:r>
            <a:r>
              <a:rPr lang="es-ES"/>
              <a:t>no </a:t>
            </a:r>
            <a:r>
              <a:rPr lang="es-ES" smtClean="0"/>
              <a:t>..........al trabajo hoy.</a:t>
            </a:r>
            <a:endParaRPr lang="es-ES" dirty="0" smtClean="0"/>
          </a:p>
          <a:p>
            <a:pPr marL="514350" indent="-514350">
              <a:buAutoNum type="arabicPeriod"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2213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TRAER vs. LLEVAR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7320136" y="1196752"/>
            <a:ext cx="2890664" cy="5184576"/>
          </a:xfrm>
        </p:spPr>
        <p:txBody>
          <a:bodyPr/>
          <a:lstStyle/>
          <a:p>
            <a:pPr marL="0" indent="0">
              <a:buNone/>
            </a:pPr>
            <a:r>
              <a:rPr lang="it-IT" sz="2000" dirty="0" err="1"/>
              <a:t>Funciona</a:t>
            </a:r>
            <a:r>
              <a:rPr lang="it-IT" sz="2000" dirty="0"/>
              <a:t> de forma </a:t>
            </a:r>
            <a:r>
              <a:rPr lang="it-IT" sz="2000" dirty="0" err="1"/>
              <a:t>diferente</a:t>
            </a:r>
            <a:r>
              <a:rPr lang="it-IT" sz="2000" dirty="0"/>
              <a:t> a partir del PUNTO DE VISTA DEL HABLANTE.</a:t>
            </a:r>
          </a:p>
          <a:p>
            <a:pPr marL="0" indent="0">
              <a:buNone/>
            </a:pPr>
            <a:r>
              <a:rPr lang="it-IT" sz="2000" b="1" u="sng" dirty="0"/>
              <a:t>LLEVAR</a:t>
            </a:r>
            <a:r>
              <a:rPr lang="it-IT" sz="2000" dirty="0"/>
              <a:t>= </a:t>
            </a:r>
            <a:r>
              <a:rPr lang="it-IT" sz="2000" dirty="0" err="1"/>
              <a:t>transportar</a:t>
            </a:r>
            <a:r>
              <a:rPr lang="it-IT" sz="2000" dirty="0"/>
              <a:t> </a:t>
            </a:r>
            <a:r>
              <a:rPr lang="it-IT" sz="2000" dirty="0"/>
              <a:t>A un </a:t>
            </a:r>
            <a:r>
              <a:rPr lang="it-IT" sz="2000" dirty="0" err="1"/>
              <a:t>lugar</a:t>
            </a:r>
            <a:endParaRPr lang="it-IT" sz="2000" dirty="0"/>
          </a:p>
          <a:p>
            <a:pPr marL="0" indent="0">
              <a:buNone/>
            </a:pPr>
            <a:r>
              <a:rPr lang="it-IT" sz="2000" b="1" u="sng" dirty="0"/>
              <a:t>TRAER </a:t>
            </a:r>
            <a:r>
              <a:rPr lang="it-IT" sz="2000" dirty="0"/>
              <a:t>= </a:t>
            </a:r>
            <a:r>
              <a:rPr lang="it-IT" sz="2000" dirty="0" err="1"/>
              <a:t>transportar</a:t>
            </a:r>
            <a:r>
              <a:rPr lang="it-IT" sz="2000" dirty="0"/>
              <a:t> </a:t>
            </a:r>
            <a:r>
              <a:rPr lang="it-IT" sz="2000" dirty="0"/>
              <a:t>DE un </a:t>
            </a:r>
            <a:r>
              <a:rPr lang="it-IT" sz="2000" dirty="0" err="1"/>
              <a:t>lugar</a:t>
            </a:r>
            <a:endParaRPr lang="it-IT" sz="2000" dirty="0"/>
          </a:p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Traduce </a:t>
            </a:r>
            <a:r>
              <a:rPr lang="it-IT" dirty="0" err="1" smtClean="0"/>
              <a:t>el</a:t>
            </a:r>
            <a:r>
              <a:rPr lang="it-IT" dirty="0" smtClean="0"/>
              <a:t> verbo «portare» en italiano</a:t>
            </a:r>
            <a:endParaRPr lang="it-I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9" y="1196752"/>
            <a:ext cx="5339579" cy="5403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60034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TRAER vs. </a:t>
            </a:r>
            <a:r>
              <a:rPr lang="it-IT" dirty="0" smtClean="0"/>
              <a:t>LLEVAR</a:t>
            </a:r>
            <a:br>
              <a:rPr lang="it-IT" dirty="0" smtClean="0"/>
            </a:br>
            <a:r>
              <a:rPr lang="it-IT" dirty="0" err="1" smtClean="0"/>
              <a:t>Ejemplos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 smtClean="0"/>
              <a:t>LLEVAR</a:t>
            </a:r>
          </a:p>
          <a:p>
            <a:pPr marL="0" indent="0">
              <a:buNone/>
            </a:pPr>
            <a:r>
              <a:rPr lang="it-IT" dirty="0"/>
              <a:t>a. </a:t>
            </a:r>
            <a:r>
              <a:rPr lang="it-IT" i="1" dirty="0" err="1"/>
              <a:t>Todas</a:t>
            </a:r>
            <a:r>
              <a:rPr lang="it-IT" i="1" dirty="0"/>
              <a:t> </a:t>
            </a:r>
            <a:r>
              <a:rPr lang="it-IT" i="1" dirty="0" err="1"/>
              <a:t>las</a:t>
            </a:r>
            <a:r>
              <a:rPr lang="it-IT" i="1" dirty="0"/>
              <a:t> </a:t>
            </a:r>
            <a:r>
              <a:rPr lang="it-IT" i="1" dirty="0" err="1"/>
              <a:t>mañanas</a:t>
            </a:r>
            <a:r>
              <a:rPr lang="it-IT" i="1" dirty="0"/>
              <a:t> </a:t>
            </a:r>
            <a:r>
              <a:rPr lang="it-IT" b="1" i="1" dirty="0" err="1"/>
              <a:t>llevo</a:t>
            </a:r>
            <a:r>
              <a:rPr lang="it-IT" b="1" i="1" dirty="0"/>
              <a:t> </a:t>
            </a:r>
            <a:r>
              <a:rPr lang="it-IT" i="1" dirty="0"/>
              <a:t>mi </a:t>
            </a:r>
            <a:r>
              <a:rPr lang="it-IT" i="1" dirty="0" err="1"/>
              <a:t>hijo</a:t>
            </a:r>
            <a:r>
              <a:rPr lang="it-IT" i="1" dirty="0"/>
              <a:t> al </a:t>
            </a:r>
            <a:r>
              <a:rPr lang="it-IT" i="1" dirty="0" err="1"/>
              <a:t>colegio</a:t>
            </a:r>
            <a:r>
              <a:rPr lang="it-IT" i="1" dirty="0"/>
              <a:t>.</a:t>
            </a:r>
          </a:p>
          <a:p>
            <a:pPr marL="0" indent="0">
              <a:buNone/>
            </a:pPr>
            <a:r>
              <a:rPr lang="it-IT" dirty="0"/>
              <a:t>b. </a:t>
            </a:r>
            <a:r>
              <a:rPr lang="it-IT" i="1" dirty="0" err="1"/>
              <a:t>Cuando</a:t>
            </a:r>
            <a:r>
              <a:rPr lang="it-IT" i="1" dirty="0"/>
              <a:t> me </a:t>
            </a:r>
            <a:r>
              <a:rPr lang="it-IT" i="1" dirty="0" err="1"/>
              <a:t>invitan</a:t>
            </a:r>
            <a:r>
              <a:rPr lang="it-IT" i="1" dirty="0"/>
              <a:t> a cenar </a:t>
            </a:r>
            <a:r>
              <a:rPr lang="it-IT" i="1" dirty="0" err="1"/>
              <a:t>siempre</a:t>
            </a:r>
            <a:r>
              <a:rPr lang="it-IT" i="1" dirty="0"/>
              <a:t> </a:t>
            </a:r>
            <a:r>
              <a:rPr lang="it-IT" b="1" i="1" dirty="0" err="1" smtClean="0"/>
              <a:t>llevamos</a:t>
            </a:r>
            <a:r>
              <a:rPr lang="it-IT" i="1" dirty="0" smtClean="0"/>
              <a:t> </a:t>
            </a:r>
            <a:r>
              <a:rPr lang="it-IT" i="1" dirty="0"/>
              <a:t>una </a:t>
            </a:r>
            <a:r>
              <a:rPr lang="it-IT" i="1" dirty="0" err="1"/>
              <a:t>tarta</a:t>
            </a:r>
            <a:r>
              <a:rPr lang="it-IT" i="1" dirty="0"/>
              <a:t>.</a:t>
            </a:r>
          </a:p>
          <a:p>
            <a:pPr marL="0" indent="0">
              <a:buNone/>
            </a:pPr>
            <a:r>
              <a:rPr lang="it-IT" dirty="0"/>
              <a:t>c. </a:t>
            </a:r>
            <a:r>
              <a:rPr lang="it-IT" i="1" dirty="0"/>
              <a:t>Juan </a:t>
            </a:r>
            <a:r>
              <a:rPr lang="it-IT" b="1" i="1" dirty="0"/>
              <a:t>ha </a:t>
            </a:r>
            <a:r>
              <a:rPr lang="it-IT" b="1" i="1" dirty="0" err="1"/>
              <a:t>llevado</a:t>
            </a:r>
            <a:r>
              <a:rPr lang="it-IT" i="1" dirty="0"/>
              <a:t> </a:t>
            </a:r>
            <a:r>
              <a:rPr lang="it-IT" i="1" dirty="0" err="1"/>
              <a:t>el</a:t>
            </a:r>
            <a:r>
              <a:rPr lang="it-IT" i="1" dirty="0"/>
              <a:t> libro a casa de </a:t>
            </a:r>
            <a:r>
              <a:rPr lang="it-IT" i="1" dirty="0" err="1"/>
              <a:t>María</a:t>
            </a:r>
            <a:r>
              <a:rPr lang="it-IT" i="1" dirty="0"/>
              <a:t>.</a:t>
            </a:r>
          </a:p>
          <a:p>
            <a:pPr marL="0" indent="0">
              <a:buNone/>
            </a:pPr>
            <a:r>
              <a:rPr lang="it-IT" dirty="0"/>
              <a:t>d. </a:t>
            </a:r>
            <a:r>
              <a:rPr lang="it-IT" i="1" dirty="0"/>
              <a:t>¿</a:t>
            </a:r>
            <a:r>
              <a:rPr lang="it-IT" i="1" dirty="0" err="1"/>
              <a:t>Puedes</a:t>
            </a:r>
            <a:r>
              <a:rPr lang="it-IT" i="1" dirty="0"/>
              <a:t> </a:t>
            </a:r>
            <a:r>
              <a:rPr lang="it-IT" b="1" i="1" dirty="0" err="1"/>
              <a:t>llevar</a:t>
            </a:r>
            <a:r>
              <a:rPr lang="it-IT" i="1" dirty="0"/>
              <a:t> esta carta a Pepe?</a:t>
            </a:r>
          </a:p>
          <a:p>
            <a:pPr marL="0" indent="0">
              <a:buNone/>
            </a:pP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b="1" dirty="0" smtClean="0"/>
              <a:t>TRAER</a:t>
            </a:r>
          </a:p>
          <a:p>
            <a:pPr marL="0" indent="0">
              <a:buNone/>
            </a:pPr>
            <a:r>
              <a:rPr lang="it-IT" dirty="0"/>
              <a:t>a. </a:t>
            </a:r>
            <a:r>
              <a:rPr lang="it-IT" i="1" dirty="0" err="1"/>
              <a:t>Fran</a:t>
            </a:r>
            <a:r>
              <a:rPr lang="it-IT" i="1" dirty="0"/>
              <a:t> me</a:t>
            </a:r>
            <a:r>
              <a:rPr lang="it-IT" b="1" i="1" dirty="0"/>
              <a:t> ha </a:t>
            </a:r>
            <a:r>
              <a:rPr lang="it-IT" b="1" i="1" dirty="0" err="1"/>
              <a:t>traído</a:t>
            </a:r>
            <a:r>
              <a:rPr lang="it-IT" i="1" dirty="0"/>
              <a:t> un </a:t>
            </a:r>
            <a:r>
              <a:rPr lang="it-IT" i="1" dirty="0" err="1"/>
              <a:t>imán</a:t>
            </a:r>
            <a:r>
              <a:rPr lang="it-IT" i="1" dirty="0"/>
              <a:t> de su </a:t>
            </a:r>
            <a:r>
              <a:rPr lang="it-IT" i="1" dirty="0" err="1"/>
              <a:t>viaje</a:t>
            </a:r>
            <a:r>
              <a:rPr lang="it-IT" i="1" dirty="0"/>
              <a:t> a Roma.</a:t>
            </a:r>
          </a:p>
          <a:p>
            <a:pPr marL="0" indent="0">
              <a:buNone/>
            </a:pPr>
            <a:r>
              <a:rPr lang="it-IT" dirty="0"/>
              <a:t>b. </a:t>
            </a:r>
            <a:r>
              <a:rPr lang="it-IT" i="1" dirty="0"/>
              <a:t>¿Me </a:t>
            </a:r>
            <a:r>
              <a:rPr lang="it-IT" b="1" i="1" dirty="0" err="1"/>
              <a:t>traes</a:t>
            </a:r>
            <a:r>
              <a:rPr lang="it-IT" i="1" dirty="0"/>
              <a:t> </a:t>
            </a:r>
            <a:r>
              <a:rPr lang="it-IT" i="1" dirty="0" err="1"/>
              <a:t>el</a:t>
            </a:r>
            <a:r>
              <a:rPr lang="it-IT" i="1" dirty="0"/>
              <a:t> pan por </a:t>
            </a:r>
            <a:r>
              <a:rPr lang="it-IT" i="1" dirty="0" err="1"/>
              <a:t>favor</a:t>
            </a:r>
            <a:r>
              <a:rPr lang="it-IT" i="1" dirty="0"/>
              <a:t>?</a:t>
            </a:r>
          </a:p>
          <a:p>
            <a:pPr marL="0" indent="0">
              <a:buNone/>
            </a:pPr>
            <a:r>
              <a:rPr lang="it-IT" dirty="0"/>
              <a:t>c. </a:t>
            </a:r>
            <a:r>
              <a:rPr lang="it-IT" dirty="0" err="1"/>
              <a:t>Siempre</a:t>
            </a:r>
            <a:r>
              <a:rPr lang="it-IT" dirty="0"/>
              <a:t> me </a:t>
            </a:r>
            <a:r>
              <a:rPr lang="it-IT" b="1" dirty="0" err="1"/>
              <a:t>traigo</a:t>
            </a:r>
            <a:r>
              <a:rPr lang="it-IT" dirty="0"/>
              <a:t> la </a:t>
            </a:r>
            <a:r>
              <a:rPr lang="it-IT" dirty="0" err="1"/>
              <a:t>comida</a:t>
            </a:r>
            <a:r>
              <a:rPr lang="it-IT" dirty="0"/>
              <a:t> </a:t>
            </a:r>
            <a:r>
              <a:rPr lang="it-IT" dirty="0" err="1"/>
              <a:t>desde</a:t>
            </a:r>
            <a:r>
              <a:rPr lang="it-IT" dirty="0"/>
              <a:t> casa.</a:t>
            </a:r>
          </a:p>
          <a:p>
            <a:pPr marL="0" indent="0">
              <a:buNone/>
            </a:pPr>
            <a:r>
              <a:rPr lang="it-IT" dirty="0"/>
              <a:t>d. </a:t>
            </a:r>
            <a:r>
              <a:rPr lang="it-IT" i="1" dirty="0" err="1"/>
              <a:t>Cuando</a:t>
            </a:r>
            <a:r>
              <a:rPr lang="it-IT" i="1" dirty="0"/>
              <a:t> no </a:t>
            </a:r>
            <a:r>
              <a:rPr lang="it-IT" i="1" dirty="0" err="1"/>
              <a:t>tenemos</a:t>
            </a:r>
            <a:r>
              <a:rPr lang="it-IT" i="1" dirty="0"/>
              <a:t> </a:t>
            </a:r>
            <a:r>
              <a:rPr lang="it-IT" i="1" dirty="0" err="1"/>
              <a:t>ganas</a:t>
            </a:r>
            <a:r>
              <a:rPr lang="it-IT" i="1" dirty="0"/>
              <a:t> de salir, nos </a:t>
            </a:r>
            <a:r>
              <a:rPr lang="it-IT" b="1" i="1" dirty="0" err="1"/>
              <a:t>traen</a:t>
            </a:r>
            <a:r>
              <a:rPr lang="it-IT" i="1" dirty="0"/>
              <a:t> la pizza </a:t>
            </a:r>
            <a:r>
              <a:rPr lang="it-IT" i="1" dirty="0" err="1"/>
              <a:t>directamente</a:t>
            </a:r>
            <a:r>
              <a:rPr lang="it-IT" i="1" dirty="0"/>
              <a:t> a </a:t>
            </a:r>
            <a:r>
              <a:rPr lang="it-IT" i="1" dirty="0" err="1"/>
              <a:t>nuestra</a:t>
            </a:r>
            <a:r>
              <a:rPr lang="it-IT" i="1" dirty="0"/>
              <a:t> casa.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1634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TRAER vs. LLEVAR:</a:t>
            </a:r>
            <a:r>
              <a:rPr lang="it-IT" dirty="0" smtClean="0">
                <a:sym typeface="Wingdings" pitchFamily="2" charset="2"/>
              </a:rPr>
              <a:t/>
            </a:r>
            <a:br>
              <a:rPr lang="it-IT" dirty="0" smtClean="0">
                <a:sym typeface="Wingdings" pitchFamily="2" charset="2"/>
              </a:rPr>
            </a:br>
            <a:r>
              <a:rPr lang="it-IT" dirty="0" err="1" smtClean="0">
                <a:sym typeface="Wingdings" pitchFamily="2" charset="2"/>
              </a:rPr>
              <a:t>recordar</a:t>
            </a:r>
            <a:r>
              <a:rPr lang="it-IT" dirty="0" smtClean="0">
                <a:sym typeface="Wingdings" pitchFamily="2" charset="2"/>
              </a:rPr>
              <a:t> la </a:t>
            </a:r>
            <a:r>
              <a:rPr lang="it-IT" dirty="0" err="1" smtClean="0">
                <a:sym typeface="Wingdings" pitchFamily="2" charset="2"/>
              </a:rPr>
              <a:t>diferencia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b="1" i="1" dirty="0"/>
              <a:t>Llevar</a:t>
            </a:r>
            <a:r>
              <a:rPr lang="es-ES" sz="1800" dirty="0"/>
              <a:t> siempre se usa para indicar el movimiento de un objeto hacia un lugar alejado de aquel en el que se encuentra (física o mentalmente) la persona que habla. </a:t>
            </a:r>
            <a:endParaRPr lang="es-ES" sz="1800" dirty="0"/>
          </a:p>
          <a:p>
            <a:pPr marL="0" indent="0">
              <a:buNone/>
            </a:pPr>
            <a:endParaRPr lang="es-ES" sz="1800" dirty="0"/>
          </a:p>
          <a:p>
            <a:pPr marL="0" indent="0">
              <a:buNone/>
            </a:pPr>
            <a:r>
              <a:rPr lang="es-ES" sz="1800" dirty="0"/>
              <a:t>TRUCO:</a:t>
            </a:r>
            <a:endParaRPr lang="es-ES" sz="1800" dirty="0"/>
          </a:p>
          <a:p>
            <a:pPr marL="0" indent="0">
              <a:buNone/>
            </a:pPr>
            <a:r>
              <a:rPr lang="it-IT" sz="1800" dirty="0"/>
              <a:t>Si </a:t>
            </a:r>
            <a:r>
              <a:rPr lang="it-IT" sz="1800" dirty="0"/>
              <a:t>en la frase </a:t>
            </a:r>
            <a:r>
              <a:rPr lang="it-IT" sz="1800" dirty="0" err="1"/>
              <a:t>puedes</a:t>
            </a:r>
            <a:r>
              <a:rPr lang="it-IT" sz="1800" dirty="0"/>
              <a:t> </a:t>
            </a:r>
            <a:r>
              <a:rPr lang="it-IT" sz="1800" dirty="0" err="1"/>
              <a:t>insertar</a:t>
            </a:r>
            <a:r>
              <a:rPr lang="it-IT" sz="1800" dirty="0"/>
              <a:t> un </a:t>
            </a:r>
            <a:r>
              <a:rPr lang="it-IT" sz="1800" b="1" i="1" dirty="0" err="1"/>
              <a:t>allí</a:t>
            </a:r>
            <a:r>
              <a:rPr lang="it-IT" sz="1800" dirty="0"/>
              <a:t>, </a:t>
            </a:r>
            <a:r>
              <a:rPr lang="it-IT" sz="1800" dirty="0" err="1"/>
              <a:t>tienes</a:t>
            </a:r>
            <a:r>
              <a:rPr lang="it-IT" sz="1800" dirty="0"/>
              <a:t> </a:t>
            </a:r>
            <a:r>
              <a:rPr lang="it-IT" sz="1800" dirty="0" err="1"/>
              <a:t>que</a:t>
            </a:r>
            <a:r>
              <a:rPr lang="it-IT" sz="1800" dirty="0"/>
              <a:t> usar </a:t>
            </a:r>
            <a:r>
              <a:rPr lang="it-IT" sz="1800" b="1" i="1" dirty="0" err="1"/>
              <a:t>llevar</a:t>
            </a:r>
            <a:r>
              <a:rPr lang="it-IT" sz="1800" i="1" dirty="0"/>
              <a:t>.</a:t>
            </a:r>
            <a:endParaRPr lang="it-IT" sz="1800" dirty="0"/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r>
              <a:rPr lang="it-IT" sz="1800" dirty="0" err="1"/>
              <a:t>Ejemplo</a:t>
            </a:r>
            <a:r>
              <a:rPr lang="it-IT" sz="1800" dirty="0"/>
              <a:t>:</a:t>
            </a:r>
            <a:br>
              <a:rPr lang="it-IT" sz="1800" dirty="0"/>
            </a:br>
            <a:r>
              <a:rPr lang="it-IT" sz="1800" i="1" dirty="0"/>
              <a:t>Pedro </a:t>
            </a:r>
            <a:r>
              <a:rPr lang="it-IT" sz="1800" b="1" i="1" dirty="0"/>
              <a:t>ha </a:t>
            </a:r>
            <a:r>
              <a:rPr lang="it-IT" sz="1800" b="1" i="1" dirty="0" err="1"/>
              <a:t>llevado</a:t>
            </a:r>
            <a:r>
              <a:rPr lang="it-IT" sz="1800" i="1" dirty="0"/>
              <a:t> a Raquel al </a:t>
            </a:r>
            <a:r>
              <a:rPr lang="it-IT" sz="1800" i="1" dirty="0"/>
              <a:t>restaurante</a:t>
            </a:r>
            <a:r>
              <a:rPr lang="it-IT" sz="1800" dirty="0"/>
              <a:t>. (la </a:t>
            </a:r>
            <a:r>
              <a:rPr lang="it-IT" sz="1800" dirty="0"/>
              <a:t>ha </a:t>
            </a:r>
            <a:r>
              <a:rPr lang="it-IT" sz="1800" dirty="0" err="1"/>
              <a:t>llevado</a:t>
            </a:r>
            <a:r>
              <a:rPr lang="it-IT" sz="1800" dirty="0"/>
              <a:t> </a:t>
            </a:r>
            <a:r>
              <a:rPr lang="it-IT" sz="1800" b="1" i="1" dirty="0" err="1"/>
              <a:t>allí</a:t>
            </a:r>
            <a:r>
              <a:rPr lang="it-IT" sz="1800" dirty="0"/>
              <a:t>)</a:t>
            </a:r>
          </a:p>
          <a:p>
            <a:pPr marL="0" indent="0">
              <a:buNone/>
            </a:pPr>
            <a:endParaRPr lang="it-IT" sz="180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1800" b="1" i="1" dirty="0"/>
              <a:t>Traer </a:t>
            </a:r>
            <a:r>
              <a:rPr lang="es-ES" sz="1800" dirty="0"/>
              <a:t>siempre se usa para indicar el movimiento de un objeto hacia el lugar en el que se encuentra (física o mentalmente) la persona que habla. </a:t>
            </a:r>
            <a:endParaRPr lang="es-ES" sz="1800" dirty="0"/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r>
              <a:rPr lang="it-IT" sz="1800" dirty="0"/>
              <a:t>TRUCO:</a:t>
            </a:r>
          </a:p>
          <a:p>
            <a:pPr marL="0" indent="0">
              <a:buNone/>
            </a:pPr>
            <a:r>
              <a:rPr lang="it-IT" sz="1800" dirty="0"/>
              <a:t>Si </a:t>
            </a:r>
            <a:r>
              <a:rPr lang="it-IT" sz="1800" dirty="0"/>
              <a:t>en la frase </a:t>
            </a:r>
            <a:r>
              <a:rPr lang="it-IT" sz="1800" dirty="0" err="1"/>
              <a:t>puedes</a:t>
            </a:r>
            <a:r>
              <a:rPr lang="it-IT" sz="1800" dirty="0"/>
              <a:t> </a:t>
            </a:r>
            <a:r>
              <a:rPr lang="it-IT" sz="1800" dirty="0" err="1"/>
              <a:t>insertar</a:t>
            </a:r>
            <a:r>
              <a:rPr lang="it-IT" sz="1800" dirty="0"/>
              <a:t> un </a:t>
            </a:r>
            <a:r>
              <a:rPr lang="it-IT" sz="1800" b="1" i="1" dirty="0" err="1"/>
              <a:t>aquí</a:t>
            </a:r>
            <a:r>
              <a:rPr lang="it-IT" sz="1800" i="1" dirty="0"/>
              <a:t>,</a:t>
            </a:r>
            <a:r>
              <a:rPr lang="it-IT" sz="1800" dirty="0"/>
              <a:t> </a:t>
            </a:r>
            <a:r>
              <a:rPr lang="it-IT" sz="1800" dirty="0" err="1"/>
              <a:t>tienes</a:t>
            </a:r>
            <a:r>
              <a:rPr lang="it-IT" sz="1800" dirty="0"/>
              <a:t> </a:t>
            </a:r>
            <a:r>
              <a:rPr lang="it-IT" sz="1800" dirty="0" err="1"/>
              <a:t>que</a:t>
            </a:r>
            <a:r>
              <a:rPr lang="it-IT" sz="1800" dirty="0"/>
              <a:t> usar </a:t>
            </a:r>
            <a:r>
              <a:rPr lang="it-IT" sz="1800" b="1" i="1" dirty="0" err="1"/>
              <a:t>traer</a:t>
            </a:r>
            <a:r>
              <a:rPr lang="it-IT" sz="1800" i="1" dirty="0"/>
              <a:t>.</a:t>
            </a:r>
            <a:endParaRPr lang="it-IT" sz="1800" dirty="0"/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r>
              <a:rPr lang="it-IT" sz="1800" dirty="0" err="1"/>
              <a:t>Ejemplo</a:t>
            </a:r>
            <a:r>
              <a:rPr lang="it-IT" sz="1800" dirty="0"/>
              <a:t>:</a:t>
            </a:r>
          </a:p>
          <a:p>
            <a:pPr marL="0" indent="0">
              <a:buNone/>
            </a:pPr>
            <a:r>
              <a:rPr lang="it-IT" sz="1800" i="1" dirty="0"/>
              <a:t>¿</a:t>
            </a:r>
            <a:r>
              <a:rPr lang="it-IT" sz="1800" i="1" dirty="0" err="1"/>
              <a:t>Puede</a:t>
            </a:r>
            <a:r>
              <a:rPr lang="it-IT" sz="1800" i="1" dirty="0"/>
              <a:t> </a:t>
            </a:r>
            <a:r>
              <a:rPr lang="it-IT" sz="1800" b="1" i="1" dirty="0" err="1"/>
              <a:t>traerme</a:t>
            </a:r>
            <a:r>
              <a:rPr lang="it-IT" sz="1800" i="1" dirty="0"/>
              <a:t> la </a:t>
            </a:r>
            <a:r>
              <a:rPr lang="it-IT" sz="1800" i="1" dirty="0" err="1"/>
              <a:t>cuenta</a:t>
            </a:r>
            <a:r>
              <a:rPr lang="it-IT" sz="1800" i="1" dirty="0"/>
              <a:t> por </a:t>
            </a:r>
            <a:r>
              <a:rPr lang="it-IT" sz="1800" i="1" dirty="0" err="1"/>
              <a:t>favor</a:t>
            </a:r>
            <a:r>
              <a:rPr lang="it-IT" sz="1800" i="1" dirty="0"/>
              <a:t>?</a:t>
            </a:r>
            <a:r>
              <a:rPr lang="it-IT" sz="1800" dirty="0"/>
              <a:t/>
            </a:r>
            <a:br>
              <a:rPr lang="it-IT" sz="1800" dirty="0"/>
            </a:br>
            <a:r>
              <a:rPr lang="it-IT" sz="1800" dirty="0"/>
              <a:t>(</a:t>
            </a:r>
            <a:r>
              <a:rPr lang="it-IT" sz="1800" dirty="0"/>
              <a:t>me la trae </a:t>
            </a:r>
            <a:r>
              <a:rPr lang="it-IT" sz="1800" b="1" i="1" dirty="0" err="1"/>
              <a:t>aquí</a:t>
            </a:r>
            <a:r>
              <a:rPr lang="it-IT" sz="1800" dirty="0"/>
              <a:t>)</a:t>
            </a:r>
          </a:p>
          <a:p>
            <a:pPr marL="0" indent="0">
              <a:buNone/>
            </a:pPr>
            <a:endParaRPr lang="it-IT" sz="1800" dirty="0"/>
          </a:p>
        </p:txBody>
      </p:sp>
      <p:cxnSp>
        <p:nvCxnSpPr>
          <p:cNvPr id="7" name="Connettore 2 6"/>
          <p:cNvCxnSpPr/>
          <p:nvPr/>
        </p:nvCxnSpPr>
        <p:spPr>
          <a:xfrm>
            <a:off x="3071664" y="2924944"/>
            <a:ext cx="1584176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 flipH="1">
            <a:off x="6744072" y="2924944"/>
            <a:ext cx="1728192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6010137" y="1628800"/>
            <a:ext cx="0" cy="48965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48857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837</Words>
  <Application>Microsoft Office PowerPoint</Application>
  <PresentationFormat>Panorámica</PresentationFormat>
  <Paragraphs>107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Tema de Office</vt:lpstr>
      <vt:lpstr>IR          VENIR  LLEVAR               TRAER    </vt:lpstr>
      <vt:lpstr>IR vs. VENIR</vt:lpstr>
      <vt:lpstr>CHOQUE CON EL ITALIANO Ejemplos:</vt:lpstr>
      <vt:lpstr>IR vs. VENIR  preposiciones</vt:lpstr>
      <vt:lpstr>IR vs. VENIR  preposiciones (II)</vt:lpstr>
      <vt:lpstr>Ejercicio ¿Ir o venir?</vt:lpstr>
      <vt:lpstr>TRAER vs. LLEVAR</vt:lpstr>
      <vt:lpstr>TRAER vs. LLEVAR Ejemplos</vt:lpstr>
      <vt:lpstr>TRAER vs. LLEVAR: recordar la diferencia</vt:lpstr>
      <vt:lpstr>EJERCICIO ¿Traer o llevar?</vt:lpstr>
      <vt:lpstr>Resumiendo…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IR          VENIR  LLEVAR               TRAER    </dc:title>
  <dc:creator>anamaria.gonzalez</dc:creator>
  <cp:lastModifiedBy>anamaria.gonzalez</cp:lastModifiedBy>
  <cp:revision>1</cp:revision>
  <dcterms:created xsi:type="dcterms:W3CDTF">2020-11-05T11:13:59Z</dcterms:created>
  <dcterms:modified xsi:type="dcterms:W3CDTF">2020-11-05T11:14:21Z</dcterms:modified>
</cp:coreProperties>
</file>