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22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30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49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83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5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2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7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7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40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16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99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CFA8-D1DD-469A-B697-3589518D9F07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72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PRONOMBRES COMPLEMENTO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OBJETO DIRECTO</a:t>
            </a:r>
          </a:p>
          <a:p>
            <a:r>
              <a:rPr lang="es-MX" dirty="0" smtClean="0"/>
              <a:t>OBJETO INDIRECTO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20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ejemplos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3960" y="160705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Francisco lleva </a:t>
            </a:r>
            <a:r>
              <a:rPr lang="es-MX" u="sng" dirty="0" smtClean="0"/>
              <a:t>los  presupuestos </a:t>
            </a:r>
            <a:r>
              <a:rPr lang="es-MX" dirty="0" smtClean="0"/>
              <a:t>al </a:t>
            </a:r>
            <a:r>
              <a:rPr lang="es-MX" u="sng" dirty="0" smtClean="0"/>
              <a:t>director financiero </a:t>
            </a:r>
          </a:p>
          <a:p>
            <a:pPr marL="0" indent="0" algn="ctr">
              <a:buNone/>
            </a:pPr>
            <a:endParaRPr lang="es-MX" u="sng" dirty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>
              <a:buNone/>
            </a:pPr>
            <a:r>
              <a:rPr lang="es-MX" sz="2400" dirty="0" smtClean="0"/>
              <a:t>Francisco </a:t>
            </a:r>
            <a:r>
              <a:rPr lang="es-MX" sz="2400" b="1" dirty="0" smtClean="0"/>
              <a:t>los</a:t>
            </a:r>
            <a:r>
              <a:rPr lang="es-MX" sz="2400" dirty="0" smtClean="0"/>
              <a:t> lleva al director financiero	Francisco </a:t>
            </a:r>
            <a:r>
              <a:rPr lang="es-MX" sz="2400" b="1" dirty="0" smtClean="0"/>
              <a:t>le</a:t>
            </a:r>
            <a:r>
              <a:rPr lang="es-MX" sz="2400" dirty="0" smtClean="0"/>
              <a:t> lleva los presupuestos </a:t>
            </a:r>
            <a:endParaRPr lang="it-IT" sz="2400" dirty="0"/>
          </a:p>
          <a:p>
            <a:pPr marL="0" indent="0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Francisco </a:t>
            </a:r>
            <a:r>
              <a:rPr lang="es-MX" sz="2400" b="1" dirty="0" smtClean="0"/>
              <a:t>se los </a:t>
            </a:r>
            <a:r>
              <a:rPr lang="es-MX" sz="2400" dirty="0" smtClean="0"/>
              <a:t>lleva </a:t>
            </a:r>
            <a:endParaRPr lang="it-IT" sz="24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8730113" y="2387065"/>
            <a:ext cx="818148" cy="596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3667225" y="2387065"/>
            <a:ext cx="1106906" cy="481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752825" y="28683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OD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548261" y="29838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OI</a:t>
            </a:r>
            <a:endParaRPr lang="it-IT" sz="2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6492239" y="4082790"/>
            <a:ext cx="1588169" cy="65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2752825" y="4045968"/>
            <a:ext cx="4167739" cy="670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8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PRONOMBRES PERSONALES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520549"/>
              </p:ext>
            </p:extLst>
          </p:nvPr>
        </p:nvGraphicFramePr>
        <p:xfrm>
          <a:off x="1617044" y="1540041"/>
          <a:ext cx="8306602" cy="523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078">
                  <a:extLst>
                    <a:ext uri="{9D8B030D-6E8A-4147-A177-3AD203B41FA5}">
                      <a16:colId xmlns:a16="http://schemas.microsoft.com/office/drawing/2014/main" val="2478226208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3433418995"/>
                    </a:ext>
                  </a:extLst>
                </a:gridCol>
                <a:gridCol w="1905802">
                  <a:extLst>
                    <a:ext uri="{9D8B030D-6E8A-4147-A177-3AD203B41FA5}">
                      <a16:colId xmlns:a16="http://schemas.microsoft.com/office/drawing/2014/main" val="1123330067"/>
                    </a:ext>
                  </a:extLst>
                </a:gridCol>
                <a:gridCol w="2059806">
                  <a:extLst>
                    <a:ext uri="{9D8B030D-6E8A-4147-A177-3AD203B41FA5}">
                      <a16:colId xmlns:a16="http://schemas.microsoft.com/office/drawing/2014/main" val="700292371"/>
                    </a:ext>
                  </a:extLst>
                </a:gridCol>
              </a:tblGrid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SUJETO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aseline="0" dirty="0" smtClean="0"/>
                        <a:t>OBJETO DIRECTO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 OBJETO INDIRECTO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REFLEXIVOS 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93632"/>
                  </a:ext>
                </a:extLst>
              </a:tr>
              <a:tr h="437215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YO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085791"/>
                  </a:ext>
                </a:extLst>
              </a:tr>
              <a:tr h="437215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TÚ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299717"/>
                  </a:ext>
                </a:extLst>
              </a:tr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ÉL- ELLA - USTED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LO / LA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424793"/>
                  </a:ext>
                </a:extLst>
              </a:tr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NOSOTROS-AS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083026"/>
                  </a:ext>
                </a:extLst>
              </a:tr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VOSOTROS-AS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OS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1728"/>
                  </a:ext>
                </a:extLst>
              </a:tr>
              <a:tr h="113676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ELLOS – ELLAS - USTEDES</a:t>
                      </a:r>
                      <a:r>
                        <a:rPr lang="es-MX" sz="2400" baseline="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LOS / LAS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75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78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Más ejemplos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→  </a:t>
            </a:r>
            <a:r>
              <a:rPr lang="it-IT" b="1" dirty="0" smtClean="0"/>
              <a:t>Nos</a:t>
            </a:r>
            <a:r>
              <a:rPr lang="it-IT" dirty="0" smtClean="0"/>
              <a:t> </a:t>
            </a:r>
            <a:r>
              <a:rPr lang="it-IT" dirty="0" err="1" smtClean="0"/>
              <a:t>lavamos</a:t>
            </a:r>
            <a:r>
              <a:rPr lang="it-IT" dirty="0" smtClean="0"/>
              <a:t>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manos</a:t>
            </a:r>
            <a:r>
              <a:rPr lang="it-IT" dirty="0" smtClean="0"/>
              <a:t> </a:t>
            </a:r>
            <a:r>
              <a:rPr lang="it-IT" dirty="0" err="1" smtClean="0"/>
              <a:t>cuando</a:t>
            </a:r>
            <a:r>
              <a:rPr lang="it-IT" dirty="0" smtClean="0"/>
              <a:t> </a:t>
            </a:r>
            <a:r>
              <a:rPr lang="it-IT" dirty="0" err="1" smtClean="0"/>
              <a:t>regresamos</a:t>
            </a:r>
            <a:r>
              <a:rPr lang="it-IT" dirty="0" smtClean="0"/>
              <a:t> a casa (</a:t>
            </a:r>
            <a:r>
              <a:rPr lang="it-IT" dirty="0" err="1" smtClean="0"/>
              <a:t>reflexivo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it-IT" dirty="0" smtClean="0"/>
              <a:t>→ ¿</a:t>
            </a:r>
            <a:r>
              <a:rPr lang="it-IT" dirty="0" err="1" smtClean="0"/>
              <a:t>Habéis</a:t>
            </a:r>
            <a:r>
              <a:rPr lang="it-IT" dirty="0" smtClean="0"/>
              <a:t> </a:t>
            </a:r>
            <a:r>
              <a:rPr lang="it-IT" dirty="0" err="1" smtClean="0"/>
              <a:t>recibido</a:t>
            </a:r>
            <a:r>
              <a:rPr lang="it-IT" dirty="0" smtClean="0"/>
              <a:t> </a:t>
            </a:r>
            <a:r>
              <a:rPr lang="it-IT" u="sng" dirty="0" err="1" smtClean="0"/>
              <a:t>el</a:t>
            </a:r>
            <a:r>
              <a:rPr lang="it-IT" u="sng" dirty="0" smtClean="0"/>
              <a:t> </a:t>
            </a:r>
            <a:r>
              <a:rPr lang="it-IT" u="sng" dirty="0" err="1" smtClean="0"/>
              <a:t>paquete</a:t>
            </a:r>
            <a:r>
              <a:rPr lang="it-IT" dirty="0" smtClean="0"/>
              <a:t>?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Sí</a:t>
            </a:r>
            <a:r>
              <a:rPr lang="it-IT" dirty="0" smtClean="0"/>
              <a:t>, </a:t>
            </a:r>
            <a:r>
              <a:rPr lang="it-IT" b="1" dirty="0" smtClean="0"/>
              <a:t>lo</a:t>
            </a:r>
            <a:r>
              <a:rPr lang="it-IT" dirty="0" smtClean="0"/>
              <a:t> </a:t>
            </a:r>
            <a:r>
              <a:rPr lang="it-IT" dirty="0" err="1" smtClean="0"/>
              <a:t>hemos</a:t>
            </a:r>
            <a:r>
              <a:rPr lang="it-IT" dirty="0" smtClean="0"/>
              <a:t> </a:t>
            </a:r>
            <a:r>
              <a:rPr lang="it-IT" dirty="0" err="1" smtClean="0"/>
              <a:t>recibido</a:t>
            </a:r>
            <a:r>
              <a:rPr lang="it-IT" dirty="0" smtClean="0"/>
              <a:t> esta </a:t>
            </a:r>
            <a:r>
              <a:rPr lang="it-IT" dirty="0" err="1" smtClean="0"/>
              <a:t>mañana</a:t>
            </a:r>
            <a:r>
              <a:rPr lang="it-IT" dirty="0" smtClean="0"/>
              <a:t> (OD)</a:t>
            </a:r>
            <a:endParaRPr lang="it-IT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it-IT" dirty="0" smtClean="0"/>
              <a:t>→ Carlos </a:t>
            </a:r>
            <a:r>
              <a:rPr lang="it-IT" b="1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pide</a:t>
            </a:r>
            <a:r>
              <a:rPr lang="it-IT" dirty="0" smtClean="0"/>
              <a:t> </a:t>
            </a:r>
            <a:r>
              <a:rPr lang="it-IT" dirty="0" err="1" smtClean="0"/>
              <a:t>dinero</a:t>
            </a:r>
            <a:r>
              <a:rPr lang="it-IT" dirty="0" smtClean="0"/>
              <a:t> a </a:t>
            </a:r>
            <a:r>
              <a:rPr lang="it-IT" dirty="0" err="1" smtClean="0"/>
              <a:t>sus</a:t>
            </a:r>
            <a:r>
              <a:rPr lang="it-IT" dirty="0" smtClean="0"/>
              <a:t> </a:t>
            </a:r>
            <a:r>
              <a:rPr lang="it-IT" dirty="0" err="1" smtClean="0"/>
              <a:t>amigos</a:t>
            </a:r>
            <a:r>
              <a:rPr lang="it-IT" dirty="0" smtClean="0"/>
              <a:t> (OI)</a:t>
            </a:r>
            <a:endParaRPr lang="it-IT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it-IT" dirty="0" smtClean="0"/>
              <a:t>→ Carlos </a:t>
            </a:r>
            <a:r>
              <a:rPr lang="it-IT" b="1" dirty="0" smtClean="0"/>
              <a:t>se lo </a:t>
            </a:r>
            <a:r>
              <a:rPr lang="it-IT" dirty="0" smtClean="0"/>
              <a:t>ha </a:t>
            </a:r>
            <a:r>
              <a:rPr lang="it-IT" dirty="0" err="1" smtClean="0"/>
              <a:t>pedido</a:t>
            </a:r>
            <a:r>
              <a:rPr lang="it-IT" dirty="0" smtClean="0"/>
              <a:t> (OI + OD)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b="1" dirty="0" smtClean="0"/>
              <a:t>Me lo </a:t>
            </a:r>
            <a:r>
              <a:rPr lang="es-MX" dirty="0" smtClean="0"/>
              <a:t>enviaron ayer </a:t>
            </a:r>
            <a:r>
              <a:rPr lang="it-IT" dirty="0"/>
              <a:t>(OI + OD)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870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OBJETO DIRECTO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 el elemento de la </a:t>
            </a:r>
            <a:r>
              <a:rPr lang="es-MX" dirty="0" smtClean="0"/>
              <a:t>oración –persona o cosa - </a:t>
            </a:r>
            <a:r>
              <a:rPr lang="es-MX" dirty="0" smtClean="0"/>
              <a:t>que recibe directamente la acción expresada por el verbo: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Pierdo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las llaves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Lleva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María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su casa </a:t>
            </a:r>
            <a:endParaRPr lang="es-MX" dirty="0"/>
          </a:p>
          <a:p>
            <a:r>
              <a:rPr lang="es-MX" dirty="0" smtClean="0"/>
              <a:t>Es un elemento que completa el significado de algunos verbos y que expresa qué o quién recibe directamente la acción.</a:t>
            </a:r>
          </a:p>
          <a:p>
            <a:r>
              <a:rPr lang="es-MX" dirty="0" smtClean="0"/>
              <a:t>Se usan cuando ya ha aparecido en el contexto y no es necesario repetirlo: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- ¿Y las bebidas?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Tranquilo,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las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trae Lucía. 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3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formas de los pronombres personales OD</a:t>
            </a:r>
            <a:endParaRPr lang="it-IT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99163"/>
              </p:ext>
            </p:extLst>
          </p:nvPr>
        </p:nvGraphicFramePr>
        <p:xfrm>
          <a:off x="838200" y="1825625"/>
          <a:ext cx="10515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141">
                  <a:extLst>
                    <a:ext uri="{9D8B030D-6E8A-4147-A177-3AD203B41FA5}">
                      <a16:colId xmlns:a16="http://schemas.microsoft.com/office/drawing/2014/main" val="3316879170"/>
                    </a:ext>
                  </a:extLst>
                </a:gridCol>
                <a:gridCol w="1848051">
                  <a:extLst>
                    <a:ext uri="{9D8B030D-6E8A-4147-A177-3AD203B41FA5}">
                      <a16:colId xmlns:a16="http://schemas.microsoft.com/office/drawing/2014/main" val="3769907500"/>
                    </a:ext>
                  </a:extLst>
                </a:gridCol>
                <a:gridCol w="6175408">
                  <a:extLst>
                    <a:ext uri="{9D8B030D-6E8A-4147-A177-3AD203B41FA5}">
                      <a16:colId xmlns:a16="http://schemas.microsoft.com/office/drawing/2014/main" val="3416498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PRONOMBRES</a:t>
                      </a:r>
                      <a:r>
                        <a:rPr lang="es-MX" baseline="0" dirty="0" smtClean="0"/>
                        <a:t> SUJETO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PRONOMBRES</a:t>
                      </a:r>
                      <a:r>
                        <a:rPr lang="es-MX" baseline="0" dirty="0" smtClean="0"/>
                        <a:t> COMPLEMENTO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32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YO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ME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</a:t>
                      </a:r>
                      <a:r>
                        <a:rPr lang="es-MX" b="1" dirty="0" smtClean="0"/>
                        <a:t>Me</a:t>
                      </a:r>
                      <a:r>
                        <a:rPr lang="es-MX" dirty="0" smtClean="0"/>
                        <a:t> llamas mañana?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860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TÚ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TE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Te</a:t>
                      </a:r>
                      <a:r>
                        <a:rPr lang="es-MX" dirty="0" smtClean="0"/>
                        <a:t> quiero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ÉL-ELLA-USTED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LO/LA (LE)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pollo, </a:t>
                      </a:r>
                      <a:r>
                        <a:rPr lang="es-MX" b="1" dirty="0" smtClean="0"/>
                        <a:t>lo</a:t>
                      </a:r>
                      <a:r>
                        <a:rPr lang="es-MX" dirty="0" smtClean="0"/>
                        <a:t> como asado, la</a:t>
                      </a:r>
                      <a:r>
                        <a:rPr lang="es-MX" baseline="0" dirty="0" smtClean="0"/>
                        <a:t> verdura, </a:t>
                      </a:r>
                      <a:r>
                        <a:rPr lang="es-MX" b="1" baseline="0" dirty="0" smtClean="0"/>
                        <a:t>la</a:t>
                      </a:r>
                      <a:r>
                        <a:rPr lang="es-MX" baseline="0" dirty="0" smtClean="0"/>
                        <a:t> como </a:t>
                      </a:r>
                      <a:r>
                        <a:rPr lang="es-MX" baseline="0" dirty="0" smtClean="0"/>
                        <a:t>cruda.</a:t>
                      </a:r>
                    </a:p>
                    <a:p>
                      <a:r>
                        <a:rPr lang="es-MX" baseline="0" dirty="0" smtClean="0"/>
                        <a:t>Veo a Juan →</a:t>
                      </a:r>
                      <a:r>
                        <a:rPr lang="es-MX" b="1" baseline="0" dirty="0" smtClean="0"/>
                        <a:t> lo </a:t>
                      </a:r>
                      <a:r>
                        <a:rPr lang="es-MX" baseline="0" dirty="0" smtClean="0"/>
                        <a:t>veo / </a:t>
                      </a:r>
                      <a:r>
                        <a:rPr lang="es-MX" b="1" baseline="0" dirty="0" smtClean="0"/>
                        <a:t>le </a:t>
                      </a:r>
                      <a:r>
                        <a:rPr lang="es-MX" baseline="0" dirty="0" smtClean="0"/>
                        <a:t>veo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796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NOS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Nos</a:t>
                      </a:r>
                      <a:r>
                        <a:rPr lang="es-MX" dirty="0" smtClean="0"/>
                        <a:t> regalaron un coche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72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OS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Os</a:t>
                      </a:r>
                      <a:r>
                        <a:rPr lang="es-MX" dirty="0" smtClean="0"/>
                        <a:t> espero a las ocho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2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ELLOS-ELLAS-USTEDES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LOS/LAS (LES)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¿dónde están mis llaves? Siempre </a:t>
                      </a:r>
                      <a:r>
                        <a:rPr lang="es-MX" b="1" dirty="0" smtClean="0"/>
                        <a:t>las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smtClean="0"/>
                        <a:t>pierdo</a:t>
                      </a: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071540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838200" y="5804034"/>
            <a:ext cx="1051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Los sustantivos con función de OD que se refieren a personas llevan la preposición </a:t>
            </a:r>
            <a:r>
              <a:rPr lang="es-MX" b="1" dirty="0" smtClean="0">
                <a:solidFill>
                  <a:schemeClr val="tx1"/>
                </a:solidFill>
              </a:rPr>
              <a:t>A</a:t>
            </a:r>
            <a:r>
              <a:rPr lang="es-MX" dirty="0" smtClean="0">
                <a:solidFill>
                  <a:schemeClr val="tx1"/>
                </a:solidFill>
              </a:rPr>
              <a:t> (acusativo de persona)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Invitamos</a:t>
            </a:r>
            <a:r>
              <a:rPr lang="es-MX" b="1" dirty="0" smtClean="0">
                <a:solidFill>
                  <a:schemeClr val="tx1"/>
                </a:solidFill>
              </a:rPr>
              <a:t> a </a:t>
            </a:r>
            <a:r>
              <a:rPr lang="es-MX" dirty="0" smtClean="0">
                <a:solidFill>
                  <a:schemeClr val="tx1"/>
                </a:solidFill>
              </a:rPr>
              <a:t>Laura al cine→ </a:t>
            </a:r>
            <a:r>
              <a:rPr lang="es-MX" b="1" dirty="0" smtClean="0">
                <a:solidFill>
                  <a:schemeClr val="tx1"/>
                </a:solidFill>
              </a:rPr>
              <a:t>la</a:t>
            </a:r>
            <a:r>
              <a:rPr lang="es-MX" dirty="0" smtClean="0">
                <a:solidFill>
                  <a:schemeClr val="tx1"/>
                </a:solidFill>
              </a:rPr>
              <a:t> invitamos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3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uso de los pronombres complemento OD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Los pronombres personales complemento </a:t>
            </a:r>
            <a:r>
              <a:rPr lang="es-MX" dirty="0" smtClean="0"/>
              <a:t>OD se </a:t>
            </a:r>
            <a:r>
              <a:rPr lang="es-MX" dirty="0" smtClean="0"/>
              <a:t>colocan delante del </a:t>
            </a:r>
            <a:r>
              <a:rPr lang="es-MX" dirty="0" smtClean="0"/>
              <a:t>verbo</a:t>
            </a:r>
          </a:p>
          <a:p>
            <a:r>
              <a:rPr lang="es-MX" dirty="0" smtClean="0"/>
              <a:t>Aparecen también </a:t>
            </a:r>
            <a:r>
              <a:rPr lang="es-MX" dirty="0" err="1" smtClean="0"/>
              <a:t>cuadno</a:t>
            </a:r>
            <a:r>
              <a:rPr lang="es-MX" dirty="0" smtClean="0"/>
              <a:t> el OD aparece antes del verbo:</a:t>
            </a:r>
          </a:p>
          <a:p>
            <a:pPr lvl="2"/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Quiero mucho a mi madre / A mi madre </a:t>
            </a:r>
            <a:r>
              <a:rPr lang="es-MX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la </a:t>
            </a: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quiero mucho</a:t>
            </a:r>
            <a:endParaRPr lang="es-MX" sz="2400" dirty="0" smtClean="0"/>
          </a:p>
          <a:p>
            <a:r>
              <a:rPr lang="es-MX" dirty="0" smtClean="0"/>
              <a:t>Solo van después del verbo, formando una sola palabra, cuando se combinan con</a:t>
            </a:r>
          </a:p>
          <a:p>
            <a:pPr lvl="1"/>
            <a:r>
              <a:rPr lang="es-MX" dirty="0" smtClean="0"/>
              <a:t>Imperativo afirmativo: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 la pelota a María→ da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María</a:t>
            </a:r>
          </a:p>
          <a:p>
            <a:pPr lvl="1"/>
            <a:r>
              <a:rPr lang="es-MX" dirty="0" smtClean="0"/>
              <a:t>Infinitivo: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¿Dónde está tu hermana? No puedo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ver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/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puedo ver</a:t>
            </a:r>
            <a:endParaRPr lang="es-MX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MX" dirty="0" smtClean="0"/>
              <a:t>Gerundio: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-¿Hiciste la tarea? </a:t>
            </a:r>
            <a:r>
              <a:rPr lang="es-MX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●Estoy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haciéndo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/ 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estoy haciendo </a:t>
            </a:r>
            <a:endParaRPr lang="es-MX" dirty="0" smtClean="0"/>
          </a:p>
          <a:p>
            <a:r>
              <a:rPr lang="es-MX" dirty="0" smtClean="0"/>
              <a:t>Existe una forma neutra, </a:t>
            </a:r>
            <a:r>
              <a:rPr lang="es-MX" b="1" dirty="0" smtClean="0"/>
              <a:t>lo</a:t>
            </a:r>
            <a:r>
              <a:rPr lang="es-MX" dirty="0" smtClean="0"/>
              <a:t>, para referirnos a una parte del discurso que ha sido mencionada anteriormente. </a:t>
            </a:r>
            <a:r>
              <a:rPr lang="es-MX" dirty="0" smtClean="0">
                <a:solidFill>
                  <a:srgbClr val="0070C0"/>
                </a:solidFill>
              </a:rPr>
              <a:t>-</a:t>
            </a:r>
            <a:r>
              <a:rPr lang="es-MX" sz="2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 quiero comer ahora. </a:t>
            </a: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● </a:t>
            </a:r>
            <a:r>
              <a:rPr lang="es-MX" sz="26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Lo</a:t>
            </a:r>
            <a:r>
              <a:rPr lang="es-MX" sz="2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sé, pero ya es tarde.</a:t>
            </a:r>
          </a:p>
          <a:p>
            <a:pPr marL="0" indent="0">
              <a:buNone/>
            </a:pPr>
            <a:r>
              <a:rPr lang="es-MX" sz="2600" dirty="0" smtClean="0"/>
              <a:t>Se usa también para sustituir a los pronombre neutros </a:t>
            </a:r>
            <a:r>
              <a:rPr lang="es-MX" sz="2600" u="sng" dirty="0" smtClean="0"/>
              <a:t>esto, eso, aquello, algo </a:t>
            </a:r>
            <a:endParaRPr lang="it-IT" sz="2600" u="sng" dirty="0"/>
          </a:p>
        </p:txBody>
      </p:sp>
    </p:spTree>
    <p:extLst>
      <p:ext uri="{BB962C8B-B14F-4D97-AF65-F5344CB8AC3E}">
        <p14:creationId xmlns:p14="http://schemas.microsoft.com/office/powerpoint/2010/main" val="96311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OBJETO INDIRECTO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un elemento que completa el significado de algunos verbos y que expresa quién o qué recibe indirectamente la acción expresada por el verbo.</a:t>
            </a:r>
          </a:p>
          <a:p>
            <a:r>
              <a:rPr lang="es-MX" dirty="0" smtClean="0"/>
              <a:t>Se usa cuando ya ha aparecido en el contexto y no es necesario repetirlo</a:t>
            </a:r>
            <a:endParaRPr lang="es-MX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¿Qué sabes de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Mónica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?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 feliz, finalmente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han dado la beca </a:t>
            </a:r>
          </a:p>
          <a:p>
            <a:pPr marL="0" indent="0">
              <a:buNone/>
            </a:pPr>
            <a:r>
              <a:rPr lang="es-MX" dirty="0" smtClean="0"/>
              <a:t>Se usa también cuando está </a:t>
            </a:r>
            <a:r>
              <a:rPr lang="es-MX" dirty="0" smtClean="0"/>
              <a:t>claro </a:t>
            </a:r>
            <a:r>
              <a:rPr lang="es-MX" dirty="0" smtClean="0"/>
              <a:t>para los hablantes o cuando aparece en la misma frase pero antes del verbo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Nicolás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han robado la bici esta mañana</a:t>
            </a:r>
            <a:r>
              <a:rPr lang="es-MX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446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formas de los pronombres personales OI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49081"/>
              </p:ext>
            </p:extLst>
          </p:nvPr>
        </p:nvGraphicFramePr>
        <p:xfrm>
          <a:off x="838200" y="1825625"/>
          <a:ext cx="10515600" cy="388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623">
                  <a:extLst>
                    <a:ext uri="{9D8B030D-6E8A-4147-A177-3AD203B41FA5}">
                      <a16:colId xmlns:a16="http://schemas.microsoft.com/office/drawing/2014/main" val="55627505"/>
                    </a:ext>
                  </a:extLst>
                </a:gridCol>
                <a:gridCol w="2050181">
                  <a:extLst>
                    <a:ext uri="{9D8B030D-6E8A-4147-A177-3AD203B41FA5}">
                      <a16:colId xmlns:a16="http://schemas.microsoft.com/office/drawing/2014/main" val="86222626"/>
                    </a:ext>
                  </a:extLst>
                </a:gridCol>
                <a:gridCol w="6627796">
                  <a:extLst>
                    <a:ext uri="{9D8B030D-6E8A-4147-A177-3AD203B41FA5}">
                      <a16:colId xmlns:a16="http://schemas.microsoft.com/office/drawing/2014/main" val="475881590"/>
                    </a:ext>
                  </a:extLst>
                </a:gridCol>
              </a:tblGrid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PRONOMBRES</a:t>
                      </a:r>
                      <a:r>
                        <a:rPr lang="es-MX" baseline="0" dirty="0" smtClean="0"/>
                        <a:t> SUJETO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 COMPLEMENTO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89906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YO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</a:t>
                      </a:r>
                      <a:r>
                        <a:rPr lang="es-MX" b="1" dirty="0" smtClean="0"/>
                        <a:t>me</a:t>
                      </a:r>
                      <a:r>
                        <a:rPr lang="es-MX" baseline="0" dirty="0" smtClean="0"/>
                        <a:t> das un beso?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44347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TÚ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Te </a:t>
                      </a:r>
                      <a:r>
                        <a:rPr lang="es-MX" dirty="0" smtClean="0"/>
                        <a:t>presto mi cámara de fotos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368996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ÉL-ELLA-USTED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LE (SE*)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Le</a:t>
                      </a:r>
                      <a:r>
                        <a:rPr lang="es-MX" dirty="0" smtClean="0"/>
                        <a:t> digo toda</a:t>
                      </a:r>
                      <a:r>
                        <a:rPr lang="es-MX" baseline="0" dirty="0" smtClean="0"/>
                        <a:t> la verdad al juez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68298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NOSOTROS-AS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Sonia siempre </a:t>
                      </a:r>
                      <a:r>
                        <a:rPr lang="es-MX" b="1" dirty="0" smtClean="0"/>
                        <a:t>nos</a:t>
                      </a:r>
                      <a:r>
                        <a:rPr lang="es-MX" dirty="0" smtClean="0"/>
                        <a:t> compra algo en sus viajes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364573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VOSOTROS-AS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</a:t>
                      </a:r>
                      <a:r>
                        <a:rPr lang="es-MX" b="1" dirty="0" smtClean="0"/>
                        <a:t>Os</a:t>
                      </a:r>
                      <a:r>
                        <a:rPr lang="es-MX" dirty="0" smtClean="0"/>
                        <a:t> cuento un secreto?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71344"/>
                  </a:ext>
                </a:extLst>
              </a:tr>
              <a:tr h="832885">
                <a:tc>
                  <a:txBody>
                    <a:bodyPr/>
                    <a:lstStyle/>
                    <a:p>
                      <a:r>
                        <a:rPr lang="es-MX" dirty="0" smtClean="0"/>
                        <a:t>ELLOS-ELLAS-USTEDES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LES (SE*)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Les</a:t>
                      </a:r>
                      <a:r>
                        <a:rPr lang="es-MX" dirty="0" smtClean="0"/>
                        <a:t> traigo la cuenta.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3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0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 OBJETO INDIRECTO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Aparecen siempre que la frase tiene un objeto indirecto.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has pedido las llaves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Eva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?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  +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No,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las he pedido a Rebeca.</a:t>
            </a:r>
          </a:p>
          <a:p>
            <a:r>
              <a:rPr lang="es-MX" dirty="0" smtClean="0"/>
              <a:t>Los pronombres personales complemento se colocan delante del verbo.</a:t>
            </a:r>
          </a:p>
          <a:p>
            <a:r>
              <a:rPr lang="es-MX" dirty="0" smtClean="0"/>
              <a:t>Solo van después del verbo, formando una sola palabra, cuando se combinan con</a:t>
            </a:r>
          </a:p>
          <a:p>
            <a:pPr lvl="1"/>
            <a:r>
              <a:rPr lang="es-MX" dirty="0" smtClean="0"/>
              <a:t>Imperativo afirmativo: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 la pelota a María→ da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pelota</a:t>
            </a:r>
          </a:p>
          <a:p>
            <a:pPr lvl="1"/>
            <a:r>
              <a:rPr lang="es-MX" dirty="0" smtClean="0"/>
              <a:t>Infinitivo: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 sé si prestar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la cámara de fotos. </a:t>
            </a:r>
            <a:endParaRPr lang="es-MX" b="1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MX" dirty="0" smtClean="0"/>
              <a:t>Gerundio: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¿ya respondiste al director? Estoy escribiéndo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ahora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8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 de los pronombres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MX" dirty="0" smtClean="0"/>
              <a:t>Con </a:t>
            </a:r>
            <a:r>
              <a:rPr lang="es-MX" dirty="0" smtClean="0"/>
              <a:t>los verbos conjugados, se colocan delante del verbo y separados</a:t>
            </a:r>
            <a:r>
              <a:rPr lang="es-MX" dirty="0" smtClean="0"/>
              <a:t>.</a:t>
            </a:r>
          </a:p>
          <a:p>
            <a:r>
              <a:rPr lang="es-MX" dirty="0"/>
              <a:t>Cuando hay más de un pronombre, su orden es:  OI + OD</a:t>
            </a:r>
          </a:p>
          <a:p>
            <a:r>
              <a:rPr lang="es-MX" dirty="0" smtClean="0"/>
              <a:t>Los </a:t>
            </a:r>
            <a:r>
              <a:rPr lang="es-MX" dirty="0" smtClean="0"/>
              <a:t>pronombres de OI  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   </a:t>
            </a:r>
            <a:endParaRPr lang="es-MX" dirty="0" smtClean="0"/>
          </a:p>
          <a:p>
            <a:pPr marL="457200" lvl="1" indent="0">
              <a:buNone/>
            </a:pPr>
            <a:r>
              <a:rPr lang="es-MX" sz="2800" b="1" dirty="0" smtClean="0"/>
              <a:t>	LE</a:t>
            </a:r>
            <a:r>
              <a:rPr lang="es-MX" sz="2800" b="1" dirty="0" smtClean="0"/>
              <a:t>	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</a:t>
            </a:r>
            <a:r>
              <a:rPr lang="es-MX" dirty="0" smtClean="0"/>
              <a:t>	  </a:t>
            </a:r>
            <a:r>
              <a:rPr lang="es-MX" sz="3200" b="1" dirty="0" smtClean="0"/>
              <a:t>SE 	</a:t>
            </a:r>
            <a:r>
              <a:rPr lang="es-MX" dirty="0" smtClean="0"/>
              <a:t>	</a:t>
            </a:r>
          </a:p>
          <a:p>
            <a:pPr marL="457200" lvl="1" indent="0">
              <a:buNone/>
            </a:pPr>
            <a:r>
              <a:rPr lang="es-MX" sz="2800" b="1" dirty="0" smtClean="0"/>
              <a:t>	LES</a:t>
            </a:r>
            <a:endParaRPr lang="es-MX" sz="2800" b="1" dirty="0" smtClean="0"/>
          </a:p>
          <a:p>
            <a:pPr marL="457200" lvl="1" indent="0">
              <a:buNone/>
            </a:pPr>
            <a:r>
              <a:rPr lang="es-MX" b="1" dirty="0" smtClean="0"/>
              <a:t>Cuando van </a:t>
            </a:r>
            <a:r>
              <a:rPr lang="es-MX" b="1" dirty="0" smtClean="0"/>
              <a:t>delante de  </a:t>
            </a:r>
            <a:r>
              <a:rPr lang="es-MX" b="1" dirty="0" smtClean="0"/>
              <a:t>los pronombres de OD: lo , la, los, las </a:t>
            </a:r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Flecha derecha 3"/>
          <p:cNvSpPr/>
          <p:nvPr/>
        </p:nvSpPr>
        <p:spPr>
          <a:xfrm flipV="1">
            <a:off x="3590223" y="4164740"/>
            <a:ext cx="1183907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65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Algunos ejemplos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5577" y="197000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 smtClean="0"/>
              <a:t>Yo regalo </a:t>
            </a:r>
            <a:r>
              <a:rPr lang="es-MX" u="sng" dirty="0" smtClean="0"/>
              <a:t>una muñeca </a:t>
            </a:r>
            <a:r>
              <a:rPr lang="es-MX" dirty="0" smtClean="0"/>
              <a:t> </a:t>
            </a:r>
            <a:r>
              <a:rPr lang="es-MX" u="sng" dirty="0" smtClean="0"/>
              <a:t>a mi sobrina</a:t>
            </a:r>
          </a:p>
          <a:p>
            <a:pPr marL="0" indent="0" algn="ctr">
              <a:buNone/>
            </a:pPr>
            <a:endParaRPr lang="es-MX" u="sng" dirty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endParaRPr lang="es-MX" u="sng" dirty="0"/>
          </a:p>
          <a:p>
            <a:pPr marL="0" indent="0">
              <a:buNone/>
            </a:pPr>
            <a:r>
              <a:rPr lang="es-MX" b="1" dirty="0" smtClean="0"/>
              <a:t>La</a:t>
            </a:r>
            <a:r>
              <a:rPr lang="es-MX" dirty="0" smtClean="0"/>
              <a:t> regalo a mi sobrina  				</a:t>
            </a:r>
            <a:r>
              <a:rPr lang="es-MX" b="1" dirty="0" smtClean="0"/>
              <a:t>Le</a:t>
            </a:r>
            <a:r>
              <a:rPr lang="es-MX" dirty="0" smtClean="0"/>
              <a:t> regalo una muñeca </a:t>
            </a:r>
          </a:p>
          <a:p>
            <a:pPr marL="0" indent="0" algn="ctr">
              <a:buNone/>
            </a:pPr>
            <a:r>
              <a:rPr lang="es-MX" strike="sngStrike" dirty="0" smtClean="0"/>
              <a:t>Le</a:t>
            </a:r>
            <a:r>
              <a:rPr lang="es-MX" dirty="0" smtClean="0"/>
              <a:t> la regalo </a:t>
            </a:r>
          </a:p>
          <a:p>
            <a:pPr marL="0" indent="0" algn="ctr">
              <a:buNone/>
            </a:pPr>
            <a:r>
              <a:rPr lang="es-MX" sz="1800" dirty="0" smtClean="0"/>
              <a:t>(OI+OD)</a:t>
            </a:r>
          </a:p>
          <a:p>
            <a:pPr marL="0" indent="0" algn="ctr">
              <a:buNone/>
            </a:pPr>
            <a:r>
              <a:rPr lang="es-MX" dirty="0" smtClean="0"/>
              <a:t>Se la regalo </a:t>
            </a:r>
            <a:endParaRPr lang="it-IT" dirty="0"/>
          </a:p>
        </p:txBody>
      </p:sp>
      <p:sp>
        <p:nvSpPr>
          <p:cNvPr id="15" name="Elipse 14"/>
          <p:cNvSpPr/>
          <p:nvPr/>
        </p:nvSpPr>
        <p:spPr>
          <a:xfrm>
            <a:off x="2849078" y="3137836"/>
            <a:ext cx="181917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OBJETO DIRECTO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8580922" y="3027372"/>
            <a:ext cx="17277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OBJETO INDIRECTO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8" name="Conector recto de flecha 17"/>
          <p:cNvCxnSpPr/>
          <p:nvPr/>
        </p:nvCxnSpPr>
        <p:spPr>
          <a:xfrm flipH="1">
            <a:off x="4581625" y="2579571"/>
            <a:ext cx="596767" cy="442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7993781" y="2464067"/>
            <a:ext cx="505326" cy="442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5457525" y="5255394"/>
            <a:ext cx="9625" cy="327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911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816</Words>
  <Application>Microsoft Office PowerPoint</Application>
  <PresentationFormat>Panorámica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Baskerville Old Face</vt:lpstr>
      <vt:lpstr>Calibri</vt:lpstr>
      <vt:lpstr>Calibri Light</vt:lpstr>
      <vt:lpstr>Tema de Office</vt:lpstr>
      <vt:lpstr>PRONOMBRES COMPLEMENTO</vt:lpstr>
      <vt:lpstr>OBJETO DIRECTO </vt:lpstr>
      <vt:lpstr>Las formas de los pronombres personales OD</vt:lpstr>
      <vt:lpstr>EL uso de los pronombres complemento OD</vt:lpstr>
      <vt:lpstr>OBJETO INDIRECTO</vt:lpstr>
      <vt:lpstr>Las formas de los pronombres personales OI</vt:lpstr>
      <vt:lpstr>… OBJETO INDIRECTO</vt:lpstr>
      <vt:lpstr>Posición de los pronombres</vt:lpstr>
      <vt:lpstr>Algunos ejemplos</vt:lpstr>
      <vt:lpstr>Otros ejemplos </vt:lpstr>
      <vt:lpstr>PRONOMBRES PERSONALES</vt:lpstr>
      <vt:lpstr>Más ejemplos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COMPLEMENTO</dc:title>
  <dc:creator>anamaria.gonzalez</dc:creator>
  <cp:lastModifiedBy>anamaria.gonzalez</cp:lastModifiedBy>
  <cp:revision>18</cp:revision>
  <dcterms:created xsi:type="dcterms:W3CDTF">2020-11-24T23:53:39Z</dcterms:created>
  <dcterms:modified xsi:type="dcterms:W3CDTF">2020-11-25T14:23:45Z</dcterms:modified>
</cp:coreProperties>
</file>