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it-I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1A0C-41D7-4CCF-80BF-7072E6D14491}" type="datetimeFigureOut">
              <a:rPr lang="it-IT" smtClean="0"/>
              <a:t>26/11/2020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CFA4-EC2B-4757-9CD4-B24303C1E5F4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1604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1A0C-41D7-4CCF-80BF-7072E6D14491}" type="datetimeFigureOut">
              <a:rPr lang="it-IT" smtClean="0"/>
              <a:t>26/11/2020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CFA4-EC2B-4757-9CD4-B24303C1E5F4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6211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1A0C-41D7-4CCF-80BF-7072E6D14491}" type="datetimeFigureOut">
              <a:rPr lang="it-IT" smtClean="0"/>
              <a:t>26/11/2020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CFA4-EC2B-4757-9CD4-B24303C1E5F4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9692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1A0C-41D7-4CCF-80BF-7072E6D14491}" type="datetimeFigureOut">
              <a:rPr lang="it-IT" smtClean="0"/>
              <a:t>26/11/2020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CFA4-EC2B-4757-9CD4-B24303C1E5F4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837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1A0C-41D7-4CCF-80BF-7072E6D14491}" type="datetimeFigureOut">
              <a:rPr lang="it-IT" smtClean="0"/>
              <a:t>26/11/2020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CFA4-EC2B-4757-9CD4-B24303C1E5F4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4542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1A0C-41D7-4CCF-80BF-7072E6D14491}" type="datetimeFigureOut">
              <a:rPr lang="it-IT" smtClean="0"/>
              <a:t>26/11/2020</a:t>
            </a:fld>
            <a:endParaRPr lang="it-I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CFA4-EC2B-4757-9CD4-B24303C1E5F4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2958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1A0C-41D7-4CCF-80BF-7072E6D14491}" type="datetimeFigureOut">
              <a:rPr lang="it-IT" smtClean="0"/>
              <a:t>26/11/2020</a:t>
            </a:fld>
            <a:endParaRPr lang="it-IT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CFA4-EC2B-4757-9CD4-B24303C1E5F4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3796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1A0C-41D7-4CCF-80BF-7072E6D14491}" type="datetimeFigureOut">
              <a:rPr lang="it-IT" smtClean="0"/>
              <a:t>26/11/2020</a:t>
            </a:fld>
            <a:endParaRPr lang="it-I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CFA4-EC2B-4757-9CD4-B24303C1E5F4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9970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1A0C-41D7-4CCF-80BF-7072E6D14491}" type="datetimeFigureOut">
              <a:rPr lang="it-IT" smtClean="0"/>
              <a:t>26/11/2020</a:t>
            </a:fld>
            <a:endParaRPr lang="it-IT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CFA4-EC2B-4757-9CD4-B24303C1E5F4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8029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1A0C-41D7-4CCF-80BF-7072E6D14491}" type="datetimeFigureOut">
              <a:rPr lang="it-IT" smtClean="0"/>
              <a:t>26/11/2020</a:t>
            </a:fld>
            <a:endParaRPr lang="it-I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CFA4-EC2B-4757-9CD4-B24303C1E5F4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7244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81A0C-41D7-4CCF-80BF-7072E6D14491}" type="datetimeFigureOut">
              <a:rPr lang="it-IT" smtClean="0"/>
              <a:t>26/11/2020</a:t>
            </a:fld>
            <a:endParaRPr lang="it-I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CFA4-EC2B-4757-9CD4-B24303C1E5F4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1160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81A0C-41D7-4CCF-80BF-7072E6D14491}" type="datetimeFigureOut">
              <a:rPr lang="it-IT" smtClean="0"/>
              <a:t>26/11/2020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5CFA4-EC2B-4757-9CD4-B24303C1E5F4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6471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r>
              <a:rPr lang="es-MX" b="1" dirty="0" smtClean="0">
                <a:solidFill>
                  <a:srgbClr val="002060"/>
                </a:solidFill>
              </a:rPr>
              <a:t>CONDICIONAL </a:t>
            </a:r>
            <a:endParaRPr lang="it-IT" b="1" dirty="0">
              <a:solidFill>
                <a:srgbClr val="00206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9633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s-MX" dirty="0" smtClean="0">
                <a:solidFill>
                  <a:srgbClr val="002060"/>
                </a:solidFill>
              </a:rPr>
              <a:t>Conjugación </a:t>
            </a:r>
            <a:endParaRPr lang="it-IT" dirty="0">
              <a:solidFill>
                <a:srgbClr val="002060"/>
              </a:solidFill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9304836"/>
              </p:ext>
            </p:extLst>
          </p:nvPr>
        </p:nvGraphicFramePr>
        <p:xfrm>
          <a:off x="838200" y="1825625"/>
          <a:ext cx="10515600" cy="40939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1119414573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680970928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791916396"/>
                    </a:ext>
                  </a:extLst>
                </a:gridCol>
              </a:tblGrid>
              <a:tr h="584845">
                <a:tc>
                  <a:txBody>
                    <a:bodyPr/>
                    <a:lstStyle/>
                    <a:p>
                      <a:r>
                        <a:rPr lang="es-MX" sz="2800" dirty="0" smtClean="0">
                          <a:solidFill>
                            <a:srgbClr val="002060"/>
                          </a:solidFill>
                        </a:rPr>
                        <a:t>-AR</a:t>
                      </a:r>
                      <a:endParaRPr lang="it-IT" sz="2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800" dirty="0" smtClean="0">
                          <a:solidFill>
                            <a:srgbClr val="002060"/>
                          </a:solidFill>
                        </a:rPr>
                        <a:t>-ER</a:t>
                      </a:r>
                      <a:endParaRPr lang="it-IT" sz="2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800" dirty="0" smtClean="0">
                          <a:solidFill>
                            <a:srgbClr val="002060"/>
                          </a:solidFill>
                        </a:rPr>
                        <a:t>-IR </a:t>
                      </a:r>
                      <a:endParaRPr lang="it-IT" sz="2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3391896"/>
                  </a:ext>
                </a:extLst>
              </a:tr>
              <a:tr h="584845">
                <a:tc>
                  <a:txBody>
                    <a:bodyPr/>
                    <a:lstStyle/>
                    <a:p>
                      <a:r>
                        <a:rPr lang="es-MX" sz="2800" dirty="0" smtClean="0">
                          <a:solidFill>
                            <a:srgbClr val="002060"/>
                          </a:solidFill>
                        </a:rPr>
                        <a:t>hablar</a:t>
                      </a:r>
                      <a:r>
                        <a:rPr lang="es-MX" sz="2800" b="1" dirty="0" smtClean="0">
                          <a:solidFill>
                            <a:srgbClr val="002060"/>
                          </a:solidFill>
                        </a:rPr>
                        <a:t>ía</a:t>
                      </a:r>
                      <a:endParaRPr lang="it-IT" sz="2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800" dirty="0" smtClean="0">
                          <a:solidFill>
                            <a:srgbClr val="002060"/>
                          </a:solidFill>
                        </a:rPr>
                        <a:t>correr</a:t>
                      </a:r>
                      <a:r>
                        <a:rPr lang="es-MX" sz="2800" b="1" dirty="0" smtClean="0">
                          <a:solidFill>
                            <a:srgbClr val="002060"/>
                          </a:solidFill>
                        </a:rPr>
                        <a:t>ía</a:t>
                      </a:r>
                      <a:endParaRPr lang="it-IT" sz="2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800" dirty="0" smtClean="0">
                          <a:solidFill>
                            <a:srgbClr val="002060"/>
                          </a:solidFill>
                        </a:rPr>
                        <a:t>escribir</a:t>
                      </a:r>
                      <a:r>
                        <a:rPr lang="es-MX" sz="2800" b="1" dirty="0" smtClean="0">
                          <a:solidFill>
                            <a:srgbClr val="002060"/>
                          </a:solidFill>
                        </a:rPr>
                        <a:t>ía</a:t>
                      </a:r>
                      <a:endParaRPr lang="it-IT" sz="2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1275865"/>
                  </a:ext>
                </a:extLst>
              </a:tr>
              <a:tr h="584845">
                <a:tc>
                  <a:txBody>
                    <a:bodyPr/>
                    <a:lstStyle/>
                    <a:p>
                      <a:r>
                        <a:rPr lang="es-MX" sz="2800" dirty="0" smtClean="0">
                          <a:solidFill>
                            <a:srgbClr val="002060"/>
                          </a:solidFill>
                        </a:rPr>
                        <a:t>hablar</a:t>
                      </a:r>
                      <a:r>
                        <a:rPr lang="es-MX" sz="2800" b="1" dirty="0" smtClean="0">
                          <a:solidFill>
                            <a:srgbClr val="002060"/>
                          </a:solidFill>
                        </a:rPr>
                        <a:t>ías</a:t>
                      </a:r>
                      <a:endParaRPr lang="it-IT" sz="2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800" dirty="0" smtClean="0">
                          <a:solidFill>
                            <a:srgbClr val="002060"/>
                          </a:solidFill>
                        </a:rPr>
                        <a:t>correr</a:t>
                      </a:r>
                      <a:r>
                        <a:rPr lang="es-MX" sz="2800" b="1" dirty="0" smtClean="0">
                          <a:solidFill>
                            <a:srgbClr val="002060"/>
                          </a:solidFill>
                        </a:rPr>
                        <a:t>ías</a:t>
                      </a:r>
                      <a:endParaRPr lang="it-IT" sz="2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800" dirty="0" smtClean="0">
                          <a:solidFill>
                            <a:srgbClr val="002060"/>
                          </a:solidFill>
                        </a:rPr>
                        <a:t>escribir</a:t>
                      </a:r>
                      <a:r>
                        <a:rPr lang="es-MX" sz="2800" b="1" dirty="0" smtClean="0">
                          <a:solidFill>
                            <a:srgbClr val="002060"/>
                          </a:solidFill>
                        </a:rPr>
                        <a:t>ías</a:t>
                      </a:r>
                      <a:endParaRPr lang="it-IT" sz="2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2576672"/>
                  </a:ext>
                </a:extLst>
              </a:tr>
              <a:tr h="584845">
                <a:tc>
                  <a:txBody>
                    <a:bodyPr/>
                    <a:lstStyle/>
                    <a:p>
                      <a:r>
                        <a:rPr lang="es-MX" sz="2800" dirty="0" smtClean="0">
                          <a:solidFill>
                            <a:srgbClr val="002060"/>
                          </a:solidFill>
                        </a:rPr>
                        <a:t>hablar</a:t>
                      </a:r>
                      <a:r>
                        <a:rPr lang="es-MX" sz="2800" b="1" dirty="0" smtClean="0">
                          <a:solidFill>
                            <a:srgbClr val="002060"/>
                          </a:solidFill>
                        </a:rPr>
                        <a:t>ía</a:t>
                      </a:r>
                      <a:endParaRPr lang="it-IT" sz="2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800" dirty="0" smtClean="0">
                          <a:solidFill>
                            <a:srgbClr val="002060"/>
                          </a:solidFill>
                        </a:rPr>
                        <a:t>correr</a:t>
                      </a:r>
                      <a:r>
                        <a:rPr lang="es-MX" sz="2800" b="1" dirty="0" smtClean="0">
                          <a:solidFill>
                            <a:srgbClr val="002060"/>
                          </a:solidFill>
                        </a:rPr>
                        <a:t>ía</a:t>
                      </a:r>
                      <a:endParaRPr lang="it-IT" sz="2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800" dirty="0" smtClean="0">
                          <a:solidFill>
                            <a:srgbClr val="002060"/>
                          </a:solidFill>
                        </a:rPr>
                        <a:t>escribir</a:t>
                      </a:r>
                      <a:r>
                        <a:rPr lang="es-MX" sz="2800" b="1" dirty="0" smtClean="0">
                          <a:solidFill>
                            <a:srgbClr val="002060"/>
                          </a:solidFill>
                        </a:rPr>
                        <a:t>ía</a:t>
                      </a:r>
                      <a:endParaRPr lang="it-IT" sz="2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1908047"/>
                  </a:ext>
                </a:extLst>
              </a:tr>
              <a:tr h="584845">
                <a:tc>
                  <a:txBody>
                    <a:bodyPr/>
                    <a:lstStyle/>
                    <a:p>
                      <a:r>
                        <a:rPr lang="es-MX" sz="2800" dirty="0" smtClean="0">
                          <a:solidFill>
                            <a:srgbClr val="002060"/>
                          </a:solidFill>
                        </a:rPr>
                        <a:t>hablar</a:t>
                      </a:r>
                      <a:r>
                        <a:rPr lang="es-MX" sz="2800" b="1" dirty="0" smtClean="0">
                          <a:solidFill>
                            <a:srgbClr val="002060"/>
                          </a:solidFill>
                        </a:rPr>
                        <a:t>íamos</a:t>
                      </a:r>
                      <a:endParaRPr lang="it-IT" sz="2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800" dirty="0" smtClean="0">
                          <a:solidFill>
                            <a:srgbClr val="002060"/>
                          </a:solidFill>
                        </a:rPr>
                        <a:t>correr</a:t>
                      </a:r>
                      <a:r>
                        <a:rPr lang="es-MX" sz="2800" b="1" dirty="0" smtClean="0">
                          <a:solidFill>
                            <a:srgbClr val="002060"/>
                          </a:solidFill>
                        </a:rPr>
                        <a:t>íamos</a:t>
                      </a:r>
                      <a:endParaRPr lang="it-IT" sz="2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800" dirty="0" smtClean="0">
                          <a:solidFill>
                            <a:srgbClr val="002060"/>
                          </a:solidFill>
                        </a:rPr>
                        <a:t>escribir</a:t>
                      </a:r>
                      <a:r>
                        <a:rPr lang="es-MX" sz="2800" b="1" dirty="0" smtClean="0">
                          <a:solidFill>
                            <a:srgbClr val="002060"/>
                          </a:solidFill>
                        </a:rPr>
                        <a:t>íamos</a:t>
                      </a:r>
                      <a:endParaRPr lang="it-IT" sz="2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1783455"/>
                  </a:ext>
                </a:extLst>
              </a:tr>
              <a:tr h="584845">
                <a:tc>
                  <a:txBody>
                    <a:bodyPr/>
                    <a:lstStyle/>
                    <a:p>
                      <a:r>
                        <a:rPr lang="es-MX" sz="2800" dirty="0" smtClean="0">
                          <a:solidFill>
                            <a:srgbClr val="002060"/>
                          </a:solidFill>
                        </a:rPr>
                        <a:t>hablar</a:t>
                      </a:r>
                      <a:r>
                        <a:rPr lang="es-MX" sz="2800" b="1" dirty="0" smtClean="0">
                          <a:solidFill>
                            <a:srgbClr val="002060"/>
                          </a:solidFill>
                        </a:rPr>
                        <a:t>íais</a:t>
                      </a:r>
                      <a:endParaRPr lang="it-IT" sz="2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800" dirty="0" smtClean="0">
                          <a:solidFill>
                            <a:srgbClr val="002060"/>
                          </a:solidFill>
                        </a:rPr>
                        <a:t>correr</a:t>
                      </a:r>
                      <a:r>
                        <a:rPr lang="es-MX" sz="2800" b="1" dirty="0" smtClean="0">
                          <a:solidFill>
                            <a:srgbClr val="002060"/>
                          </a:solidFill>
                        </a:rPr>
                        <a:t>íais</a:t>
                      </a:r>
                      <a:endParaRPr lang="it-IT" sz="2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800" dirty="0" smtClean="0">
                          <a:solidFill>
                            <a:srgbClr val="002060"/>
                          </a:solidFill>
                        </a:rPr>
                        <a:t>escribir</a:t>
                      </a:r>
                      <a:r>
                        <a:rPr lang="es-MX" sz="2800" b="1" dirty="0" smtClean="0">
                          <a:solidFill>
                            <a:srgbClr val="002060"/>
                          </a:solidFill>
                        </a:rPr>
                        <a:t>íais</a:t>
                      </a:r>
                      <a:endParaRPr lang="it-IT" sz="2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3783783"/>
                  </a:ext>
                </a:extLst>
              </a:tr>
              <a:tr h="584845">
                <a:tc>
                  <a:txBody>
                    <a:bodyPr/>
                    <a:lstStyle/>
                    <a:p>
                      <a:r>
                        <a:rPr lang="es-MX" sz="2800" dirty="0" smtClean="0">
                          <a:solidFill>
                            <a:srgbClr val="002060"/>
                          </a:solidFill>
                        </a:rPr>
                        <a:t>hablar</a:t>
                      </a:r>
                      <a:r>
                        <a:rPr lang="es-MX" sz="2800" b="1" dirty="0" smtClean="0">
                          <a:solidFill>
                            <a:srgbClr val="002060"/>
                          </a:solidFill>
                        </a:rPr>
                        <a:t>ían</a:t>
                      </a:r>
                      <a:endParaRPr lang="it-IT" sz="2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800" dirty="0" smtClean="0">
                          <a:solidFill>
                            <a:srgbClr val="002060"/>
                          </a:solidFill>
                        </a:rPr>
                        <a:t>correr</a:t>
                      </a:r>
                      <a:r>
                        <a:rPr lang="es-MX" sz="2800" b="1" dirty="0" smtClean="0">
                          <a:solidFill>
                            <a:srgbClr val="002060"/>
                          </a:solidFill>
                        </a:rPr>
                        <a:t>ían</a:t>
                      </a:r>
                      <a:endParaRPr lang="it-IT" sz="2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800" dirty="0" smtClean="0">
                          <a:solidFill>
                            <a:srgbClr val="002060"/>
                          </a:solidFill>
                        </a:rPr>
                        <a:t>escribir</a:t>
                      </a:r>
                      <a:r>
                        <a:rPr lang="es-MX" sz="2800" b="1" dirty="0" smtClean="0">
                          <a:solidFill>
                            <a:srgbClr val="002060"/>
                          </a:solidFill>
                        </a:rPr>
                        <a:t>ían</a:t>
                      </a:r>
                      <a:endParaRPr lang="it-IT" sz="2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65646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2151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s-MX" dirty="0" smtClean="0">
                <a:solidFill>
                  <a:srgbClr val="002060"/>
                </a:solidFill>
              </a:rPr>
              <a:t>Irregularidades 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 numCol="2">
            <a:normAutofit/>
          </a:bodyPr>
          <a:lstStyle/>
          <a:p>
            <a:pPr marL="0" indent="0">
              <a:buNone/>
            </a:pPr>
            <a:endParaRPr lang="it-IT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s-ES" dirty="0" smtClean="0">
                <a:solidFill>
                  <a:srgbClr val="002060"/>
                </a:solidFill>
              </a:rPr>
              <a:t>caber </a:t>
            </a:r>
            <a:r>
              <a:rPr lang="es-ES" dirty="0">
                <a:solidFill>
                  <a:srgbClr val="002060"/>
                </a:solidFill>
              </a:rPr>
              <a:t>→ </a:t>
            </a:r>
            <a:r>
              <a:rPr lang="es-ES" dirty="0" smtClean="0">
                <a:solidFill>
                  <a:srgbClr val="002060"/>
                </a:solidFill>
              </a:rPr>
              <a:t> 	</a:t>
            </a:r>
            <a:r>
              <a:rPr lang="es-ES" b="1" dirty="0" smtClean="0">
                <a:solidFill>
                  <a:srgbClr val="002060"/>
                </a:solidFill>
              </a:rPr>
              <a:t>cabría </a:t>
            </a:r>
          </a:p>
          <a:p>
            <a:pPr marL="0" indent="0">
              <a:buNone/>
            </a:pPr>
            <a:r>
              <a:rPr lang="es-ES" dirty="0" smtClean="0">
                <a:solidFill>
                  <a:srgbClr val="002060"/>
                </a:solidFill>
              </a:rPr>
              <a:t>hacer→ 	</a:t>
            </a:r>
            <a:r>
              <a:rPr lang="es-ES" b="1" dirty="0" smtClean="0">
                <a:solidFill>
                  <a:srgbClr val="002060"/>
                </a:solidFill>
              </a:rPr>
              <a:t>haría </a:t>
            </a:r>
          </a:p>
          <a:p>
            <a:pPr marL="0" indent="0">
              <a:buNone/>
            </a:pPr>
            <a:r>
              <a:rPr lang="es-ES" dirty="0" smtClean="0">
                <a:solidFill>
                  <a:srgbClr val="002060"/>
                </a:solidFill>
              </a:rPr>
              <a:t>querer→	</a:t>
            </a:r>
            <a:r>
              <a:rPr lang="es-ES" b="1" dirty="0" smtClean="0">
                <a:solidFill>
                  <a:srgbClr val="002060"/>
                </a:solidFill>
              </a:rPr>
              <a:t>querría </a:t>
            </a:r>
          </a:p>
          <a:p>
            <a:pPr marL="0" indent="0">
              <a:buNone/>
            </a:pPr>
            <a:r>
              <a:rPr lang="es-ES" dirty="0" smtClean="0">
                <a:solidFill>
                  <a:srgbClr val="002060"/>
                </a:solidFill>
              </a:rPr>
              <a:t>tener→	</a:t>
            </a:r>
            <a:r>
              <a:rPr lang="es-ES" b="1" dirty="0" smtClean="0">
                <a:solidFill>
                  <a:srgbClr val="002060"/>
                </a:solidFill>
              </a:rPr>
              <a:t>tendría </a:t>
            </a:r>
            <a:endParaRPr lang="es-ES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s-ES" dirty="0" smtClean="0">
                <a:solidFill>
                  <a:srgbClr val="002060"/>
                </a:solidFill>
              </a:rPr>
              <a:t>decir </a:t>
            </a:r>
            <a:r>
              <a:rPr lang="es-ES" dirty="0">
                <a:solidFill>
                  <a:srgbClr val="002060"/>
                </a:solidFill>
              </a:rPr>
              <a:t>→ </a:t>
            </a:r>
            <a:r>
              <a:rPr lang="es-ES" dirty="0" smtClean="0">
                <a:solidFill>
                  <a:srgbClr val="002060"/>
                </a:solidFill>
              </a:rPr>
              <a:t>	</a:t>
            </a:r>
            <a:r>
              <a:rPr lang="es-ES" b="1" dirty="0" smtClean="0">
                <a:solidFill>
                  <a:srgbClr val="002060"/>
                </a:solidFill>
              </a:rPr>
              <a:t>diría</a:t>
            </a:r>
          </a:p>
          <a:p>
            <a:pPr marL="0" indent="0">
              <a:buNone/>
            </a:pPr>
            <a:r>
              <a:rPr lang="es-ES" dirty="0" smtClean="0">
                <a:solidFill>
                  <a:srgbClr val="002060"/>
                </a:solidFill>
              </a:rPr>
              <a:t>poder→	</a:t>
            </a:r>
            <a:r>
              <a:rPr lang="es-ES" b="1" dirty="0" smtClean="0">
                <a:solidFill>
                  <a:srgbClr val="002060"/>
                </a:solidFill>
              </a:rPr>
              <a:t>podría </a:t>
            </a:r>
          </a:p>
          <a:p>
            <a:pPr marL="0" indent="0">
              <a:buNone/>
            </a:pPr>
            <a:r>
              <a:rPr lang="es-ES" dirty="0" smtClean="0">
                <a:solidFill>
                  <a:srgbClr val="002060"/>
                </a:solidFill>
              </a:rPr>
              <a:t>saber→	</a:t>
            </a:r>
            <a:r>
              <a:rPr lang="es-ES" b="1" dirty="0" smtClean="0">
                <a:solidFill>
                  <a:srgbClr val="002060"/>
                </a:solidFill>
              </a:rPr>
              <a:t>sabría </a:t>
            </a:r>
          </a:p>
          <a:p>
            <a:pPr marL="0" indent="0">
              <a:buNone/>
            </a:pPr>
            <a:endParaRPr lang="es-ES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s-ES" dirty="0" smtClean="0">
                <a:solidFill>
                  <a:srgbClr val="002060"/>
                </a:solidFill>
              </a:rPr>
              <a:t>valer→	</a:t>
            </a:r>
            <a:r>
              <a:rPr lang="es-ES" b="1" dirty="0" smtClean="0">
                <a:solidFill>
                  <a:srgbClr val="002060"/>
                </a:solidFill>
              </a:rPr>
              <a:t>valdría </a:t>
            </a:r>
            <a:endParaRPr lang="es-ES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s-ES" dirty="0">
                <a:solidFill>
                  <a:srgbClr val="002060"/>
                </a:solidFill>
              </a:rPr>
              <a:t>haber</a:t>
            </a:r>
            <a:r>
              <a:rPr lang="es-ES" dirty="0" smtClean="0">
                <a:solidFill>
                  <a:srgbClr val="002060"/>
                </a:solidFill>
              </a:rPr>
              <a:t>→	h</a:t>
            </a:r>
            <a:r>
              <a:rPr lang="es-ES" b="1" dirty="0" smtClean="0">
                <a:solidFill>
                  <a:srgbClr val="002060"/>
                </a:solidFill>
              </a:rPr>
              <a:t>abría </a:t>
            </a:r>
          </a:p>
          <a:p>
            <a:pPr marL="0" indent="0">
              <a:buNone/>
            </a:pPr>
            <a:r>
              <a:rPr lang="es-ES" dirty="0" smtClean="0">
                <a:solidFill>
                  <a:srgbClr val="002060"/>
                </a:solidFill>
              </a:rPr>
              <a:t>poner→	</a:t>
            </a:r>
            <a:r>
              <a:rPr lang="es-ES" b="1" dirty="0" smtClean="0">
                <a:solidFill>
                  <a:srgbClr val="002060"/>
                </a:solidFill>
              </a:rPr>
              <a:t>pondría </a:t>
            </a:r>
          </a:p>
          <a:p>
            <a:pPr marL="0" indent="0">
              <a:buNone/>
            </a:pPr>
            <a:r>
              <a:rPr lang="es-ES" dirty="0" smtClean="0">
                <a:solidFill>
                  <a:srgbClr val="002060"/>
                </a:solidFill>
              </a:rPr>
              <a:t>salir→	</a:t>
            </a:r>
            <a:r>
              <a:rPr lang="es-ES" b="1" dirty="0" smtClean="0">
                <a:solidFill>
                  <a:srgbClr val="002060"/>
                </a:solidFill>
              </a:rPr>
              <a:t>saldría </a:t>
            </a:r>
          </a:p>
          <a:p>
            <a:pPr marL="0" indent="0">
              <a:buNone/>
            </a:pPr>
            <a:r>
              <a:rPr lang="es-ES" dirty="0" smtClean="0">
                <a:solidFill>
                  <a:srgbClr val="002060"/>
                </a:solidFill>
              </a:rPr>
              <a:t>venir→	</a:t>
            </a:r>
            <a:r>
              <a:rPr lang="es-ES" b="1" dirty="0" smtClean="0">
                <a:solidFill>
                  <a:srgbClr val="002060"/>
                </a:solidFill>
              </a:rPr>
              <a:t>vendría</a:t>
            </a:r>
            <a:endParaRPr lang="it-IT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345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s-MX" dirty="0" smtClean="0">
                <a:solidFill>
                  <a:srgbClr val="002060"/>
                </a:solidFill>
              </a:rPr>
              <a:t>Valores y usos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Con el condicional hacemos referencia a acciones virtuales o irreales, que dependen de condiciones que </a:t>
            </a:r>
            <a:r>
              <a:rPr lang="es-ES" dirty="0" err="1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áun</a:t>
            </a:r>
            <a:r>
              <a:rPr lang="es-ES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 no se han cumplido. Se refiere tanto al presente como al futuro.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Estoy muy cansado. Me iría a la cama ahora mismo.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Tengo un examen el próximo mes. Debería estudiar más.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No he recibido noticias sobre la beca. Si estuvieras en mi lugar ¿escribirías preguntando?</a:t>
            </a:r>
            <a:endParaRPr lang="it-IT" dirty="0" smtClean="0">
              <a:solidFill>
                <a:srgbClr val="002060"/>
              </a:solidFill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es-ES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HABRÍA </a:t>
            </a:r>
            <a:r>
              <a:rPr lang="es-ES" dirty="0">
                <a:solidFill>
                  <a:srgbClr val="002060"/>
                </a:solidFill>
                <a:latin typeface="Baskerville Old Face" panose="02020602080505020303" pitchFamily="18" charset="0"/>
              </a:rPr>
              <a:t>se utiliza también con el sentido de </a:t>
            </a:r>
            <a:r>
              <a:rPr lang="es-ES" b="1" dirty="0">
                <a:solidFill>
                  <a:srgbClr val="002060"/>
                </a:solidFill>
                <a:latin typeface="Baskerville Old Face" panose="02020602080505020303" pitchFamily="18" charset="0"/>
              </a:rPr>
              <a:t>hay: </a:t>
            </a:r>
            <a:endParaRPr lang="es-ES" dirty="0">
              <a:solidFill>
                <a:srgbClr val="002060"/>
              </a:solidFill>
              <a:latin typeface="Baskerville Old Face" panose="02020602080505020303" pitchFamily="18" charset="0"/>
            </a:endParaRPr>
          </a:p>
          <a:p>
            <a:pPr marL="457200" lvl="1" indent="0">
              <a:buNone/>
            </a:pPr>
            <a:r>
              <a:rPr lang="es-ES" dirty="0">
                <a:solidFill>
                  <a:srgbClr val="002060"/>
                </a:solidFill>
                <a:latin typeface="Baskerville Old Face" panose="02020602080505020303" pitchFamily="18" charset="0"/>
              </a:rPr>
              <a:t>o Habría menos contaminación </a:t>
            </a:r>
            <a:r>
              <a:rPr lang="es-ES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con más </a:t>
            </a:r>
            <a:r>
              <a:rPr lang="es-ES" dirty="0">
                <a:solidFill>
                  <a:srgbClr val="002060"/>
                </a:solidFill>
                <a:latin typeface="Baskerville Old Face" panose="02020602080505020303" pitchFamily="18" charset="0"/>
              </a:rPr>
              <a:t>conciencia en el uso del coche. </a:t>
            </a:r>
          </a:p>
          <a:p>
            <a:pPr marL="457200" lvl="1" indent="0">
              <a:buNone/>
            </a:pPr>
            <a:r>
              <a:rPr lang="es-ES" dirty="0">
                <a:solidFill>
                  <a:srgbClr val="002060"/>
                </a:solidFill>
                <a:latin typeface="Baskerville Old Face" panose="02020602080505020303" pitchFamily="18" charset="0"/>
              </a:rPr>
              <a:t>o Habría más puestos de trabajo sin esta crisis </a:t>
            </a:r>
            <a:r>
              <a:rPr lang="es-ES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económica</a:t>
            </a:r>
            <a:r>
              <a:rPr lang="es-ES" dirty="0">
                <a:solidFill>
                  <a:srgbClr val="002060"/>
                </a:solidFill>
                <a:latin typeface="Baskerville Old Face" panose="02020602080505020303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41651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s-MX" dirty="0" smtClean="0">
                <a:solidFill>
                  <a:srgbClr val="002060"/>
                </a:solidFill>
              </a:rPr>
              <a:t>Usos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Usamos el condicional para expresar:</a:t>
            </a:r>
          </a:p>
          <a:p>
            <a:pPr marL="0" indent="0">
              <a:buNone/>
            </a:pPr>
            <a:r>
              <a:rPr lang="es-ES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 Una </a:t>
            </a:r>
            <a:r>
              <a:rPr lang="es-ES" u="sng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realidad hipotética</a:t>
            </a:r>
            <a:r>
              <a:rPr lang="es-ES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: Podríais terminar el trabajo el lunes próximo.</a:t>
            </a:r>
          </a:p>
          <a:p>
            <a:pPr marL="0" indent="0">
              <a:buNone/>
            </a:pPr>
            <a:r>
              <a:rPr lang="es-ES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 Un </a:t>
            </a:r>
            <a:r>
              <a:rPr lang="es-ES" u="sng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deseo </a:t>
            </a:r>
            <a:r>
              <a:rPr lang="es-ES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(con verbos como gustar y encantar): </a:t>
            </a:r>
          </a:p>
          <a:p>
            <a:pPr marL="914400" lvl="2" indent="0">
              <a:buNone/>
            </a:pPr>
            <a:r>
              <a:rPr lang="es-ES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Nos gustaría conocer </a:t>
            </a:r>
            <a:r>
              <a:rPr lang="es-ES" dirty="0" err="1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Cambodia</a:t>
            </a:r>
            <a:r>
              <a:rPr lang="es-ES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.</a:t>
            </a:r>
          </a:p>
          <a:p>
            <a:pPr marL="914400" lvl="2" indent="0">
              <a:buNone/>
            </a:pPr>
            <a:r>
              <a:rPr lang="es-ES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Me encantaría poder ir a tu fiesta.</a:t>
            </a:r>
          </a:p>
          <a:p>
            <a:pPr marL="0" indent="0">
              <a:buNone/>
            </a:pPr>
            <a:r>
              <a:rPr lang="es-ES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 Opinar sobre acciones y conductas</a:t>
            </a:r>
          </a:p>
          <a:p>
            <a:pPr marL="457200" lvl="1" indent="0">
              <a:buNone/>
            </a:pPr>
            <a:r>
              <a:rPr lang="es-ES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En tu lugar, yo no aceptaría esta propuesta laboral</a:t>
            </a:r>
          </a:p>
        </p:txBody>
      </p:sp>
    </p:spTree>
    <p:extLst>
      <p:ext uri="{BB962C8B-B14F-4D97-AF65-F5344CB8AC3E}">
        <p14:creationId xmlns:p14="http://schemas.microsoft.com/office/powerpoint/2010/main" val="389064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s-MX" dirty="0" smtClean="0">
                <a:solidFill>
                  <a:srgbClr val="002060"/>
                </a:solidFill>
              </a:rPr>
              <a:t>…valor y uso del condicional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 Aconsejar, sugerir, proponer soluciones de forma atenuada, como forma de cortesía  (con verbos como poder, deber y la perífrasis tener que + infinitivo)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El director debería de aceptar mi posición.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Tendríamos que recordarlo siempre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 Nos encantaría ayudaros pero no podemos.</a:t>
            </a:r>
          </a:p>
          <a:p>
            <a:pPr marL="457200" lvl="1" indent="0">
              <a:buNone/>
            </a:pPr>
            <a:r>
              <a:rPr lang="es-ES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o ¿Me pasarías el libro, por favor?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s-ES" dirty="0" smtClean="0">
              <a:solidFill>
                <a:srgbClr val="002060"/>
              </a:solidFill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r>
              <a:rPr lang="es-ES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 Para expresar futuro del pasado (en el discurso indirecto) </a:t>
            </a:r>
          </a:p>
          <a:p>
            <a:pPr marL="457200" lvl="1" indent="0">
              <a:buNone/>
            </a:pPr>
            <a:r>
              <a:rPr lang="es-ES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o Le dijo que vendría a las cinco y sigue esperándolo.</a:t>
            </a:r>
          </a:p>
          <a:p>
            <a:pPr marL="457200" lvl="1" indent="0">
              <a:buNone/>
            </a:pPr>
            <a:r>
              <a:rPr lang="es-ES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o El jefe me aseguró que me daría un aumento de sueldo, pero no lo ha hecho.</a:t>
            </a:r>
            <a:endParaRPr lang="it-IT" dirty="0">
              <a:solidFill>
                <a:srgbClr val="00206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1599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352</Words>
  <Application>Microsoft Office PowerPoint</Application>
  <PresentationFormat>Panorámica</PresentationFormat>
  <Paragraphs>64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Baskerville Old Face</vt:lpstr>
      <vt:lpstr>Calibri</vt:lpstr>
      <vt:lpstr>Calibri Light</vt:lpstr>
      <vt:lpstr>Courier New</vt:lpstr>
      <vt:lpstr>Tema de Office</vt:lpstr>
      <vt:lpstr>CONDICIONAL </vt:lpstr>
      <vt:lpstr>Conjugación </vt:lpstr>
      <vt:lpstr>Irregularidades </vt:lpstr>
      <vt:lpstr>Valores y usos</vt:lpstr>
      <vt:lpstr>Usos</vt:lpstr>
      <vt:lpstr>…valor y uso del condicional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CONDICIONAL</dc:title>
  <dc:creator>anamaria.gonzalez</dc:creator>
  <cp:lastModifiedBy>anamaria.gonzalez</cp:lastModifiedBy>
  <cp:revision>10</cp:revision>
  <dcterms:created xsi:type="dcterms:W3CDTF">2020-11-26T11:49:05Z</dcterms:created>
  <dcterms:modified xsi:type="dcterms:W3CDTF">2020-11-26T16:39:29Z</dcterms:modified>
</cp:coreProperties>
</file>