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460" r:id="rId2"/>
    <p:sldId id="461" r:id="rId3"/>
    <p:sldId id="441" r:id="rId4"/>
    <p:sldId id="465" r:id="rId5"/>
    <p:sldId id="466" r:id="rId6"/>
    <p:sldId id="479" r:id="rId7"/>
    <p:sldId id="478" r:id="rId8"/>
    <p:sldId id="480" r:id="rId9"/>
    <p:sldId id="481" r:id="rId10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4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3BA68F2-6959-4210-8FCB-95E4B3D7BE3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C33457-DE96-47EA-8632-8A34D863F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4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3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33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8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44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5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6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6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2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6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2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6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74817-5FF5-4A6D-8F48-5E708724A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progettazione sociale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B462FC-4446-4D5A-88C6-CDE7B464F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 2020 2021 </a:t>
            </a:r>
          </a:p>
          <a:p>
            <a:r>
              <a:rPr lang="it-IT" dirty="0"/>
              <a:t> Donatella Barberis </a:t>
            </a:r>
          </a:p>
        </p:txBody>
      </p:sp>
    </p:spTree>
    <p:extLst>
      <p:ext uri="{BB962C8B-B14F-4D97-AF65-F5344CB8AC3E}">
        <p14:creationId xmlns:p14="http://schemas.microsoft.com/office/powerpoint/2010/main" val="222374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D2E3C-6BA8-4C95-A4A6-2303DACF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temi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79B39-F329-4C6E-A24B-C93EDC5B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867"/>
            <a:ext cx="8596668" cy="4614496"/>
          </a:xfrm>
        </p:spPr>
        <p:txBody>
          <a:bodyPr/>
          <a:lstStyle/>
          <a:p>
            <a:r>
              <a:rPr lang="it-IT" dirty="0"/>
              <a:t>Progetto, organizzazione e servizio </a:t>
            </a:r>
          </a:p>
          <a:p>
            <a:r>
              <a:rPr lang="it-IT" dirty="0"/>
              <a:t>Questioni aperte  per la progettazione sociale </a:t>
            </a:r>
          </a:p>
          <a:p>
            <a:r>
              <a:rPr lang="it-IT" dirty="0"/>
              <a:t>Si progetta a partire dai problemi e non dai bisogni </a:t>
            </a:r>
          </a:p>
          <a:p>
            <a:r>
              <a:rPr lang="it-IT" dirty="0"/>
              <a:t>La conoscenza e la valorizzazione dei contesti: la mappatura sociale </a:t>
            </a:r>
          </a:p>
          <a:p>
            <a:r>
              <a:rPr lang="it-IT" dirty="0"/>
              <a:t>L’individuazione del target : la mappa dei clienti </a:t>
            </a:r>
          </a:p>
          <a:p>
            <a:r>
              <a:rPr lang="it-IT" dirty="0"/>
              <a:t>La governance e le reti di partenariato </a:t>
            </a:r>
          </a:p>
          <a:p>
            <a:r>
              <a:rPr lang="it-IT" dirty="0"/>
              <a:t>Il monitoraggio dinamico e la costruzione di cruscotti</a:t>
            </a:r>
          </a:p>
          <a:p>
            <a:r>
              <a:rPr lang="it-IT" dirty="0"/>
              <a:t>La valutazione  dialogica dei risultati, l’uso di indicatori </a:t>
            </a:r>
          </a:p>
          <a:p>
            <a:r>
              <a:rPr lang="it-IT" dirty="0"/>
              <a:t>Le nuove competenze : digitale, comunicazione e fund </a:t>
            </a:r>
            <a:r>
              <a:rPr lang="it-IT" dirty="0" err="1"/>
              <a:t>raising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5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8D348-8D61-4669-846C-12DF267E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76200"/>
            <a:ext cx="9078059" cy="1023257"/>
          </a:xfrm>
        </p:spPr>
        <p:txBody>
          <a:bodyPr/>
          <a:lstStyle/>
          <a:p>
            <a:r>
              <a:rPr lang="it-IT" dirty="0"/>
              <a:t>Indice  </a:t>
            </a:r>
            <a:r>
              <a:rPr lang="it-IT" dirty="0" err="1"/>
              <a:t>form</a:t>
            </a:r>
            <a:r>
              <a:rPr lang="it-IT" dirty="0"/>
              <a:t> per la presentazione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DDA6AF-28ED-4329-BFBD-11B4E54D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099457"/>
            <a:ext cx="9731828" cy="47024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Soggetto proponente </a:t>
            </a:r>
          </a:p>
          <a:p>
            <a:r>
              <a:rPr lang="it-IT" dirty="0" err="1"/>
              <a:t>Partneriato</a:t>
            </a:r>
            <a:r>
              <a:rPr lang="it-IT" dirty="0"/>
              <a:t> </a:t>
            </a:r>
          </a:p>
          <a:p>
            <a:r>
              <a:rPr lang="it-IT" dirty="0"/>
              <a:t>Analisi del contesto </a:t>
            </a:r>
          </a:p>
          <a:p>
            <a:r>
              <a:rPr lang="it-IT" dirty="0"/>
              <a:t>Analisi dei problemi e motivazione della proposta </a:t>
            </a:r>
          </a:p>
          <a:p>
            <a:r>
              <a:rPr lang="it-IT" dirty="0"/>
              <a:t>Destinatari </a:t>
            </a:r>
          </a:p>
          <a:p>
            <a:r>
              <a:rPr lang="it-IT" dirty="0"/>
              <a:t>Obiettivo generale e obiettivi specifici </a:t>
            </a:r>
          </a:p>
          <a:p>
            <a:r>
              <a:rPr lang="it-IT" dirty="0"/>
              <a:t>Descrizione intervento e strategie</a:t>
            </a:r>
          </a:p>
          <a:p>
            <a:r>
              <a:rPr lang="it-IT" dirty="0"/>
              <a:t>Articolazione delle attività e metodologia </a:t>
            </a:r>
          </a:p>
          <a:p>
            <a:r>
              <a:rPr lang="it-IT" dirty="0"/>
              <a:t>Risultati attesi e indicatori di misurazione </a:t>
            </a:r>
          </a:p>
          <a:p>
            <a:r>
              <a:rPr lang="it-IT" dirty="0"/>
              <a:t>Struttura organizzativa </a:t>
            </a:r>
          </a:p>
          <a:p>
            <a:r>
              <a:rPr lang="it-IT" dirty="0"/>
              <a:t>Monitoraggio e valutazione </a:t>
            </a:r>
          </a:p>
          <a:p>
            <a:r>
              <a:rPr lang="it-IT" dirty="0"/>
              <a:t>Cronoprogramma </a:t>
            </a:r>
          </a:p>
          <a:p>
            <a:r>
              <a:rPr lang="it-IT" dirty="0"/>
              <a:t>Piano finanziario </a:t>
            </a:r>
          </a:p>
          <a:p>
            <a:r>
              <a:rPr lang="it-IT" dirty="0"/>
              <a:t>Comunicazione e diffusione </a:t>
            </a:r>
          </a:p>
        </p:txBody>
      </p:sp>
    </p:spTree>
    <p:extLst>
      <p:ext uri="{BB962C8B-B14F-4D97-AF65-F5344CB8AC3E}">
        <p14:creationId xmlns:p14="http://schemas.microsoft.com/office/powerpoint/2010/main" val="31685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9FF66-02B5-47F8-BFAF-852671D3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609600"/>
            <a:ext cx="8711294" cy="767024"/>
          </a:xfrm>
        </p:spPr>
        <p:txBody>
          <a:bodyPr/>
          <a:lstStyle/>
          <a:p>
            <a:r>
              <a:rPr lang="it-IT" dirty="0"/>
              <a:t>2. Analisi contesto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9EA033-9CBA-4F71-99B7-13E97CD17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7253"/>
            <a:ext cx="9039422" cy="4933740"/>
          </a:xfrm>
        </p:spPr>
        <p:txBody>
          <a:bodyPr>
            <a:normAutofit/>
          </a:bodyPr>
          <a:lstStyle/>
          <a:p>
            <a:r>
              <a:rPr lang="it-IT" dirty="0"/>
              <a:t>La conoscenza e valorizzazione del contesto; il contesto ha sua storia, cultura, caratteristiche, risorse e vincoli, portatori di interesse,  che  costituiscono la condizione di sostenibilità e fondatezza della progettazione </a:t>
            </a:r>
          </a:p>
          <a:p>
            <a:r>
              <a:rPr lang="it-IT" dirty="0"/>
              <a:t>le evidenze fornite dai dati disponibili: trattamento e utilizzo dei dati ai fini della progettazione </a:t>
            </a:r>
          </a:p>
          <a:p>
            <a:pPr lvl="1"/>
            <a:r>
              <a:rPr lang="it-IT" dirty="0"/>
              <a:t> LA FORMULAZIONE DI IPOTESI PER LEGGERE I PROBLEMI </a:t>
            </a:r>
          </a:p>
          <a:p>
            <a:pPr marL="0" indent="0">
              <a:buNone/>
            </a:pPr>
            <a:r>
              <a:rPr lang="it-IT" b="1" dirty="0"/>
              <a:t>Introduzione di strumenti interdisciplinari per la mappatura social dei contesti: il caso delle Mappe sociale in Rigenerare  </a:t>
            </a:r>
          </a:p>
          <a:p>
            <a:r>
              <a:rPr lang="it-IT" dirty="0"/>
              <a:t>Luogo può essere abilitante o disabilitante, può produrre malessere, disagio, in funzione del suo essere o meno reticolato, ricco o privo di legami e relazioni</a:t>
            </a:r>
          </a:p>
          <a:p>
            <a:r>
              <a:rPr lang="it-IT" dirty="0"/>
              <a:t>L’azione di mappatura è prevalentemente conoscitiva MA  al tempo stesso può innescare, sollecitare movimenti verso sviluppo o la riattivazione di relazioni, </a:t>
            </a:r>
          </a:p>
          <a:p>
            <a:r>
              <a:rPr lang="it-IT" dirty="0"/>
              <a:t>È già un’azione progettuale, è in dinamica con obiettivi del progetto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7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93028-F56C-4C04-9C40-0AED4BE0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281354"/>
            <a:ext cx="9133952" cy="1647930"/>
          </a:xfrm>
        </p:spPr>
        <p:txBody>
          <a:bodyPr>
            <a:normAutofit fontScale="90000"/>
          </a:bodyPr>
          <a:lstStyle/>
          <a:p>
            <a:r>
              <a:rPr lang="it-IT" dirty="0"/>
              <a:t>La mappatura sociale : strumento e metodologia per analisi multidisciplinare del contesto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3FB083-EA97-4353-B3B9-FE7486A26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56" y="1517301"/>
            <a:ext cx="8701246" cy="4524061"/>
          </a:xfrm>
        </p:spPr>
        <p:txBody>
          <a:bodyPr>
            <a:normAutofit/>
          </a:bodyPr>
          <a:lstStyle/>
          <a:p>
            <a:r>
              <a:rPr lang="it-IT" dirty="0"/>
              <a:t>presentazione della </a:t>
            </a:r>
            <a:r>
              <a:rPr lang="it-IT" b="1" dirty="0"/>
              <a:t>testimone Arch. Annamaria Cremascoli </a:t>
            </a:r>
          </a:p>
          <a:p>
            <a:r>
              <a:rPr lang="it-IT" dirty="0"/>
              <a:t>La job </a:t>
            </a:r>
            <a:r>
              <a:rPr lang="it-IT" dirty="0" err="1"/>
              <a:t>descrition</a:t>
            </a:r>
            <a:r>
              <a:rPr lang="it-IT" dirty="0"/>
              <a:t> dell’architetta sociale e i riferimenti teorici e metodologici della mappatura </a:t>
            </a:r>
          </a:p>
          <a:p>
            <a:r>
              <a:rPr lang="it-IT" dirty="0"/>
              <a:t>Contestualizzazione dell’utilizzo dello strumento e della metodologia : analisi conoscitiva  di un quartiere per attivare azione di partecipazione della comunità in presenza di una componente fragile- anziani residenti soli</a:t>
            </a:r>
          </a:p>
          <a:p>
            <a:r>
              <a:rPr lang="it-IT" dirty="0"/>
              <a:t>Fasi della costruzione :a partire dalle piante urbanistiche per sviluppare un processo conoscitivo a più livelli , integrato e interdisciplinare </a:t>
            </a:r>
          </a:p>
          <a:p>
            <a:r>
              <a:rPr lang="it-IT" dirty="0"/>
              <a:t>Navigazione nelle mappe </a:t>
            </a:r>
          </a:p>
          <a:p>
            <a:r>
              <a:rPr lang="it-IT" dirty="0"/>
              <a:t>Attori coinvolti : il tavolo di quartiere, la polizia locale, i pivot, assessori e tecnici del comune, </a:t>
            </a:r>
            <a:r>
              <a:rPr lang="it-IT" dirty="0" err="1"/>
              <a:t>serv</a:t>
            </a:r>
            <a:r>
              <a:rPr lang="it-IT" dirty="0"/>
              <a:t> sociale, cittadini…</a:t>
            </a:r>
          </a:p>
          <a:p>
            <a:r>
              <a:rPr lang="it-IT" dirty="0"/>
              <a:t>Esiti della mappatura : conoscenza, comunicazione avvio degli interventi, individuazione dei luoghi, attivazione </a:t>
            </a:r>
          </a:p>
        </p:txBody>
      </p:sp>
    </p:spTree>
    <p:extLst>
      <p:ext uri="{BB962C8B-B14F-4D97-AF65-F5344CB8AC3E}">
        <p14:creationId xmlns:p14="http://schemas.microsoft.com/office/powerpoint/2010/main" val="420909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E84F4-A13E-49BC-B565-5853F59E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89" y="609600"/>
            <a:ext cx="8902213" cy="1118716"/>
          </a:xfrm>
        </p:spPr>
        <p:txBody>
          <a:bodyPr>
            <a:normAutofit fontScale="90000"/>
          </a:bodyPr>
          <a:lstStyle/>
          <a:p>
            <a:r>
              <a:rPr lang="it-IT" dirty="0"/>
              <a:t>Alcune considerazioni sulla mappatura sociale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C31446-8938-4DA8-9653-5F226348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L’analisi di contesto svolta secondo questo orientamento metodologico  si prefigura come un’azione che è già parte della trasformazione che si vuole attivare, è già azione che introduce al territorio </a:t>
            </a:r>
          </a:p>
          <a:p>
            <a:r>
              <a:rPr lang="it-IT" dirty="0"/>
              <a:t>L’analisi di contesto come parte di un sistema dinamico, che è l’azione progettuale ; parte di un flusso  e non componente scissa e confinata in una zona del ciclo di progettazione </a:t>
            </a:r>
          </a:p>
          <a:p>
            <a:r>
              <a:rPr lang="it-IT" dirty="0"/>
              <a:t>La mappa svela il  reticolo che è già presente nel territorio, lo interroga, lo sollecita, lo rende visibile </a:t>
            </a:r>
          </a:p>
          <a:p>
            <a:r>
              <a:rPr lang="it-IT" dirty="0"/>
              <a:t>Consente una lettura dei diversi livelli di informazioni raccolte e li collega tra di loro. </a:t>
            </a:r>
          </a:p>
          <a:p>
            <a:r>
              <a:rPr lang="it-IT" dirty="0"/>
              <a:t>Movimento  di ricomposizione della conoscenza di un contesto articolata nei diversi </a:t>
            </a:r>
            <a:r>
              <a:rPr lang="it-IT" dirty="0" err="1"/>
              <a:t>layer</a:t>
            </a:r>
            <a:r>
              <a:rPr lang="it-IT" dirty="0"/>
              <a:t>; medesimo movimento di comprensione e conoscenza rispetto alla descrizione dei problemi </a:t>
            </a:r>
          </a:p>
        </p:txBody>
      </p:sp>
    </p:spTree>
    <p:extLst>
      <p:ext uri="{BB962C8B-B14F-4D97-AF65-F5344CB8AC3E}">
        <p14:creationId xmlns:p14="http://schemas.microsoft.com/office/powerpoint/2010/main" val="278521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0B9CE-DDBB-40EF-8225-65A92A9C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0" y="609601"/>
            <a:ext cx="8330085" cy="937846"/>
          </a:xfrm>
        </p:spPr>
        <p:txBody>
          <a:bodyPr>
            <a:normAutofit fontScale="90000"/>
          </a:bodyPr>
          <a:lstStyle/>
          <a:p>
            <a:r>
              <a:rPr lang="it-IT" dirty="0"/>
              <a:t>Spunti di riflessione per i sottogruppi – sessioni interattive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73ABE3-FC39-498D-BA5B-AADA760AD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748413"/>
            <a:ext cx="8791681" cy="4292949"/>
          </a:xfrm>
        </p:spPr>
        <p:txBody>
          <a:bodyPr/>
          <a:lstStyle/>
          <a:p>
            <a:r>
              <a:rPr lang="it-IT" dirty="0"/>
              <a:t>Quali ipotesi si possono formulare a partire da queste mappe su un quartiere in cui abitano molti anziani da soli ? </a:t>
            </a:r>
          </a:p>
          <a:p>
            <a:r>
              <a:rPr lang="it-IT" dirty="0"/>
              <a:t>Quante diverse letture si possono fare della situazione ? Quali problemi  si vedono ? E come si possono descrivere ?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Quale applicazione possibile, in quali contesti ? Individuare alcuni esempi </a:t>
            </a:r>
          </a:p>
          <a:p>
            <a:r>
              <a:rPr lang="it-IT" dirty="0"/>
              <a:t>Quali vantaggi ? </a:t>
            </a:r>
          </a:p>
          <a:p>
            <a:r>
              <a:rPr lang="it-IT" dirty="0"/>
              <a:t> quali rischi, punti di attenzione ? </a:t>
            </a:r>
          </a:p>
        </p:txBody>
      </p:sp>
    </p:spTree>
    <p:extLst>
      <p:ext uri="{BB962C8B-B14F-4D97-AF65-F5344CB8AC3E}">
        <p14:creationId xmlns:p14="http://schemas.microsoft.com/office/powerpoint/2010/main" val="367932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48A1A-038B-453D-A665-23BACE0C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3" y="200967"/>
            <a:ext cx="8922310" cy="834013"/>
          </a:xfrm>
        </p:spPr>
        <p:txBody>
          <a:bodyPr>
            <a:normAutofit fontScale="90000"/>
          </a:bodyPr>
          <a:lstStyle/>
          <a:p>
            <a:r>
              <a:rPr lang="it-IT" dirty="0"/>
              <a:t>Spunti dalle sessioni interattive </a:t>
            </a:r>
            <a:br>
              <a:rPr lang="it-IT" dirty="0"/>
            </a:br>
            <a:r>
              <a:rPr lang="it-IT" dirty="0"/>
              <a:t>SESSIONE 2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3CCE6-E490-41AD-A50E-64D2DEEF1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346479"/>
            <a:ext cx="9284677" cy="49019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/>
              <a:t>Vantaggi della mappatura </a:t>
            </a:r>
          </a:p>
          <a:p>
            <a:r>
              <a:rPr lang="it-IT" dirty="0"/>
              <a:t>risponde a esigenza fondamentale : conoscere dove è collocato il target anziani, ipotesi su  trasporto e mobilità</a:t>
            </a:r>
          </a:p>
          <a:p>
            <a:r>
              <a:rPr lang="it-IT" dirty="0"/>
              <a:t>Può illustrare reticolo dei servizi istituzionali e anche di quelli informali, pivot</a:t>
            </a:r>
          </a:p>
          <a:p>
            <a:r>
              <a:rPr lang="it-IT" dirty="0"/>
              <a:t>Avere mappatura consente di poter andare controcorrente, entrare nel territorio e non attendere le richieste di aiuto : ciò richiede una nuova e diversa postura del servizio sociale </a:t>
            </a:r>
          </a:p>
          <a:p>
            <a:pPr marL="0" indent="0">
              <a:buNone/>
            </a:pPr>
            <a:r>
              <a:rPr lang="it-IT" b="1" dirty="0"/>
              <a:t>Rischi </a:t>
            </a:r>
          </a:p>
          <a:p>
            <a:r>
              <a:rPr lang="it-IT" dirty="0"/>
              <a:t>Non deve essere modo per semplificare realtà</a:t>
            </a:r>
          </a:p>
          <a:p>
            <a:r>
              <a:rPr lang="it-IT" dirty="0"/>
              <a:t>Serve tempo per attivare comunità</a:t>
            </a:r>
          </a:p>
          <a:p>
            <a:r>
              <a:rPr lang="it-IT" dirty="0"/>
              <a:t>Il pivot, per non perdere suo ruolo e rapporto di fiducia con i cittadini, potrebbe non collaborare con servizio sociale </a:t>
            </a:r>
          </a:p>
          <a:p>
            <a:pPr marL="0" indent="0">
              <a:buNone/>
            </a:pPr>
            <a:r>
              <a:rPr lang="it-IT" b="1" dirty="0"/>
              <a:t>Applicazioni possibili </a:t>
            </a:r>
          </a:p>
          <a:p>
            <a:pPr marL="0" indent="0">
              <a:buNone/>
            </a:pPr>
            <a:r>
              <a:rPr lang="it-IT" dirty="0"/>
              <a:t>Progetto con adolescenti : passare da foglio </a:t>
            </a:r>
            <a:r>
              <a:rPr lang="it-IT" dirty="0" err="1"/>
              <a:t>excel</a:t>
            </a:r>
            <a:r>
              <a:rPr lang="it-IT" dirty="0"/>
              <a:t> e mappa geolocalizzata delle opportunità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18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48A1A-038B-453D-A665-23BACE0C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3" y="200967"/>
            <a:ext cx="8922310" cy="834013"/>
          </a:xfrm>
        </p:spPr>
        <p:txBody>
          <a:bodyPr>
            <a:normAutofit fontScale="90000"/>
          </a:bodyPr>
          <a:lstStyle/>
          <a:p>
            <a:r>
              <a:rPr lang="it-IT" dirty="0"/>
              <a:t>Spunti dalle sessioni interattive </a:t>
            </a:r>
            <a:br>
              <a:rPr lang="it-IT" dirty="0"/>
            </a:br>
            <a:r>
              <a:rPr lang="it-IT" dirty="0"/>
              <a:t>SESSIONE 3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3CCE6-E490-41AD-A50E-64D2DEEF1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1346479"/>
            <a:ext cx="9284677" cy="49019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/>
              <a:t>Vantaggi della mappatura </a:t>
            </a:r>
          </a:p>
          <a:p>
            <a:r>
              <a:rPr lang="it-IT" dirty="0"/>
              <a:t>risponde a esigenza fondamentale : conoscere dove è collocato il target anziani, ipotesi su  trasporto e mobilità</a:t>
            </a:r>
          </a:p>
          <a:p>
            <a:r>
              <a:rPr lang="it-IT" dirty="0"/>
              <a:t>Può illustrare reticolo dei servizi istituzionali e anche di quelli informali, pivot</a:t>
            </a:r>
          </a:p>
          <a:p>
            <a:r>
              <a:rPr lang="it-IT" dirty="0"/>
              <a:t>Avere mappatura consente di poter andare controcorrente, entrare nel territorio e non attendere le richieste di aiuto : ciò richiede una nuova e diversa postura del servizio sociale </a:t>
            </a:r>
          </a:p>
          <a:p>
            <a:pPr marL="0" indent="0">
              <a:buNone/>
            </a:pPr>
            <a:r>
              <a:rPr lang="it-IT" b="1" dirty="0"/>
              <a:t>Rischi </a:t>
            </a:r>
          </a:p>
          <a:p>
            <a:r>
              <a:rPr lang="it-IT" dirty="0"/>
              <a:t>Non deve essere modo per semplificare realtà</a:t>
            </a:r>
          </a:p>
          <a:p>
            <a:r>
              <a:rPr lang="it-IT" dirty="0"/>
              <a:t>Serve tempo per attivare comunità</a:t>
            </a:r>
          </a:p>
          <a:p>
            <a:r>
              <a:rPr lang="it-IT" dirty="0"/>
              <a:t>Il pivot, per non perdere suo ruolo e rapporto di fiducia con i cittadini, potrebbe non collaborare con servizio sociale </a:t>
            </a:r>
          </a:p>
          <a:p>
            <a:pPr marL="0" indent="0">
              <a:buNone/>
            </a:pPr>
            <a:r>
              <a:rPr lang="it-IT" b="1" dirty="0"/>
              <a:t>Applicazioni possibili </a:t>
            </a:r>
          </a:p>
          <a:p>
            <a:pPr marL="0" indent="0">
              <a:buNone/>
            </a:pPr>
            <a:r>
              <a:rPr lang="it-IT" dirty="0"/>
              <a:t>Progetto con adolescenti : passare da foglio </a:t>
            </a:r>
            <a:r>
              <a:rPr lang="it-IT" dirty="0" err="1"/>
              <a:t>excel</a:t>
            </a:r>
            <a:r>
              <a:rPr lang="it-IT" dirty="0"/>
              <a:t> e mappa geolocalizzata delle opportunità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57215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851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Sfaccettatura</vt:lpstr>
      <vt:lpstr>Corso progettazione sociale </vt:lpstr>
      <vt:lpstr>Indice temi </vt:lpstr>
      <vt:lpstr>Indice  form per la presentazione progetto </vt:lpstr>
      <vt:lpstr>2. Analisi contesto </vt:lpstr>
      <vt:lpstr>La mappatura sociale : strumento e metodologia per analisi multidisciplinare del contesto </vt:lpstr>
      <vt:lpstr>Alcune considerazioni sulla mappatura sociale </vt:lpstr>
      <vt:lpstr>Spunti di riflessione per i sottogruppi – sessioni interattive  </vt:lpstr>
      <vt:lpstr>Spunti dalle sessioni interattive  SESSIONE 2 </vt:lpstr>
      <vt:lpstr>Spunti dalle sessioni interattive  SESSIONE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Management dei servizi</dc:title>
  <dc:creator>Imbonati, Daniele (Bip)</dc:creator>
  <cp:lastModifiedBy>Imbonati, Daniele (Bip)</cp:lastModifiedBy>
  <cp:revision>120</cp:revision>
  <cp:lastPrinted>2020-12-02T19:06:35Z</cp:lastPrinted>
  <dcterms:created xsi:type="dcterms:W3CDTF">2020-04-02T22:11:32Z</dcterms:created>
  <dcterms:modified xsi:type="dcterms:W3CDTF">2020-12-10T00:07:20Z</dcterms:modified>
</cp:coreProperties>
</file>