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86" r:id="rId3"/>
    <p:sldId id="487" r:id="rId4"/>
    <p:sldId id="451" r:id="rId5"/>
    <p:sldId id="434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CC239-D39F-4F1D-A3E7-0A7A509A078B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83B37-0539-4A63-B3F1-C333341536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18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EB302673-73A5-4586-B743-BA0B1D353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/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8201801-95B4-41EB-8B1C-7568D9AE1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224" y="5094586"/>
            <a:ext cx="4606460" cy="410662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83C9FB-8344-4ACC-B92B-673126AFE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28CDE5-9E58-493B-BDE3-7EE1B85E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D2E586-8D8E-4894-AA5B-2C6EEA40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490C8C-B190-4F37-AD63-559C2354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CD5CA9-F0E4-4DC8-ABDD-573BEB76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48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1F88A-67DF-4505-8FBF-AF2CC35A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180CA2-7EC5-42DC-9B11-D4AAEC2CE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30340C-B679-414E-AFC0-7A64FACF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96B044-8485-4765-AF6E-45408701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C3C950-7923-4075-BF16-ABACC976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40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4A12B1E-C0AA-4F5F-92D6-2B1A2BDA5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BEF9B1B-1866-4639-BBF7-70DA842C6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25834E-22F9-4A51-B4D1-235C4503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40422A-E375-43C8-B634-D144D780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33606A-184F-4871-A13A-683311111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8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468E7-8462-46DE-BB5E-8EC86B6B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EE7700-2926-4FEB-B41C-F187EAC72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479165-D0E7-4F93-8860-E1833AF2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BDCC91-EBA1-42AC-B5A4-AC71DEF6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FF71AC-6BDC-4655-A71C-B0869CB0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2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7E6BD7-D21D-4805-9ABC-107B3D0FF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C00076-C227-48C3-A00A-31C319590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B09C5E-24D7-4E0F-9F46-C32F9F9E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4F415E-B8E2-4EB9-86E6-AEE998B6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5627D1-E956-4860-841F-F807672F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29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F46CC6-478C-4F9A-83CE-50E3563C0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04DD27-54F0-4C9B-9515-DEF32C005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A2439D-F2C6-4997-A542-CEBF473B7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F71AC2-D7AC-4DCB-9C36-D135D0F6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B3930C-52E1-4C19-93C1-3CF283CC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56FA93-8688-446D-B8EE-05D8F00E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44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5F02F-FFEF-4D45-BD94-CB8AB8814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324A6D-2867-4CDD-A8F8-20385F361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22D2A0-6560-4742-91BD-F67FF7B32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A1AAE2A-3337-4DF9-B01F-DE451D636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EDF7251-5431-458D-9607-F8D4734EE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AF6857-E7F8-4936-9BC2-1634447F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8269544-2A5C-4B52-821D-6346A79C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50830BE-C890-495A-97FE-9E7CC538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53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46466-6327-4CAD-A32C-CFD06E89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BB6735-14E7-4B21-BC72-BA929659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B1BD59-7993-44BA-B9F2-D186B2A1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B6E5D7-B6D6-4734-A6E5-7C681A99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83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225A33-EA23-4B6C-A0AC-79280F4B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EF5CC4-B18E-4D01-8DAE-C34A2766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FA3C1D-4052-4306-83CF-8BF6F7A9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10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16DAA2-D142-4B0F-870E-36A8D377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5017BC-C947-41D7-BD8E-57F1588BF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BAA548-7F3A-4AC6-8615-C2A219E4A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617646-7D81-420F-9B08-4A45361E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2D690F-8F44-479F-8E4F-001A955A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F6CD87-FB00-4C0D-A495-A655D3DE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30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BFF1A-86AE-4F69-BC02-961814D8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7D6DBA-EE66-4BCF-AEFC-DB76ED419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1F0409-1504-45F1-9FBE-AD2A6AF62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9042D8-AC2B-4312-B6B3-D5AEED82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5503F4-E896-4BAB-95B6-27A91D71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AB5DB7-53DB-4F61-92BE-725E8EEA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10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999D543-5831-44FE-82A9-B78885CF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238DF0-FC25-4FEB-BDB4-B369D6CD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77FC65-57F7-4B82-B7EA-06B41E3E0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D079-6571-4B22-8D0C-832EEDD31445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EF5525-A1EC-40F3-BA51-2F8D618BA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97A91D-EACF-47F2-AD95-4E325F201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2CA8-85A6-4C8C-B2A5-90CC0FAC03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47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F9910-B3FD-49CD-8A87-630B76EEB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Esercizio sessioni interattive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B96375-7483-4217-BB4A-5B083C5F6C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10 dicembre </a:t>
            </a:r>
          </a:p>
        </p:txBody>
      </p:sp>
    </p:spTree>
    <p:extLst>
      <p:ext uri="{BB962C8B-B14F-4D97-AF65-F5344CB8AC3E}">
        <p14:creationId xmlns:p14="http://schemas.microsoft.com/office/powerpoint/2010/main" val="219905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62994-0369-4842-AAD6-9793212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FASE ANALISI </a:t>
            </a:r>
            <a:br>
              <a:rPr lang="it-IT" dirty="0"/>
            </a:br>
            <a:r>
              <a:rPr lang="it-IT" dirty="0"/>
              <a:t>ATTORI CHIAVE  rispetto alle problematiche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147803-ACFC-46FD-9941-D91F0D57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59" y="1930401"/>
            <a:ext cx="8721343" cy="4110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Portatori interesse </a:t>
            </a:r>
          </a:p>
          <a:p>
            <a:r>
              <a:rPr lang="it-IT" dirty="0"/>
              <a:t>CONOSCENZA </a:t>
            </a:r>
          </a:p>
          <a:p>
            <a:r>
              <a:rPr lang="it-IT" dirty="0"/>
              <a:t>INTERESSE </a:t>
            </a:r>
          </a:p>
          <a:p>
            <a:r>
              <a:rPr lang="it-IT" dirty="0"/>
              <a:t>DISPONIBILITA’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/>
              <a:t>Ente finanziatore </a:t>
            </a:r>
          </a:p>
          <a:p>
            <a:pPr marL="0" indent="0">
              <a:buNone/>
            </a:pPr>
            <a:r>
              <a:rPr lang="it-IT" b="1" dirty="0"/>
              <a:t>Parti lese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CLIENTE DIRETTO E INDIRETTO </a:t>
            </a:r>
            <a:r>
              <a:rPr lang="it-IT" b="1"/>
              <a:t>– INTENZIONALITA’ </a:t>
            </a:r>
            <a:r>
              <a:rPr lang="it-IT" b="1" dirty="0"/>
              <a:t>AL CAMBIAMENTO </a:t>
            </a:r>
          </a:p>
        </p:txBody>
      </p:sp>
    </p:spTree>
    <p:extLst>
      <p:ext uri="{BB962C8B-B14F-4D97-AF65-F5344CB8AC3E}">
        <p14:creationId xmlns:p14="http://schemas.microsoft.com/office/powerpoint/2010/main" val="81771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9FF4F-F287-4A80-89C8-C53A767C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FASE ANALISI </a:t>
            </a:r>
            <a:br>
              <a:rPr lang="it-IT" dirty="0"/>
            </a:br>
            <a:r>
              <a:rPr lang="it-IT" dirty="0"/>
              <a:t>ATTORI CHIAVE – MATRICE PER SELEZIONE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EFD30-98BA-4ACD-B73E-699F9270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ATTORE </a:t>
            </a:r>
          </a:p>
          <a:p>
            <a:r>
              <a:rPr lang="it-IT" dirty="0"/>
              <a:t>RILEVANZA RISPETTO AL TERRITORIO</a:t>
            </a:r>
          </a:p>
          <a:p>
            <a:r>
              <a:rPr lang="it-IT" dirty="0"/>
              <a:t>SUPPORTO AL CAMBIAMENTO </a:t>
            </a:r>
          </a:p>
          <a:p>
            <a:r>
              <a:rPr lang="it-IT" dirty="0"/>
              <a:t>ESSERE PUNTO DI RIFERIMENTO </a:t>
            </a:r>
          </a:p>
          <a:p>
            <a:r>
              <a:rPr lang="it-IT" dirty="0"/>
              <a:t>CONOSCENZA E POSSESSO INFORMAZIONI </a:t>
            </a:r>
          </a:p>
          <a:p>
            <a:endParaRPr lang="it-IT" dirty="0"/>
          </a:p>
          <a:p>
            <a:r>
              <a:rPr lang="it-IT" dirty="0"/>
              <a:t>INTERESSE </a:t>
            </a:r>
          </a:p>
          <a:p>
            <a:r>
              <a:rPr lang="it-IT" dirty="0"/>
              <a:t>NECESSITA’ DI TALI COINVOLGIMENTI </a:t>
            </a:r>
          </a:p>
          <a:p>
            <a:r>
              <a:rPr lang="it-IT" dirty="0"/>
              <a:t>RISCHI O VINCOLI POTENZIALI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94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225C4-6841-4EE0-9608-B80DAD31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150725"/>
            <a:ext cx="8851971" cy="934497"/>
          </a:xfrm>
        </p:spPr>
        <p:txBody>
          <a:bodyPr>
            <a:normAutofit fontScale="90000"/>
          </a:bodyPr>
          <a:lstStyle/>
          <a:p>
            <a:r>
              <a:rPr lang="it-IT" dirty="0"/>
              <a:t>PCM FASE DI ANALISI </a:t>
            </a:r>
            <a:br>
              <a:rPr lang="it-IT" dirty="0"/>
            </a:br>
            <a:r>
              <a:rPr lang="it-IT" dirty="0"/>
              <a:t>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3864C-0FB5-4DBC-8E16-AF625E51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251857"/>
            <a:ext cx="10014857" cy="4996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 problemi rappresentano e fotografano una condizione negativa e attuale su cui si può intervenire , quindi devono essere descritti come : </a:t>
            </a:r>
          </a:p>
          <a:p>
            <a:pPr lvl="0"/>
            <a:r>
              <a:rPr lang="it-IT" dirty="0"/>
              <a:t>reali, basati su fatti  concreti  e non su opinioni </a:t>
            </a:r>
          </a:p>
          <a:p>
            <a:pPr lvl="0"/>
            <a:r>
              <a:rPr lang="it-IT" dirty="0"/>
              <a:t>Univocamente formulati , comprensibili da chiunque</a:t>
            </a:r>
          </a:p>
          <a:p>
            <a:pPr lvl="0"/>
            <a:r>
              <a:rPr lang="it-IT" dirty="0"/>
              <a:t>al negativo , ma non come un bisogno , deficit che rinvia già a soluzione </a:t>
            </a:r>
          </a:p>
          <a:p>
            <a:pPr lvl="0"/>
            <a:r>
              <a:rPr lang="it-IT" dirty="0"/>
              <a:t>Specifici cioè non generici o astratti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Es: </a:t>
            </a:r>
          </a:p>
          <a:p>
            <a:r>
              <a:rPr lang="it-IT" dirty="0"/>
              <a:t>NO  come mancanza di , carenza di ..assenza di .. soluzioni/prestazioni , es il problema è la mancanza di una struttura o di un servizio, </a:t>
            </a:r>
          </a:p>
          <a:p>
            <a:r>
              <a:rPr lang="it-IT" dirty="0"/>
              <a:t>NO in modo generico o  astratto</a:t>
            </a:r>
          </a:p>
          <a:p>
            <a:r>
              <a:rPr lang="it-IT" dirty="0"/>
              <a:t>NO  in termini di giudizi, valutazioni personali, es Inefficienza del Comune</a:t>
            </a:r>
          </a:p>
        </p:txBody>
      </p:sp>
    </p:spTree>
    <p:extLst>
      <p:ext uri="{BB962C8B-B14F-4D97-AF65-F5344CB8AC3E}">
        <p14:creationId xmlns:p14="http://schemas.microsoft.com/office/powerpoint/2010/main" val="178592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75278D5-22BC-4A6B-8120-F556AD96E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600" y="563563"/>
            <a:ext cx="6762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rgbClr val="003366"/>
                </a:solidFill>
              </a:rPr>
              <a:t>ALBERO DEI PROBLEMI</a:t>
            </a:r>
          </a:p>
        </p:txBody>
      </p:sp>
      <p:sp>
        <p:nvSpPr>
          <p:cNvPr id="39939" name="AutoShape 3">
            <a:extLst>
              <a:ext uri="{FF2B5EF4-FFF2-40B4-BE49-F238E27FC236}">
                <a16:creationId xmlns:a16="http://schemas.microsoft.com/office/drawing/2014/main" id="{67C2C65F-D051-45DB-8C0E-323565A6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6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B86001C6-958B-4857-88CA-B6497C20489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17963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D12213E3-E8A0-4900-BEF9-8C179A61CD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264001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78F7D683-3DAA-4C26-9A70-7A24D8D721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1003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344621A0-A239-4BEB-A9A7-48553E6B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9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47203D77-7D58-4C01-8CD4-B8A3191110A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00101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5" name="AutoShape 9">
            <a:extLst>
              <a:ext uri="{FF2B5EF4-FFF2-40B4-BE49-F238E27FC236}">
                <a16:creationId xmlns:a16="http://schemas.microsoft.com/office/drawing/2014/main" id="{35129B93-0DA1-458C-839F-68BB6165B187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17192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10622907-2EC5-442C-8122-FB6F1FEC8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389188"/>
            <a:ext cx="1289050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38F8C233-33E8-4772-B864-EB1EB193F74C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559176" y="4760913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8D2FB22A-AB0E-4E40-9EF0-1735BA36A7AD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4799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84DAFD45-3FCD-4EAE-963C-7DBB4CE0A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389188"/>
            <a:ext cx="1287463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0" name="AutoShape 14">
            <a:extLst>
              <a:ext uri="{FF2B5EF4-FFF2-40B4-BE49-F238E27FC236}">
                <a16:creationId xmlns:a16="http://schemas.microsoft.com/office/drawing/2014/main" id="{FD6F3A18-C97C-4BFD-A438-61844579158F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4940301" y="4800601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1CC53EAA-32E7-49D0-8ACF-DB9DE882D4BB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3990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2" name="AutoShape 16">
            <a:extLst>
              <a:ext uri="{FF2B5EF4-FFF2-40B4-BE49-F238E27FC236}">
                <a16:creationId xmlns:a16="http://schemas.microsoft.com/office/drawing/2014/main" id="{377DAD0A-386F-45CA-A4CC-4749323C1490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5859463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3" name="AutoShape 17">
            <a:extLst>
              <a:ext uri="{FF2B5EF4-FFF2-40B4-BE49-F238E27FC236}">
                <a16:creationId xmlns:a16="http://schemas.microsoft.com/office/drawing/2014/main" id="{755E05E5-505C-42D0-B8C1-1E4E757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35743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4" name="AutoShape 18">
            <a:extLst>
              <a:ext uri="{FF2B5EF4-FFF2-40B4-BE49-F238E27FC236}">
                <a16:creationId xmlns:a16="http://schemas.microsoft.com/office/drawing/2014/main" id="{F0A1E9E3-AD69-4E43-8984-5CA4967BD622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6321426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5" name="AutoShape 19">
            <a:extLst>
              <a:ext uri="{FF2B5EF4-FFF2-40B4-BE49-F238E27FC236}">
                <a16:creationId xmlns:a16="http://schemas.microsoft.com/office/drawing/2014/main" id="{B11D8F90-A20F-4DC5-8A84-7402917589D8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7240588" y="4772026"/>
            <a:ext cx="2682875" cy="368300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39956" name="AutoShape 20">
            <a:extLst>
              <a:ext uri="{FF2B5EF4-FFF2-40B4-BE49-F238E27FC236}">
                <a16:creationId xmlns:a16="http://schemas.microsoft.com/office/drawing/2014/main" id="{6140C0B0-ABE3-4DF9-973C-498786FB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8738" y="2389188"/>
            <a:ext cx="1287462" cy="920750"/>
          </a:xfrm>
          <a:prstGeom prst="flowChartAlternateProcess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57" name="AutoShape 21">
            <a:extLst>
              <a:ext uri="{FF2B5EF4-FFF2-40B4-BE49-F238E27FC236}">
                <a16:creationId xmlns:a16="http://schemas.microsoft.com/office/drawing/2014/main" id="{03C025D3-3F2E-4B2A-B3BA-5EE0BBA792BE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8285957" y="4680745"/>
            <a:ext cx="2682875" cy="550862"/>
          </a:xfrm>
          <a:prstGeom prst="roundRect">
            <a:avLst>
              <a:gd name="adj" fmla="val 224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rgbClr val="000000"/>
                </a:solidFill>
                <a:latin typeface="Comic Sans MS" panose="030F0702030302020204" pitchFamily="66" charset="0"/>
              </a:rPr>
              <a:t>L</a:t>
            </a:r>
          </a:p>
        </p:txBody>
      </p:sp>
      <p:sp>
        <p:nvSpPr>
          <p:cNvPr id="39958" name="Line 22">
            <a:extLst>
              <a:ext uri="{FF2B5EF4-FFF2-40B4-BE49-F238E27FC236}">
                <a16:creationId xmlns:a16="http://schemas.microsoft.com/office/drawing/2014/main" id="{A00A411B-1415-4FF9-9ED9-73DDA25D96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90739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59" name="Line 23">
            <a:extLst>
              <a:ext uri="{FF2B5EF4-FFF2-40B4-BE49-F238E27FC236}">
                <a16:creationId xmlns:a16="http://schemas.microsoft.com/office/drawing/2014/main" id="{3D92549F-AAB1-4F2A-B554-10BE39C99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4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0" name="Line 24">
            <a:extLst>
              <a:ext uri="{FF2B5EF4-FFF2-40B4-BE49-F238E27FC236}">
                <a16:creationId xmlns:a16="http://schemas.microsoft.com/office/drawing/2014/main" id="{04679E2D-8AC7-4F92-8477-5C8BA2851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02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1" name="Line 25">
            <a:extLst>
              <a:ext uri="{FF2B5EF4-FFF2-40B4-BE49-F238E27FC236}">
                <a16:creationId xmlns:a16="http://schemas.microsoft.com/office/drawing/2014/main" id="{D687AA71-77AE-4C5A-B842-1CD4E8885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0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2" name="Line 26">
            <a:extLst>
              <a:ext uri="{FF2B5EF4-FFF2-40B4-BE49-F238E27FC236}">
                <a16:creationId xmlns:a16="http://schemas.microsoft.com/office/drawing/2014/main" id="{0C4FD557-740A-4863-85B4-952910B7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97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3" name="Line 27">
            <a:extLst>
              <a:ext uri="{FF2B5EF4-FFF2-40B4-BE49-F238E27FC236}">
                <a16:creationId xmlns:a16="http://schemas.microsoft.com/office/drawing/2014/main" id="{41888B34-C2F4-4832-B265-82461233E3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9814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4" name="Line 28">
            <a:extLst>
              <a:ext uri="{FF2B5EF4-FFF2-40B4-BE49-F238E27FC236}">
                <a16:creationId xmlns:a16="http://schemas.microsoft.com/office/drawing/2014/main" id="{A3A4FF6A-779D-40AF-9331-CCFD83F02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9239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5" name="Line 29">
            <a:extLst>
              <a:ext uri="{FF2B5EF4-FFF2-40B4-BE49-F238E27FC236}">
                <a16:creationId xmlns:a16="http://schemas.microsoft.com/office/drawing/2014/main" id="{D800124C-8499-491B-8F93-BAE9F94983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9351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6" name="Line 30">
            <a:extLst>
              <a:ext uri="{FF2B5EF4-FFF2-40B4-BE49-F238E27FC236}">
                <a16:creationId xmlns:a16="http://schemas.microsoft.com/office/drawing/2014/main" id="{F3915A07-73B4-4FC5-B857-C062DCFC7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5" y="3309939"/>
            <a:ext cx="1588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7" name="Line 31">
            <a:extLst>
              <a:ext uri="{FF2B5EF4-FFF2-40B4-BE49-F238E27FC236}">
                <a16:creationId xmlns:a16="http://schemas.microsoft.com/office/drawing/2014/main" id="{3732C0C3-7E20-444C-AB8A-3515ACF75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8776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8" name="Line 32">
            <a:extLst>
              <a:ext uri="{FF2B5EF4-FFF2-40B4-BE49-F238E27FC236}">
                <a16:creationId xmlns:a16="http://schemas.microsoft.com/office/drawing/2014/main" id="{7BC15C41-C3DE-4DCB-BDDC-A70D5EE6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0476" y="3309939"/>
            <a:ext cx="4984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69" name="Line 33">
            <a:extLst>
              <a:ext uri="{FF2B5EF4-FFF2-40B4-BE49-F238E27FC236}">
                <a16:creationId xmlns:a16="http://schemas.microsoft.com/office/drawing/2014/main" id="{B02C03F0-4398-4F1B-BFD5-E88F2D1D9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9901" y="3309939"/>
            <a:ext cx="460375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0" name="Line 34">
            <a:extLst>
              <a:ext uri="{FF2B5EF4-FFF2-40B4-BE49-F238E27FC236}">
                <a16:creationId xmlns:a16="http://schemas.microsoft.com/office/drawing/2014/main" id="{A1AE273A-A56D-4C7F-8439-DF7AC2805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1839" y="3309939"/>
            <a:ext cx="1587" cy="3063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1" name="AutoShape 35">
            <a:extLst>
              <a:ext uri="{FF2B5EF4-FFF2-40B4-BE49-F238E27FC236}">
                <a16:creationId xmlns:a16="http://schemas.microsoft.com/office/drawing/2014/main" id="{B16C1109-D512-4B91-9603-12B79D4B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260476"/>
            <a:ext cx="8820150" cy="360363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>
              <a:spcBef>
                <a:spcPct val="20000"/>
              </a:spcBef>
              <a:buClr>
                <a:srgbClr val="FF0000"/>
              </a:buClr>
              <a:buSzPct val="7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9972" name="Line 36">
            <a:extLst>
              <a:ext uri="{FF2B5EF4-FFF2-40B4-BE49-F238E27FC236}">
                <a16:creationId xmlns:a16="http://schemas.microsoft.com/office/drawing/2014/main" id="{680CAD86-0F61-479D-A5F5-2A629C4A4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16256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3" name="Line 37">
            <a:extLst>
              <a:ext uri="{FF2B5EF4-FFF2-40B4-BE49-F238E27FC236}">
                <a16:creationId xmlns:a16="http://schemas.microsoft.com/office/drawing/2014/main" id="{C91F477F-FD51-44A1-B62D-FD6B6E0DE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1612900"/>
            <a:ext cx="1588" cy="787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4" name="Line 38">
            <a:extLst>
              <a:ext uri="{FF2B5EF4-FFF2-40B4-BE49-F238E27FC236}">
                <a16:creationId xmlns:a16="http://schemas.microsoft.com/office/drawing/2014/main" id="{5BC18A23-F7E7-4376-92CF-C64AE1592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1625600"/>
            <a:ext cx="12700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5" name="Line 39">
            <a:extLst>
              <a:ext uri="{FF2B5EF4-FFF2-40B4-BE49-F238E27FC236}">
                <a16:creationId xmlns:a16="http://schemas.microsoft.com/office/drawing/2014/main" id="{52330229-B2A6-4EE2-91FB-2E46F3EF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6" name="Line 40">
            <a:extLst>
              <a:ext uri="{FF2B5EF4-FFF2-40B4-BE49-F238E27FC236}">
                <a16:creationId xmlns:a16="http://schemas.microsoft.com/office/drawing/2014/main" id="{113185FB-5BBA-43D2-BE36-A15320CA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600" y="16129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977" name="Line 41">
            <a:extLst>
              <a:ext uri="{FF2B5EF4-FFF2-40B4-BE49-F238E27FC236}">
                <a16:creationId xmlns:a16="http://schemas.microsoft.com/office/drawing/2014/main" id="{CAFC72BE-F16B-482F-9E87-3AE8B2B72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5800" y="1625600"/>
            <a:ext cx="1588" cy="774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di Office</vt:lpstr>
      <vt:lpstr>Esercizio sessioni interattive </vt:lpstr>
      <vt:lpstr>FASE ANALISI  ATTORI CHIAVE  rispetto alle problematiche </vt:lpstr>
      <vt:lpstr>FASE ANALISI  ATTORI CHIAVE – MATRICE PER SELEZIONE </vt:lpstr>
      <vt:lpstr>PCM FASE DI ANALISI  PROBLEMI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sessioni interattive </dc:title>
  <dc:creator>Imbonati, Daniele (Bip)</dc:creator>
  <cp:lastModifiedBy>Imbonati, Daniele (Bip)</cp:lastModifiedBy>
  <cp:revision>2</cp:revision>
  <dcterms:created xsi:type="dcterms:W3CDTF">2020-12-10T15:23:16Z</dcterms:created>
  <dcterms:modified xsi:type="dcterms:W3CDTF">2020-12-10T15:26:35Z</dcterms:modified>
</cp:coreProperties>
</file>