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  <p:sldMasterId id="2147483687" r:id="rId3"/>
  </p:sldMasterIdLst>
  <p:notesMasterIdLst>
    <p:notesMasterId r:id="rId28"/>
  </p:notesMasterIdLst>
  <p:handoutMasterIdLst>
    <p:handoutMasterId r:id="rId29"/>
  </p:handoutMasterIdLst>
  <p:sldIdLst>
    <p:sldId id="258" r:id="rId4"/>
    <p:sldId id="381" r:id="rId5"/>
    <p:sldId id="505" r:id="rId6"/>
    <p:sldId id="507" r:id="rId7"/>
    <p:sldId id="261" r:id="rId8"/>
    <p:sldId id="382" r:id="rId9"/>
    <p:sldId id="290" r:id="rId10"/>
    <p:sldId id="312" r:id="rId11"/>
    <p:sldId id="509" r:id="rId12"/>
    <p:sldId id="510" r:id="rId13"/>
    <p:sldId id="514" r:id="rId14"/>
    <p:sldId id="508" r:id="rId15"/>
    <p:sldId id="268" r:id="rId16"/>
    <p:sldId id="269" r:id="rId17"/>
    <p:sldId id="274" r:id="rId18"/>
    <p:sldId id="284" r:id="rId19"/>
    <p:sldId id="320" r:id="rId20"/>
    <p:sldId id="285" r:id="rId21"/>
    <p:sldId id="511" r:id="rId22"/>
    <p:sldId id="260" r:id="rId23"/>
    <p:sldId id="513" r:id="rId24"/>
    <p:sldId id="262" r:id="rId25"/>
    <p:sldId id="263" r:id="rId26"/>
    <p:sldId id="264" r:id="rId2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60AFAF-CF54-453F-85A6-EE7AE76A6D38}" type="datetime1">
              <a:rPr lang="it-IT" smtClean="0"/>
              <a:t>10/12/20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013D0E-6236-446F-904B-E774D9F98961}" type="datetime1">
              <a:rPr lang="it-IT" smtClean="0"/>
              <a:t>10/12/20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>
            <a:extLst>
              <a:ext uri="{FF2B5EF4-FFF2-40B4-BE49-F238E27FC236}">
                <a16:creationId xmlns:a16="http://schemas.microsoft.com/office/drawing/2014/main" id="{EA09F04B-D4C7-2E40-AC05-4F211168A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BA7077-587E-1343-9C55-15223EC040A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4195" name="Rectangle 2">
            <a:extLst>
              <a:ext uri="{FF2B5EF4-FFF2-40B4-BE49-F238E27FC236}">
                <a16:creationId xmlns:a16="http://schemas.microsoft.com/office/drawing/2014/main" id="{57FC4024-451C-A449-8F5C-691805835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>
            <a:extLst>
              <a:ext uri="{FF2B5EF4-FFF2-40B4-BE49-F238E27FC236}">
                <a16:creationId xmlns:a16="http://schemas.microsoft.com/office/drawing/2014/main" id="{E734B77A-9D28-AC47-8972-D6B090CB8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4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>
            <a:extLst>
              <a:ext uri="{FF2B5EF4-FFF2-40B4-BE49-F238E27FC236}">
                <a16:creationId xmlns:a16="http://schemas.microsoft.com/office/drawing/2014/main" id="{7C2ED5FF-56D4-6049-8108-64114976C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097F57-AC2A-2449-92CD-72FEE8F4601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5219" name="Rectangle 2">
            <a:extLst>
              <a:ext uri="{FF2B5EF4-FFF2-40B4-BE49-F238E27FC236}">
                <a16:creationId xmlns:a16="http://schemas.microsoft.com/office/drawing/2014/main" id="{BF7DC3F5-16CF-6545-8D5D-32607EB0D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>
            <a:extLst>
              <a:ext uri="{FF2B5EF4-FFF2-40B4-BE49-F238E27FC236}">
                <a16:creationId xmlns:a16="http://schemas.microsoft.com/office/drawing/2014/main" id="{1E258F01-29C5-B347-A11A-6FC3E6DE3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3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>
            <a:extLst>
              <a:ext uri="{FF2B5EF4-FFF2-40B4-BE49-F238E27FC236}">
                <a16:creationId xmlns:a16="http://schemas.microsoft.com/office/drawing/2014/main" id="{4E80044F-4E47-B145-B8A1-90ABADAC7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61D1B8-DF91-1C46-A79A-474BB87D997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6243" name="Rectangle 2">
            <a:extLst>
              <a:ext uri="{FF2B5EF4-FFF2-40B4-BE49-F238E27FC236}">
                <a16:creationId xmlns:a16="http://schemas.microsoft.com/office/drawing/2014/main" id="{B0C2D8A5-CE6B-1942-91BC-5F0AB2712B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>
            <a:extLst>
              <a:ext uri="{FF2B5EF4-FFF2-40B4-BE49-F238E27FC236}">
                <a16:creationId xmlns:a16="http://schemas.microsoft.com/office/drawing/2014/main" id="{A9640085-D007-BB4E-BCAF-C0036B2A9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5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>
            <a:extLst>
              <a:ext uri="{FF2B5EF4-FFF2-40B4-BE49-F238E27FC236}">
                <a16:creationId xmlns:a16="http://schemas.microsoft.com/office/drawing/2014/main" id="{02183693-924F-8247-AE94-12401CA2D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8C58B8-E298-9546-A1B8-F62F6CF46C99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8291" name="Rectangle 2">
            <a:extLst>
              <a:ext uri="{FF2B5EF4-FFF2-40B4-BE49-F238E27FC236}">
                <a16:creationId xmlns:a16="http://schemas.microsoft.com/office/drawing/2014/main" id="{0356326E-1876-0448-B99F-47D70F33B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>
            <a:extLst>
              <a:ext uri="{FF2B5EF4-FFF2-40B4-BE49-F238E27FC236}">
                <a16:creationId xmlns:a16="http://schemas.microsoft.com/office/drawing/2014/main" id="{384043FC-5664-314F-B499-309B261F8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9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>
            <a:extLst>
              <a:ext uri="{FF2B5EF4-FFF2-40B4-BE49-F238E27FC236}">
                <a16:creationId xmlns:a16="http://schemas.microsoft.com/office/drawing/2014/main" id="{1DE15A50-98A9-A048-BD80-A7CD4941F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6487AB-C069-304D-807F-926B477B0DD6}" type="slidenum">
              <a:rPr lang="it-IT" altLang="it-IT">
                <a:latin typeface="Tahoma" panose="020B0604030504040204" pitchFamily="34" charset="0"/>
              </a:rPr>
              <a:pPr eaLnBrk="1" hangingPunct="1"/>
              <a:t>17</a:t>
            </a:fld>
            <a:endParaRPr lang="it-IT" altLang="it-IT">
              <a:latin typeface="Tahoma" panose="020B0604030504040204" pitchFamily="34" charset="0"/>
            </a:endParaRPr>
          </a:p>
        </p:txBody>
      </p:sp>
      <p:sp>
        <p:nvSpPr>
          <p:cNvPr id="295939" name="Rectangle 2">
            <a:extLst>
              <a:ext uri="{FF2B5EF4-FFF2-40B4-BE49-F238E27FC236}">
                <a16:creationId xmlns:a16="http://schemas.microsoft.com/office/drawing/2014/main" id="{E241C2E9-3D0F-004C-9330-67D25FC08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5940" name="Rectangle 3">
            <a:extLst>
              <a:ext uri="{FF2B5EF4-FFF2-40B4-BE49-F238E27FC236}">
                <a16:creationId xmlns:a16="http://schemas.microsoft.com/office/drawing/2014/main" id="{E5230DBE-F415-F340-9F32-27F739FF1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5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>
            <a:extLst>
              <a:ext uri="{FF2B5EF4-FFF2-40B4-BE49-F238E27FC236}">
                <a16:creationId xmlns:a16="http://schemas.microsoft.com/office/drawing/2014/main" id="{3DC6A459-DA96-3A4D-9ACE-E5CCDE50F7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66B9B5-3FF9-7E43-867A-80B1A165FBD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9315" name="Rectangle 2">
            <a:extLst>
              <a:ext uri="{FF2B5EF4-FFF2-40B4-BE49-F238E27FC236}">
                <a16:creationId xmlns:a16="http://schemas.microsoft.com/office/drawing/2014/main" id="{87DD4782-B6B0-BE43-8DEE-B549ED205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>
            <a:extLst>
              <a:ext uri="{FF2B5EF4-FFF2-40B4-BE49-F238E27FC236}">
                <a16:creationId xmlns:a16="http://schemas.microsoft.com/office/drawing/2014/main" id="{8DA98B5D-1300-0B4D-BDB5-8F9E8CD0B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3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tango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tango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tango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56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AB36474-6F91-425C-BA3E-6B12C4C4BB9A}" type="datetime1">
              <a:rPr lang="it-IT" smtClean="0"/>
              <a:t>10/12/20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3F3710-490B-4740-B6D7-B9792C8AB872}" type="datetime1">
              <a:rPr lang="it-IT" smtClean="0"/>
              <a:t>10/12/20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18586-27FC-4E59-A573-09A0053DE2D5}" type="datetime1">
              <a:rPr lang="it-IT" smtClean="0"/>
              <a:t>10/12/20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60CC7-6356-F645-B7A6-BB41BEDF27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B68E-C9DE-C64B-8482-49EBC89D5043}" type="datetimeFigureOut">
              <a:rPr lang="it-IT"/>
              <a:pPr>
                <a:defRPr/>
              </a:pPr>
              <a:t>10/12/20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9F4FB-E879-7B4A-9C9F-6349EF3736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90C3-9193-0947-B628-45F9357AAB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AE8B-EEB4-154F-A914-6286564DD5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390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FB3C97-C702-144E-A9FF-EE0F1AF7C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23DAC4-D781-824D-84DE-E02E93FC3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2A628-CB56-C642-8C46-B6D3159A8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FF6AD-5968-F44C-B2B7-1BA9FD9FB0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627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0AADAC-890B-5D43-A2F6-85D253BC7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E8FA9C-999F-9148-82D3-F843203CB4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61E820-636E-D646-8981-65A1B7A98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DBF33-2041-E04F-8B2C-5A5C77CC9D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515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7B67E9-10BB-EE4C-85C2-EE8075965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A30204-AFF5-3843-9C6A-8F5C72176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550F0E-3657-B24E-AB5D-373DDA31E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6A0D0-2AD8-2843-B4FF-72E8847D43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605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C4577B-3AF9-334F-8523-286A48D37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46B83-4436-4B46-A114-D68905FC1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5959BD-4CB6-204A-A7E8-31E04CDF4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7F357-229D-2948-B9C0-5946FDFADDA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347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54F00F-2E79-2F40-AA35-F8110F73C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529140-CBDC-C44F-AD15-B47E9A480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3E00A4-59D8-2640-B855-2D60924B5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68FA9-760A-A84B-BF07-41B0437B299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6703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E47F61-F776-3844-AA88-F1C27C074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86F7A9-05FA-0549-BA7B-B20181D32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00B808-0CA5-7C42-9E95-03474FF00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11D72-F234-AD43-826D-C890268835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9526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FB3969-6BE7-3E47-9061-23A16EACC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2B6AA6-0E9D-694C-BD0A-05950108D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A222D6-9443-3242-9551-DB6BC1E93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3D0EB-18A7-F64E-ADB9-2CCD18466A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715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FEEA0C-1FCD-40E6-A1D4-23BFBD0CE371}" type="datetime1">
              <a:rPr lang="it-IT" smtClean="0"/>
              <a:t>10/12/20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2A407-89CE-604B-BAB6-CA33D1E94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74903-3656-E142-8DE7-A95FCCC36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113DE3-2E5E-7C46-B96A-52D0374E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F20BE-85AE-D649-9878-768C68F639E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5117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2CF414-D562-7A4A-BC67-DBCAAC727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D7C3D2-75D1-2846-AE8F-96F6644EE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0C59C-9668-AD47-84F5-AB0046856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5FF43-A65A-3442-98AD-7FABFA15A0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7654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3F26E-6F9E-9B4A-A7B6-C7551A65F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F4E21-917D-6F41-A497-0510383AB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8CF1BA-3A0E-364D-BCFD-8733B3361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94837-619B-FC41-BB95-505EC4D2F3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1863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FE557-3321-BC41-AF72-2F4664C31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A494F-EF0F-824D-A121-4D2FDC26D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4ADA85-4FBF-3C4D-8541-CEE21CFD2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231FE-438D-9145-BBC1-3D07DF2AFB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1662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latin typeface="Times New Roman" pitchFamily="18" charset="0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latin typeface="Times New Roman" pitchFamily="18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D1A99DE-FCE8-4169-9EA5-0692DA716B2F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186B3F-74A3-45C2-9CF4-ECF41A26E72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60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019E0-041E-49CD-B7CB-0BCF93CAFA89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BB5CB-8C85-42F2-84FF-6482A269DD0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399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BA965-C952-42BE-92A7-B50639789EF0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05910-3B51-4610-9CD3-7CB0437DD78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791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6F605-98D3-4DCE-B9AD-280E1A6F1469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4BFE-F103-413A-938B-A88207449BD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536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B6DF15-61E6-4694-8D99-9FB1DCD5B939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F6EB3-593C-4F09-9D63-7938CBD1E84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3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55F91-1ACE-4752-8FD2-C0E1E3C687DE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7588-D688-4400-B3F8-37F4B44E89B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tango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tango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tango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56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48F23ED-F6BB-4CDB-8CED-5F2E9AE92607}" type="datetime1">
              <a:rPr lang="it-IT" smtClean="0"/>
              <a:t>10/12/20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9D766-B366-4F5C-AD5A-E4E6B60A71F2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B698D-D363-478F-8D36-4FC448E129A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812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303A-39A9-4550-AEFC-DE62F8CA8CB7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DAE41-40AB-4B4D-94FE-C4E401F8A2E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168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BDAB3-1D43-45E0-96CE-2B17F99BB363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5FAC8-C877-4099-B941-131E6A4A885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322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A312A-3605-48E6-A85E-2961662BAAD0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47D9-0478-44D9-A558-851518759EC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379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93D7C-A19F-43C6-9975-0B51FC486DD3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BAC07-1B5E-44EA-9631-E0D57069134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D466EC-ACF2-4AF5-A2DE-2C9D1A6828FD}" type="datetime1">
              <a:rPr lang="it-IT" smtClean="0"/>
              <a:t>10/12/20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8AAC1-8B74-4EE6-9B7A-D8C2183B6272}" type="datetime1">
              <a:rPr lang="it-IT" smtClean="0"/>
              <a:t>10/12/20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98DF3E-2C46-4BD0-9CFF-FBAEC93B7840}" type="datetime1">
              <a:rPr lang="it-IT" smtClean="0"/>
              <a:t>10/12/20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9F376C-F698-4333-9878-8CD80B2B39D3}" type="datetime1">
              <a:rPr lang="it-IT" smtClean="0"/>
              <a:t>10/12/20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579D569-2C97-4786-A562-991193493077}" type="datetime1">
              <a:rPr lang="it-IT" smtClean="0"/>
              <a:t>10/12/20</a:t>
            </a:fld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3D5E0B24-8B1C-463E-9C62-AF58AAE602D6}" type="datetime1">
              <a:rPr lang="it-IT" smtClean="0"/>
              <a:t>10/12/20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tango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tango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7732347-0869-477C-BE48-3F9F51733ED7}" type="datetime1">
              <a:rPr lang="it-IT" smtClean="0"/>
              <a:t>10/12/20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  <p:sldLayoutId id="214748368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334EFA-93D8-9642-9C17-041D66D9A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C9AB01-FC71-5B47-8129-FAA872A38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381956" name="Rectangle 4">
            <a:extLst>
              <a:ext uri="{FF2B5EF4-FFF2-40B4-BE49-F238E27FC236}">
                <a16:creationId xmlns:a16="http://schemas.microsoft.com/office/drawing/2014/main" id="{E2E569DA-8A50-684B-8C68-487A9062BE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1957" name="Rectangle 5">
            <a:extLst>
              <a:ext uri="{FF2B5EF4-FFF2-40B4-BE49-F238E27FC236}">
                <a16:creationId xmlns:a16="http://schemas.microsoft.com/office/drawing/2014/main" id="{FA0708C9-2584-E94B-84C2-83E4A6689F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1958" name="Rectangle 6">
            <a:extLst>
              <a:ext uri="{FF2B5EF4-FFF2-40B4-BE49-F238E27FC236}">
                <a16:creationId xmlns:a16="http://schemas.microsoft.com/office/drawing/2014/main" id="{208A6953-554F-6C48-B214-486C73B88F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83A5EE-8BA6-2F4F-9798-1CE15C70D8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35310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F5FF8CC8-50BE-4518-B5E2-A802C21E9DAA}" type="datetimeFigureOut">
              <a:rPr lang="en-US"/>
              <a:pPr/>
              <a:t>12/10/20</a:t>
            </a:fld>
            <a:endParaRPr lang="it-IT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32AEB5C6-5985-44B5-B84B-3CD3955F89BA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224368" y="228600"/>
            <a:ext cx="11764433" cy="6096000"/>
            <a:chOff x="106" y="144"/>
            <a:chExt cx="5558" cy="3840"/>
          </a:xfrm>
        </p:grpSpPr>
        <p:sp>
          <p:nvSpPr>
            <p:cNvPr id="5632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sz="1800"/>
            </a:p>
          </p:txBody>
        </p:sp>
      </p:grpSp>
    </p:spTree>
    <p:extLst>
      <p:ext uri="{BB962C8B-B14F-4D97-AF65-F5344CB8AC3E}">
        <p14:creationId xmlns:p14="http://schemas.microsoft.com/office/powerpoint/2010/main" val="206816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3"/>
            <a:ext cx="6718433" cy="5278522"/>
          </a:xfrm>
        </p:spPr>
        <p:txBody>
          <a:bodyPr rtlCol="0">
            <a:normAutofit/>
          </a:bodyPr>
          <a:lstStyle/>
          <a:p>
            <a:pPr algn="ctr" rtl="0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CORSO DI </a:t>
            </a:r>
            <a:b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DIRITTO PENALE </a:t>
            </a:r>
            <a:b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(Claudia Pecorella)</a:t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gioved</a:t>
            </a:r>
            <a:r>
              <a:rPr lang="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ì 10 dicembre 2020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08B2A2-4813-8145-BDD5-8BDBFA4116A0}"/>
              </a:ext>
            </a:extLst>
          </p:cNvPr>
          <p:cNvSpPr txBox="1"/>
          <p:nvPr/>
        </p:nvSpPr>
        <p:spPr>
          <a:xfrm>
            <a:off x="4197082" y="864520"/>
            <a:ext cx="37978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solidFill>
                  <a:srgbClr val="C00000"/>
                </a:solidFill>
              </a:rPr>
              <a:t>art. 55, 2° comma, c.p.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BB070B-90DE-A245-9D6C-CBFA1282BD82}"/>
              </a:ext>
            </a:extLst>
          </p:cNvPr>
          <p:cNvSpPr txBox="1"/>
          <p:nvPr/>
        </p:nvSpPr>
        <p:spPr>
          <a:xfrm>
            <a:off x="1270660" y="1793174"/>
            <a:ext cx="954776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 soli casi di legittima difesa domiciliare          (art. 52 c.p.)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situazione di minorata difesa                         (art. 61, comma 1 n. 5 c.p.)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stato di grave turbamento derivante dalla situazione di pericolo in atto</a:t>
            </a:r>
          </a:p>
          <a:p>
            <a:pPr eaLnBrk="1" hangingPunct="1">
              <a:defRPr/>
            </a:pPr>
            <a:endParaRPr lang="it-I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punibilità (scusante)</a:t>
            </a:r>
          </a:p>
        </p:txBody>
      </p:sp>
      <p:sp>
        <p:nvSpPr>
          <p:cNvPr id="2" name="Freccia circolare a destra 1">
            <a:extLst>
              <a:ext uri="{FF2B5EF4-FFF2-40B4-BE49-F238E27FC236}">
                <a16:creationId xmlns:a16="http://schemas.microsoft.com/office/drawing/2014/main" id="{069CE7E0-F213-F94C-AF26-D05902EC81B9}"/>
              </a:ext>
            </a:extLst>
          </p:cNvPr>
          <p:cNvSpPr/>
          <p:nvPr/>
        </p:nvSpPr>
        <p:spPr>
          <a:xfrm>
            <a:off x="2161310" y="5320144"/>
            <a:ext cx="760020" cy="6563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6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AD0536-71F8-B44B-BE7A-C3971FCC95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26967C-E339-8843-8803-FBC759C61AB3}" type="datetime1">
              <a:rPr lang="it-IT" smtClean="0"/>
              <a:t>10/12/20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D5310EF-E71B-6243-8C85-145652C45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95" y="-154116"/>
            <a:ext cx="9550206" cy="135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60" y="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80" y="2223006"/>
            <a:ext cx="4756720" cy="2411988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it-IT" sz="3600" dirty="0">
                <a:solidFill>
                  <a:schemeClr val="tx1"/>
                </a:solidFill>
              </a:rPr>
              <a:t>commisurazione 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della pena</a:t>
            </a:r>
            <a:endParaRPr lang="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73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9D13A406-D327-FE45-A8CA-C07A6766F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Commisurazione della pena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14A5587E-A59A-B84D-A959-759748BF3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it-IT" altLang="it-IT" dirty="0"/>
          </a:p>
          <a:p>
            <a:pPr eaLnBrk="1" hangingPunct="1">
              <a:buFontTx/>
              <a:buNone/>
            </a:pPr>
            <a:r>
              <a:rPr lang="it-IT" altLang="it-IT" b="1" dirty="0"/>
              <a:t>          Art. 132 </a:t>
            </a:r>
          </a:p>
          <a:p>
            <a:pPr eaLnBrk="1" hangingPunct="1">
              <a:buFontTx/>
              <a:buNone/>
            </a:pPr>
            <a:endParaRPr lang="it-IT" altLang="it-IT" b="1" dirty="0"/>
          </a:p>
          <a:p>
            <a:pPr eaLnBrk="1" hangingPunct="1">
              <a:buFontTx/>
              <a:buNone/>
            </a:pPr>
            <a:endParaRPr lang="it-IT" altLang="it-IT" b="1" dirty="0"/>
          </a:p>
          <a:p>
            <a:pPr eaLnBrk="1" hangingPunct="1">
              <a:buFontTx/>
              <a:buNone/>
            </a:pPr>
            <a:endParaRPr lang="it-IT" altLang="it-IT" b="1" dirty="0"/>
          </a:p>
          <a:p>
            <a:pPr eaLnBrk="1" hangingPunct="1">
              <a:buFontTx/>
              <a:buNone/>
            </a:pPr>
            <a:r>
              <a:rPr lang="it-IT" altLang="it-IT" b="1" dirty="0"/>
              <a:t>           Art. 133</a:t>
            </a:r>
          </a:p>
        </p:txBody>
      </p:sp>
      <p:sp>
        <p:nvSpPr>
          <p:cNvPr id="109572" name="Line 5">
            <a:extLst>
              <a:ext uri="{FF2B5EF4-FFF2-40B4-BE49-F238E27FC236}">
                <a16:creationId xmlns:a16="http://schemas.microsoft.com/office/drawing/2014/main" id="{DB3F5AA7-D991-1949-B6F1-EFB008FB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8" y="5013326"/>
            <a:ext cx="10795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9573" name="Text Box 6">
            <a:extLst>
              <a:ext uri="{FF2B5EF4-FFF2-40B4-BE49-F238E27FC236}">
                <a16:creationId xmlns:a16="http://schemas.microsoft.com/office/drawing/2014/main" id="{827AF417-C44F-0343-8BBB-7F7E7D04E0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5011738" y="3787775"/>
            <a:ext cx="42545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FFFFFF"/>
                </a:solidFill>
                <a:latin typeface="Tahoma" panose="020B0604030504040204" pitchFamily="34" charset="0"/>
              </a:rPr>
              <a:t>gravità del reato</a:t>
            </a:r>
          </a:p>
        </p:txBody>
      </p:sp>
      <p:sp>
        <p:nvSpPr>
          <p:cNvPr id="109574" name="Text Box 7">
            <a:extLst>
              <a:ext uri="{FF2B5EF4-FFF2-40B4-BE49-F238E27FC236}">
                <a16:creationId xmlns:a16="http://schemas.microsoft.com/office/drawing/2014/main" id="{976C230A-5D59-5941-82DC-08F60F5C9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5084763"/>
            <a:ext cx="44656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FFFFFF"/>
                </a:solidFill>
                <a:latin typeface="Tahoma" panose="020B0604030504040204" pitchFamily="34" charset="0"/>
              </a:rPr>
              <a:t>capacità a delinquere</a:t>
            </a:r>
          </a:p>
        </p:txBody>
      </p:sp>
      <p:sp>
        <p:nvSpPr>
          <p:cNvPr id="109575" name="Line 8">
            <a:extLst>
              <a:ext uri="{FF2B5EF4-FFF2-40B4-BE49-F238E27FC236}">
                <a16:creationId xmlns:a16="http://schemas.microsoft.com/office/drawing/2014/main" id="{DF581583-3C88-0E4E-80F3-088D6B475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9" y="242093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9576" name="Text Box 9">
            <a:extLst>
              <a:ext uri="{FF2B5EF4-FFF2-40B4-BE49-F238E27FC236}">
                <a16:creationId xmlns:a16="http://schemas.microsoft.com/office/drawing/2014/main" id="{E47D7AB2-14FB-634C-9C14-E2A854C10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133600"/>
            <a:ext cx="45148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FFFFFF"/>
                </a:solidFill>
                <a:latin typeface="Tahoma" panose="020B0604030504040204" pitchFamily="34" charset="0"/>
              </a:rPr>
              <a:t>discrezionalità vincolata</a:t>
            </a:r>
          </a:p>
        </p:txBody>
      </p:sp>
      <p:sp>
        <p:nvSpPr>
          <p:cNvPr id="109577" name="Line 10">
            <a:extLst>
              <a:ext uri="{FF2B5EF4-FFF2-40B4-BE49-F238E27FC236}">
                <a16:creationId xmlns:a16="http://schemas.microsoft.com/office/drawing/2014/main" id="{83D69204-D9AD-5741-8FBA-950834869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3975" y="4221163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4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020188BA-02F0-464E-8E35-7F3EE7114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7786688" cy="1063625"/>
          </a:xfrm>
        </p:spPr>
        <p:txBody>
          <a:bodyPr/>
          <a:lstStyle/>
          <a:p>
            <a:pPr eaLnBrk="1" hangingPunct="1"/>
            <a:br>
              <a:rPr lang="it-IT" altLang="it-IT" b="1" dirty="0"/>
            </a:br>
            <a:r>
              <a:rPr lang="it-IT" altLang="it-IT" b="1" dirty="0"/>
              <a:t>Gravità del </a:t>
            </a:r>
            <a:r>
              <a:rPr lang="it-IT" altLang="it-IT" b="1" dirty="0">
                <a:solidFill>
                  <a:srgbClr val="FF0000"/>
                </a:solidFill>
              </a:rPr>
              <a:t>reato</a:t>
            </a:r>
            <a:br>
              <a:rPr lang="it-IT" altLang="it-IT" b="1" dirty="0"/>
            </a:br>
            <a:endParaRPr lang="it-IT" altLang="it-IT" b="1" dirty="0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6890335-C380-5B41-8EB4-E87135C72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it-IT" b="1" dirty="0"/>
              <a:t>	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b="1" dirty="0"/>
              <a:t>	- </a:t>
            </a:r>
            <a:r>
              <a:rPr lang="it-IT" altLang="it-IT" sz="2800" b="1" dirty="0"/>
              <a:t>caratteristiche dell’azione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b="1" dirty="0"/>
              <a:t>	- </a:t>
            </a:r>
            <a:r>
              <a:rPr lang="it-IT" altLang="it-IT" sz="2800" b="1" dirty="0"/>
              <a:t>gravità del danno o del pericolo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altLang="it-IT" sz="2800" b="1" dirty="0"/>
              <a:t>	- intensità del dolo o grado della colpa</a:t>
            </a:r>
          </a:p>
          <a:p>
            <a:pPr eaLnBrk="1" hangingPunct="1">
              <a:buFontTx/>
              <a:buNone/>
            </a:pPr>
            <a:endParaRPr lang="it-IT" altLang="it-IT" sz="2800" b="1" dirty="0"/>
          </a:p>
          <a:p>
            <a:pPr eaLnBrk="1" hangingPunct="1">
              <a:buFontTx/>
              <a:buNone/>
            </a:pPr>
            <a:endParaRPr lang="it-IT" alt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32581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1EEFE7FD-CB40-2D42-93E6-570EA3AA0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it-IT" altLang="it-IT" b="1"/>
            </a:br>
            <a:r>
              <a:rPr lang="it-IT" altLang="it-IT" b="1"/>
              <a:t>Capacità a delinquere</a:t>
            </a:r>
            <a:br>
              <a:rPr lang="it-IT" altLang="it-IT" b="1"/>
            </a:br>
            <a:endParaRPr lang="it-IT" altLang="it-IT" b="1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C7289CEF-D8E1-F744-A914-710682A30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0"/>
            <a:ext cx="8291513" cy="48529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t-IT" altLang="it-IT" sz="2800" b="1"/>
              <a:t>Motivi a delinquere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t-IT" altLang="it-IT" sz="2800" b="1"/>
              <a:t>Carattere del reo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t-IT" altLang="it-IT" sz="2800" b="1"/>
              <a:t>Precedenti penali e giudiziari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t-IT" altLang="it-IT" sz="2800" b="1"/>
              <a:t>Condotta e vita del reo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t-IT" altLang="it-IT" sz="2800" b="1"/>
              <a:t>Condizioni di vita individuale, familiare e sociale</a:t>
            </a:r>
          </a:p>
        </p:txBody>
      </p:sp>
    </p:spTree>
    <p:extLst>
      <p:ext uri="{BB962C8B-B14F-4D97-AF65-F5344CB8AC3E}">
        <p14:creationId xmlns:p14="http://schemas.microsoft.com/office/powerpoint/2010/main" val="402658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010E885F-35DA-3A45-AA45-FAC3638F7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Pena pecuniaria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8C554786-5D9D-FB4D-8CEC-63466C904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it-IT" altLang="it-IT" dirty="0"/>
          </a:p>
          <a:p>
            <a:pPr eaLnBrk="1" hangingPunct="1">
              <a:buFontTx/>
              <a:buNone/>
            </a:pPr>
            <a:endParaRPr lang="it-IT" altLang="it-IT" dirty="0"/>
          </a:p>
          <a:p>
            <a:pPr eaLnBrk="1" hangingPunct="1">
              <a:buFontTx/>
              <a:buNone/>
            </a:pPr>
            <a:r>
              <a:rPr lang="it-IT" altLang="it-IT" b="1" dirty="0"/>
              <a:t>             Art. 133-bis</a:t>
            </a:r>
          </a:p>
        </p:txBody>
      </p:sp>
      <p:sp>
        <p:nvSpPr>
          <p:cNvPr id="115716" name="Line 4">
            <a:extLst>
              <a:ext uri="{FF2B5EF4-FFF2-40B4-BE49-F238E27FC236}">
                <a16:creationId xmlns:a16="http://schemas.microsoft.com/office/drawing/2014/main" id="{93442348-24D2-0543-BC84-51259BCCA0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5" y="2349500"/>
            <a:ext cx="71913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5717" name="Line 5">
            <a:extLst>
              <a:ext uri="{FF2B5EF4-FFF2-40B4-BE49-F238E27FC236}">
                <a16:creationId xmlns:a16="http://schemas.microsoft.com/office/drawing/2014/main" id="{50F785C9-C523-9745-B730-3E7E338A4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575" y="3213101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5718" name="Text Box 6">
            <a:extLst>
              <a:ext uri="{FF2B5EF4-FFF2-40B4-BE49-F238E27FC236}">
                <a16:creationId xmlns:a16="http://schemas.microsoft.com/office/drawing/2014/main" id="{9E022E25-6D3F-9A45-A1EF-128A188D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989138"/>
            <a:ext cx="52197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FFFFFF"/>
                </a:solidFill>
                <a:latin typeface="Tahoma" panose="020B0604030504040204" pitchFamily="34" charset="0"/>
              </a:rPr>
              <a:t>criteri indicati nell’art. 133</a:t>
            </a:r>
          </a:p>
        </p:txBody>
      </p:sp>
      <p:sp>
        <p:nvSpPr>
          <p:cNvPr id="115719" name="Text Box 7">
            <a:extLst>
              <a:ext uri="{FF2B5EF4-FFF2-40B4-BE49-F238E27FC236}">
                <a16:creationId xmlns:a16="http://schemas.microsoft.com/office/drawing/2014/main" id="{AB176ACB-AD33-CB45-938E-19CCEF42B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3141664"/>
            <a:ext cx="4468813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FFFFFF"/>
                </a:solidFill>
                <a:latin typeface="Tahoma" panose="020B0604030504040204" pitchFamily="34" charset="0"/>
              </a:rPr>
              <a:t>condizioni economiche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FFFFFF"/>
                </a:solidFill>
                <a:latin typeface="Tahoma" panose="020B0604030504040204" pitchFamily="34" charset="0"/>
              </a:rPr>
              <a:t>del reo</a:t>
            </a:r>
          </a:p>
        </p:txBody>
      </p:sp>
      <p:sp>
        <p:nvSpPr>
          <p:cNvPr id="115720" name="Line 13">
            <a:extLst>
              <a:ext uri="{FF2B5EF4-FFF2-40B4-BE49-F238E27FC236}">
                <a16:creationId xmlns:a16="http://schemas.microsoft.com/office/drawing/2014/main" id="{9EBBB6FF-D6E2-D448-A3D3-ECA18E5235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8301" y="4149726"/>
            <a:ext cx="7207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5721" name="Line 14">
            <a:extLst>
              <a:ext uri="{FF2B5EF4-FFF2-40B4-BE49-F238E27FC236}">
                <a16:creationId xmlns:a16="http://schemas.microsoft.com/office/drawing/2014/main" id="{91B35781-9185-514B-AEAC-994C46BF1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1" y="4149726"/>
            <a:ext cx="7207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5722" name="Text Box 15">
            <a:extLst>
              <a:ext uri="{FF2B5EF4-FFF2-40B4-BE49-F238E27FC236}">
                <a16:creationId xmlns:a16="http://schemas.microsoft.com/office/drawing/2014/main" id="{43DF4ECE-C90D-6047-B9C1-35B9BCD9F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868864"/>
            <a:ext cx="52689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FFFFFF"/>
                </a:solidFill>
                <a:latin typeface="Tahoma" panose="020B0604030504040204" pitchFamily="34" charset="0"/>
              </a:rPr>
              <a:t>diminuzione sino a 1/3 del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FFFF"/>
                </a:solidFill>
                <a:latin typeface="Tahoma" panose="020B0604030504040204" pitchFamily="34" charset="0"/>
              </a:rPr>
              <a:t>minimo</a:t>
            </a:r>
            <a:r>
              <a:rPr lang="it-IT" altLang="it-IT" sz="2400">
                <a:solidFill>
                  <a:srgbClr val="FFFFFF"/>
                </a:solidFill>
                <a:latin typeface="Tahoma" panose="020B0604030504040204" pitchFamily="34" charset="0"/>
              </a:rPr>
              <a:t> troppo gravoso</a:t>
            </a:r>
          </a:p>
        </p:txBody>
      </p:sp>
      <p:sp>
        <p:nvSpPr>
          <p:cNvPr id="115723" name="Text Box 16">
            <a:extLst>
              <a:ext uri="{FF2B5EF4-FFF2-40B4-BE49-F238E27FC236}">
                <a16:creationId xmlns:a16="http://schemas.microsoft.com/office/drawing/2014/main" id="{CF0E9CB6-0B13-AC45-8A4E-CFBA600DC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868864"/>
            <a:ext cx="3744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FFFFFF"/>
                </a:solidFill>
                <a:latin typeface="Tahoma" panose="020B0604030504040204" pitchFamily="34" charset="0"/>
              </a:rPr>
              <a:t>aumento sino al triplo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FFFFFF"/>
                </a:solidFill>
                <a:latin typeface="Tahoma" panose="020B0604030504040204" pitchFamily="34" charset="0"/>
              </a:rPr>
              <a:t>del </a:t>
            </a:r>
            <a:r>
              <a:rPr lang="it-IT" altLang="it-IT" sz="2400" b="1">
                <a:solidFill>
                  <a:srgbClr val="FFFFFF"/>
                </a:solidFill>
                <a:latin typeface="Tahoma" panose="020B0604030504040204" pitchFamily="34" charset="0"/>
              </a:rPr>
              <a:t>massimo</a:t>
            </a:r>
            <a:r>
              <a:rPr lang="it-IT" altLang="it-IT" sz="2400">
                <a:solidFill>
                  <a:srgbClr val="FFFFFF"/>
                </a:solidFill>
                <a:latin typeface="Tahoma" panose="020B0604030504040204" pitchFamily="34" charset="0"/>
              </a:rPr>
              <a:t> inefficace</a:t>
            </a:r>
          </a:p>
        </p:txBody>
      </p:sp>
    </p:spTree>
    <p:extLst>
      <p:ext uri="{BB962C8B-B14F-4D97-AF65-F5344CB8AC3E}">
        <p14:creationId xmlns:p14="http://schemas.microsoft.com/office/powerpoint/2010/main" val="7596668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0CAC93AE-C145-664B-B37B-71CCED9B8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Conversione pena pecuniaria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F1A203EB-4D4F-0F47-BAA6-945BBC1A1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it-IT" altLang="it-IT" dirty="0"/>
          </a:p>
          <a:p>
            <a:pPr eaLnBrk="1" hangingPunct="1">
              <a:buFontTx/>
              <a:buNone/>
            </a:pPr>
            <a:r>
              <a:rPr lang="it-IT" altLang="it-IT" sz="2800" b="1" dirty="0"/>
              <a:t>Art. 136 c.p.: pena detentiva della specie 						    corrispondente</a:t>
            </a:r>
          </a:p>
          <a:p>
            <a:pPr eaLnBrk="1" hangingPunct="1">
              <a:buFontTx/>
              <a:buNone/>
            </a:pPr>
            <a:endParaRPr lang="it-IT" altLang="it-IT" sz="2800" b="1" dirty="0"/>
          </a:p>
          <a:p>
            <a:pPr eaLnBrk="1" hangingPunct="1">
              <a:buFontTx/>
              <a:buNone/>
            </a:pPr>
            <a:r>
              <a:rPr lang="it-IT" altLang="it-IT" sz="2800" b="1" dirty="0"/>
              <a:t>Corte </a:t>
            </a:r>
            <a:r>
              <a:rPr lang="it-IT" altLang="it-IT" sz="2800" b="1" dirty="0" err="1"/>
              <a:t>cost</a:t>
            </a:r>
            <a:r>
              <a:rPr lang="it-IT" altLang="it-IT" sz="2800" b="1" dirty="0"/>
              <a:t>. 131/1979: illegittimità</a:t>
            </a:r>
          </a:p>
          <a:p>
            <a:pPr eaLnBrk="1" hangingPunct="1">
              <a:buFontTx/>
              <a:buNone/>
            </a:pPr>
            <a:endParaRPr lang="it-IT" altLang="it-IT" sz="2800" b="1" dirty="0"/>
          </a:p>
          <a:p>
            <a:pPr eaLnBrk="1" hangingPunct="1">
              <a:buFontTx/>
              <a:buNone/>
            </a:pPr>
            <a:endParaRPr lang="it-IT" altLang="it-IT" sz="2800" b="1" dirty="0"/>
          </a:p>
          <a:p>
            <a:pPr eaLnBrk="1" hangingPunct="1">
              <a:buFontTx/>
              <a:buNone/>
            </a:pPr>
            <a:r>
              <a:rPr lang="it-IT" altLang="it-IT" sz="2800" b="1" dirty="0"/>
              <a:t>                   Art. 102 l. 689/1981: </a:t>
            </a:r>
          </a:p>
        </p:txBody>
      </p:sp>
      <p:sp>
        <p:nvSpPr>
          <p:cNvPr id="156676" name="Line 4">
            <a:extLst>
              <a:ext uri="{FF2B5EF4-FFF2-40B4-BE49-F238E27FC236}">
                <a16:creationId xmlns:a16="http://schemas.microsoft.com/office/drawing/2014/main" id="{9B04ABCF-8D02-3C44-A2EC-29524283C1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1538" y="4941889"/>
            <a:ext cx="5762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6677" name="Line 5">
            <a:extLst>
              <a:ext uri="{FF2B5EF4-FFF2-40B4-BE49-F238E27FC236}">
                <a16:creationId xmlns:a16="http://schemas.microsoft.com/office/drawing/2014/main" id="{958B7F1B-7C63-D848-BF3B-EAA6BDF0E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1" y="5589589"/>
            <a:ext cx="5762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6678" name="Text Box 6">
            <a:extLst>
              <a:ext uri="{FF2B5EF4-FFF2-40B4-BE49-F238E27FC236}">
                <a16:creationId xmlns:a16="http://schemas.microsoft.com/office/drawing/2014/main" id="{3F847402-310C-0B47-9A0A-0192F2C2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508500"/>
            <a:ext cx="3924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Tahoma" panose="020B0604030504040204" pitchFamily="34" charset="0"/>
              </a:rPr>
              <a:t>libertà controllata</a:t>
            </a:r>
          </a:p>
        </p:txBody>
      </p:sp>
      <p:sp>
        <p:nvSpPr>
          <p:cNvPr id="156679" name="Text Box 7">
            <a:extLst>
              <a:ext uri="{FF2B5EF4-FFF2-40B4-BE49-F238E27FC236}">
                <a16:creationId xmlns:a16="http://schemas.microsoft.com/office/drawing/2014/main" id="{183805B2-A75F-9C4B-8546-591A2E04A10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742114" y="5584826"/>
            <a:ext cx="39258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latin typeface="Tahoma" panose="020B0604030504040204" pitchFamily="34" charset="0"/>
              </a:rPr>
              <a:t>lavoro sostitutivo</a:t>
            </a:r>
          </a:p>
          <a:p>
            <a:pPr eaLnBrk="1" hangingPunct="1"/>
            <a:endParaRPr lang="it-IT" altLang="it-IT" sz="2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0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F5475DCF-2AD7-4C46-86CA-0F887FC29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Modelli di commisurazione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74B485AF-DF69-424B-9074-D625FE502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50000"/>
              </a:lnSpc>
              <a:buFontTx/>
              <a:buNone/>
            </a:pPr>
            <a:endParaRPr lang="it-IT" altLang="it-IT" sz="2800" b="1" dirty="0"/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it-IT" altLang="it-IT" b="1" dirty="0"/>
              <a:t>              Somma 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it-IT" altLang="it-IT" b="1" dirty="0"/>
              <a:t>           complessiva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it-IT" altLang="it-IT" b="1" dirty="0"/>
              <a:t>       </a:t>
            </a:r>
            <a:r>
              <a:rPr lang="it-IT" altLang="it-IT" dirty="0"/>
              <a:t>(art. 133-bis c.p.)</a:t>
            </a:r>
          </a:p>
        </p:txBody>
      </p:sp>
      <p:sp>
        <p:nvSpPr>
          <p:cNvPr id="116740" name="Text Box 5">
            <a:extLst>
              <a:ext uri="{FF2B5EF4-FFF2-40B4-BE49-F238E27FC236}">
                <a16:creationId xmlns:a16="http://schemas.microsoft.com/office/drawing/2014/main" id="{2490E936-C294-5C4D-B51E-B44FDB818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1595439"/>
            <a:ext cx="42037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FFFFFF"/>
                </a:solidFill>
                <a:latin typeface="Tahoma" panose="020B0604030504040204" pitchFamily="34" charset="0"/>
              </a:rPr>
              <a:t>gravità del reato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FFFFFF"/>
                </a:solidFill>
                <a:latin typeface="Tahoma" panose="020B0604030504040204" pitchFamily="34" charset="0"/>
              </a:rPr>
              <a:t>capacità a delinquere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FFFFFF"/>
                </a:solidFill>
                <a:latin typeface="Tahoma" panose="020B0604030504040204" pitchFamily="34" charset="0"/>
              </a:rPr>
              <a:t>condizioni economiche</a:t>
            </a:r>
          </a:p>
        </p:txBody>
      </p:sp>
      <p:sp>
        <p:nvSpPr>
          <p:cNvPr id="116741" name="AutoShape 6">
            <a:extLst>
              <a:ext uri="{FF2B5EF4-FFF2-40B4-BE49-F238E27FC236}">
                <a16:creationId xmlns:a16="http://schemas.microsoft.com/office/drawing/2014/main" id="{041B590C-C2C5-4D4F-B484-39D5C9363267}"/>
              </a:ext>
            </a:extLst>
          </p:cNvPr>
          <p:cNvSpPr>
            <a:spLocks/>
          </p:cNvSpPr>
          <p:nvPr/>
        </p:nvSpPr>
        <p:spPr bwMode="auto">
          <a:xfrm>
            <a:off x="4917582" y="1568802"/>
            <a:ext cx="73025" cy="1295400"/>
          </a:xfrm>
          <a:prstGeom prst="leftBrace">
            <a:avLst>
              <a:gd name="adj1" fmla="val 1478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16742" name="Text Box 7">
            <a:extLst>
              <a:ext uri="{FF2B5EF4-FFF2-40B4-BE49-F238E27FC236}">
                <a16:creationId xmlns:a16="http://schemas.microsoft.com/office/drawing/2014/main" id="{5FCFA574-152F-A540-93AA-CA944DE4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3" y="3606191"/>
            <a:ext cx="33988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dirty="0">
                <a:solidFill>
                  <a:srgbClr val="FFFFFF"/>
                </a:solidFill>
                <a:latin typeface="Tahoma" panose="020B0604030504040204" pitchFamily="34" charset="0"/>
              </a:rPr>
              <a:t>per quote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dirty="0">
                <a:solidFill>
                  <a:srgbClr val="FFFFFF"/>
                </a:solidFill>
                <a:latin typeface="Tahoma" panose="020B0604030504040204" pitchFamily="34" charset="0"/>
              </a:rPr>
              <a:t>(d.lgs. 231/2001)</a:t>
            </a:r>
          </a:p>
        </p:txBody>
      </p:sp>
      <p:sp>
        <p:nvSpPr>
          <p:cNvPr id="116743" name="Line 8">
            <a:extLst>
              <a:ext uri="{FF2B5EF4-FFF2-40B4-BE49-F238E27FC236}">
                <a16:creationId xmlns:a16="http://schemas.microsoft.com/office/drawing/2014/main" id="{09A5872A-9D0D-B94A-ACF5-4C59338B8C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9738" y="3716338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6744" name="Line 9">
            <a:extLst>
              <a:ext uri="{FF2B5EF4-FFF2-40B4-BE49-F238E27FC236}">
                <a16:creationId xmlns:a16="http://schemas.microsoft.com/office/drawing/2014/main" id="{39AF655B-D679-C94D-B31B-7468DDFD3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4365626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6745" name="Text Box 10">
            <a:extLst>
              <a:ext uri="{FF2B5EF4-FFF2-40B4-BE49-F238E27FC236}">
                <a16:creationId xmlns:a16="http://schemas.microsoft.com/office/drawing/2014/main" id="{C7F021A3-4BE5-C34B-A098-054B1C69A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368676"/>
            <a:ext cx="1441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 err="1">
                <a:solidFill>
                  <a:srgbClr val="FFFFFF"/>
                </a:solidFill>
                <a:latin typeface="Tahoma" panose="020B0604030504040204" pitchFamily="34" charset="0"/>
              </a:rPr>
              <a:t>n°quote</a:t>
            </a:r>
            <a:endParaRPr lang="it-IT" altLang="it-IT" sz="24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16746" name="Text Box 11">
            <a:extLst>
              <a:ext uri="{FF2B5EF4-FFF2-40B4-BE49-F238E27FC236}">
                <a16:creationId xmlns:a16="http://schemas.microsoft.com/office/drawing/2014/main" id="{DF4573EC-B2C2-B744-8CD5-4384309F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4449764"/>
            <a:ext cx="32400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FFFFFF"/>
                </a:solidFill>
                <a:latin typeface="Tahoma" panose="020B0604030504040204" pitchFamily="34" charset="0"/>
              </a:rPr>
              <a:t>ammontare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FFFFFF"/>
                </a:solidFill>
                <a:latin typeface="Tahoma" panose="020B0604030504040204" pitchFamily="34" charset="0"/>
              </a:rPr>
              <a:t>di ciascuna quota</a:t>
            </a:r>
          </a:p>
        </p:txBody>
      </p:sp>
      <p:sp>
        <p:nvSpPr>
          <p:cNvPr id="116747" name="AutoShape 12">
            <a:extLst>
              <a:ext uri="{FF2B5EF4-FFF2-40B4-BE49-F238E27FC236}">
                <a16:creationId xmlns:a16="http://schemas.microsoft.com/office/drawing/2014/main" id="{C277A0DC-4C31-E74A-A4CA-52BF8E2F12BE}"/>
              </a:ext>
            </a:extLst>
          </p:cNvPr>
          <p:cNvSpPr>
            <a:spLocks/>
          </p:cNvSpPr>
          <p:nvPr/>
        </p:nvSpPr>
        <p:spPr bwMode="auto">
          <a:xfrm>
            <a:off x="7680325" y="3141663"/>
            <a:ext cx="71438" cy="792162"/>
          </a:xfrm>
          <a:prstGeom prst="leftBrace">
            <a:avLst>
              <a:gd name="adj1" fmla="val 924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16748" name="Text Box 14">
            <a:extLst>
              <a:ext uri="{FF2B5EF4-FFF2-40B4-BE49-F238E27FC236}">
                <a16:creationId xmlns:a16="http://schemas.microsoft.com/office/drawing/2014/main" id="{43C30E5B-0DF5-9244-B28A-EC1773D6A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1" y="3068639"/>
            <a:ext cx="2722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FFFF"/>
                </a:solidFill>
                <a:latin typeface="Tahoma" panose="020B0604030504040204" pitchFamily="34" charset="0"/>
              </a:rPr>
              <a:t>gravità reato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FFFF"/>
                </a:solidFill>
                <a:latin typeface="Tahoma" panose="020B0604030504040204" pitchFamily="34" charset="0"/>
              </a:rPr>
              <a:t>cap. delinquere</a:t>
            </a:r>
          </a:p>
        </p:txBody>
      </p:sp>
      <p:sp>
        <p:nvSpPr>
          <p:cNvPr id="116749" name="Line 15">
            <a:extLst>
              <a:ext uri="{FF2B5EF4-FFF2-40B4-BE49-F238E27FC236}">
                <a16:creationId xmlns:a16="http://schemas.microsoft.com/office/drawing/2014/main" id="{7E7F859D-E23D-D04C-92AE-D0EBA9053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863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6750" name="Text Box 16">
            <a:extLst>
              <a:ext uri="{FF2B5EF4-FFF2-40B4-BE49-F238E27FC236}">
                <a16:creationId xmlns:a16="http://schemas.microsoft.com/office/drawing/2014/main" id="{29B51269-0407-D245-8664-83B73A228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5589589"/>
            <a:ext cx="485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FFFF"/>
                </a:solidFill>
                <a:latin typeface="Tahoma" panose="020B0604030504040204" pitchFamily="34" charset="0"/>
              </a:rPr>
              <a:t>condizioni economiche del reo</a:t>
            </a:r>
          </a:p>
        </p:txBody>
      </p:sp>
    </p:spTree>
    <p:extLst>
      <p:ext uri="{BB962C8B-B14F-4D97-AF65-F5344CB8AC3E}">
        <p14:creationId xmlns:p14="http://schemas.microsoft.com/office/powerpoint/2010/main" val="11409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60" y="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80" y="2223006"/>
            <a:ext cx="4756720" cy="2411988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it-IT" sz="3600" dirty="0">
                <a:solidFill>
                  <a:schemeClr val="tx1"/>
                </a:solidFill>
              </a:rPr>
              <a:t>Responsabilità da reato degli enti</a:t>
            </a:r>
            <a:endParaRPr lang="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2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4" y="2662534"/>
            <a:ext cx="4775075" cy="1952160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it-IT" sz="3600" dirty="0">
                <a:solidFill>
                  <a:schemeClr val="tx1"/>
                </a:solidFill>
              </a:rPr>
              <a:t>Legge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intermedia</a:t>
            </a:r>
            <a:br>
              <a:rPr lang="it" sz="3600" dirty="0">
                <a:solidFill>
                  <a:schemeClr val="tx1"/>
                </a:solidFill>
              </a:rPr>
            </a:br>
            <a:endParaRPr lang="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13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91440" rtlCol="0" anchor="ctr">
            <a:normAutofit/>
          </a:bodyPr>
          <a:lstStyle/>
          <a:p>
            <a:r>
              <a:rPr lang="it-IT"/>
              <a:t>d.lgs. 231/2001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it-IT" sz="2800" b="1" dirty="0"/>
              <a:t>Criteri di imputazione del reato all’ente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800" dirty="0"/>
              <a:t>a) </a:t>
            </a:r>
            <a:r>
              <a:rPr lang="it-IT" sz="2800" dirty="0">
                <a:highlight>
                  <a:srgbClr val="FFFF00"/>
                </a:highlight>
              </a:rPr>
              <a:t>reato</a:t>
            </a:r>
            <a:r>
              <a:rPr lang="it-IT" sz="2800" dirty="0"/>
              <a:t> commesso </a:t>
            </a:r>
            <a:r>
              <a:rPr lang="it-IT" sz="2800" b="1" dirty="0"/>
              <a:t>nell’interesse</a:t>
            </a:r>
            <a:r>
              <a:rPr lang="it-IT" sz="2800" dirty="0"/>
              <a:t> dell’ente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800" dirty="0"/>
              <a:t>B1) da soggetti in posizione apicale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800" dirty="0"/>
              <a:t>B2) da soggetti sottoposti all’altrui direzione</a:t>
            </a:r>
          </a:p>
        </p:txBody>
      </p:sp>
    </p:spTree>
    <p:extLst>
      <p:ext uri="{BB962C8B-B14F-4D97-AF65-F5344CB8AC3E}">
        <p14:creationId xmlns:p14="http://schemas.microsoft.com/office/powerpoint/2010/main" val="287387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/>
          <a:p>
            <a:pPr marL="838200" indent="-838200">
              <a:buFontTx/>
              <a:buAutoNum type="alphaLcParenR"/>
            </a:pPr>
            <a:r>
              <a:rPr lang="it-IT" sz="2900" dirty="0"/>
              <a:t>reato commesso </a:t>
            </a:r>
            <a:br>
              <a:rPr lang="it-IT" sz="2900" dirty="0"/>
            </a:br>
            <a:r>
              <a:rPr lang="it-IT" sz="2900" dirty="0"/>
              <a:t>da soggetti apicali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it-IT" dirty="0"/>
          </a:p>
          <a:p>
            <a:pPr>
              <a:lnSpc>
                <a:spcPct val="150000"/>
              </a:lnSpc>
              <a:buFontTx/>
              <a:buNone/>
            </a:pPr>
            <a:r>
              <a:rPr lang="it-IT" dirty="0"/>
              <a:t>	</a:t>
            </a:r>
            <a:r>
              <a:rPr lang="it-IT" b="1" dirty="0"/>
              <a:t>L’ente non risponde se prova di aver </a:t>
            </a:r>
            <a:r>
              <a:rPr lang="it-IT" b="1" i="1" dirty="0"/>
              <a:t>adottato ed efficacemente attuato</a:t>
            </a:r>
            <a:r>
              <a:rPr lang="it-IT" b="1" dirty="0"/>
              <a:t> un modello di organizzazione come quello indicato all’art. 6 del d.lgs. 231/2001</a:t>
            </a:r>
          </a:p>
          <a:p>
            <a:pPr>
              <a:lnSpc>
                <a:spcPct val="150000"/>
              </a:lnSpc>
              <a:buFontTx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41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r>
              <a:rPr lang="it-IT"/>
              <a:t>b) reato commesso da sottoposti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6000" y="1905000"/>
            <a:ext cx="10261600" cy="415141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it-IT" b="1" dirty="0"/>
              <a:t>L’ente risponde se è provato che vi è stata inosservanza degli obblighi di direzione o vigilanza.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it-IT" b="1" dirty="0"/>
              <a:t>L’inosservanza è esclusa se adozione ed attuazione di un modello idoneo.</a:t>
            </a:r>
          </a:p>
          <a:p>
            <a:pPr>
              <a:lnSpc>
                <a:spcPct val="150000"/>
              </a:lnSpc>
              <a:buFontTx/>
              <a:buNone/>
            </a:pPr>
            <a:endParaRPr lang="it-IT" sz="3300" dirty="0"/>
          </a:p>
        </p:txBody>
      </p:sp>
    </p:spTree>
    <p:extLst>
      <p:ext uri="{BB962C8B-B14F-4D97-AF65-F5344CB8AC3E}">
        <p14:creationId xmlns:p14="http://schemas.microsoft.com/office/powerpoint/2010/main" val="236603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r>
              <a:rPr lang="it-IT"/>
              <a:t>Sanzione pecuniaria (art. 10)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9392" y="2027712"/>
            <a:ext cx="9296400" cy="3993078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it-IT" b="1" dirty="0"/>
              <a:t>	“La sanzione pecuniaria viene applicata </a:t>
            </a:r>
            <a:r>
              <a:rPr lang="it-IT" b="1" dirty="0">
                <a:highlight>
                  <a:srgbClr val="FFFF00"/>
                </a:highlight>
              </a:rPr>
              <a:t>per quote</a:t>
            </a:r>
            <a:r>
              <a:rPr lang="it-IT" b="1" dirty="0"/>
              <a:t>, in un numero non inferiore a 100 né superiore a 1.000.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it-IT" b="1" dirty="0"/>
              <a:t>	L’importo di una quota va da un minimo di € 258 ad un massimo di € 1.549”.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3525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900" dirty="0"/>
              <a:t>Criteri di commisurazione (art. 11)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it-IT" b="1" dirty="0"/>
          </a:p>
          <a:p>
            <a:pPr>
              <a:buFontTx/>
              <a:buNone/>
            </a:pPr>
            <a:endParaRPr lang="it-IT" b="1" dirty="0"/>
          </a:p>
          <a:p>
            <a:pPr>
              <a:buFontTx/>
              <a:buNone/>
            </a:pPr>
            <a:r>
              <a:rPr lang="it-IT" b="1" dirty="0"/>
              <a:t>n° delle quote</a:t>
            </a:r>
          </a:p>
          <a:p>
            <a:pPr>
              <a:buFontTx/>
              <a:buNone/>
            </a:pPr>
            <a:endParaRPr lang="it-IT" b="1" dirty="0"/>
          </a:p>
          <a:p>
            <a:pPr>
              <a:buFontTx/>
              <a:buNone/>
            </a:pPr>
            <a:endParaRPr lang="it-IT" b="1" dirty="0"/>
          </a:p>
          <a:p>
            <a:pPr>
              <a:buFontTx/>
              <a:buNone/>
            </a:pPr>
            <a:endParaRPr lang="it-IT" b="1" dirty="0"/>
          </a:p>
          <a:p>
            <a:pPr>
              <a:buFontTx/>
              <a:buNone/>
            </a:pPr>
            <a:r>
              <a:rPr lang="it-IT" b="1" dirty="0"/>
              <a:t>importo della quota</a:t>
            </a:r>
            <a:endParaRPr lang="it-IT" dirty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715000" y="1981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383087" y="21932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srgbClr val="000000"/>
                </a:solidFill>
                <a:latin typeface="Tahoma" pitchFamily="34" charset="0"/>
              </a:rPr>
              <a:t>gravità del fatto</a:t>
            </a:r>
            <a:endParaRPr lang="it-IT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383087" y="2738128"/>
            <a:ext cx="4378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Tahoma" pitchFamily="34" charset="0"/>
              </a:rPr>
              <a:t>grado della responsabilità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Tahoma" pitchFamily="34" charset="0"/>
              </a:rPr>
              <a:t>dell’ente</a:t>
            </a:r>
            <a:endParaRPr lang="it-IT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436526" y="3646714"/>
            <a:ext cx="3816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Tahoma" pitchFamily="34" charset="0"/>
              </a:rPr>
              <a:t>attività riparatoria e di prevenzione</a:t>
            </a:r>
            <a:endParaRPr lang="it-IT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583" name="AutoShape 8"/>
          <p:cNvSpPr>
            <a:spLocks/>
          </p:cNvSpPr>
          <p:nvPr/>
        </p:nvSpPr>
        <p:spPr bwMode="auto">
          <a:xfrm>
            <a:off x="4084122" y="2135188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4958937" y="560515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714999" y="5154880"/>
            <a:ext cx="44621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Tahoma" pitchFamily="34" charset="0"/>
              </a:rPr>
              <a:t>condizioni economiche 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Tahoma" pitchFamily="34" charset="0"/>
              </a:rPr>
              <a:t>patrimoniali dell’ente</a:t>
            </a:r>
            <a:endParaRPr lang="it-IT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3E946A5-03D1-6F48-983F-06DAFD266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la </a:t>
            </a:r>
            <a:r>
              <a:rPr lang="it-IT" altLang="it-IT" i="1"/>
              <a:t>lex intermedia</a:t>
            </a:r>
            <a:endParaRPr lang="it-IT" altLang="it-IT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4FF8F4D-1057-7646-AB6F-4468A9F8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it-IT" b="1"/>
              <a:t>legge 1 –         incriminazione </a:t>
            </a:r>
          </a:p>
          <a:p>
            <a:pPr eaLnBrk="1" hangingPunct="1">
              <a:buFontTx/>
              <a:buNone/>
            </a:pPr>
            <a:endParaRPr lang="it-IT" altLang="it-IT" b="1"/>
          </a:p>
          <a:p>
            <a:pPr eaLnBrk="1" hangingPunct="1">
              <a:buFontTx/>
              <a:buNone/>
            </a:pPr>
            <a:endParaRPr lang="it-IT" altLang="it-IT" b="1"/>
          </a:p>
          <a:p>
            <a:pPr eaLnBrk="1" hangingPunct="1">
              <a:buFontTx/>
              <a:buNone/>
            </a:pPr>
            <a:r>
              <a:rPr lang="it-IT" altLang="it-IT" b="1"/>
              <a:t>legge 2 – </a:t>
            </a:r>
            <a:r>
              <a:rPr lang="it-IT" altLang="it-IT" b="1" i="1">
                <a:solidFill>
                  <a:schemeClr val="folHlink"/>
                </a:solidFill>
              </a:rPr>
              <a:t>abolitio criminis</a:t>
            </a:r>
            <a:r>
              <a:rPr lang="it-IT" altLang="it-IT" b="1"/>
              <a:t> / </a:t>
            </a:r>
            <a:r>
              <a:rPr lang="it-IT" altLang="it-IT" b="1">
                <a:solidFill>
                  <a:schemeClr val="folHlink"/>
                </a:solidFill>
              </a:rPr>
              <a:t>mitigazione</a:t>
            </a:r>
          </a:p>
          <a:p>
            <a:pPr eaLnBrk="1" hangingPunct="1">
              <a:buFontTx/>
              <a:buNone/>
            </a:pPr>
            <a:endParaRPr lang="it-IT" altLang="it-IT" b="1"/>
          </a:p>
          <a:p>
            <a:pPr eaLnBrk="1" hangingPunct="1">
              <a:buFontTx/>
              <a:buNone/>
            </a:pPr>
            <a:endParaRPr lang="it-IT" altLang="it-IT" b="1"/>
          </a:p>
          <a:p>
            <a:pPr eaLnBrk="1" hangingPunct="1">
              <a:buFontTx/>
              <a:buNone/>
            </a:pPr>
            <a:r>
              <a:rPr lang="it-IT" altLang="it-IT" b="1"/>
              <a:t>legge 3 – incriminazione / inasprimento</a:t>
            </a:r>
          </a:p>
          <a:p>
            <a:pPr eaLnBrk="1" hangingPunct="1">
              <a:buFontTx/>
              <a:buNone/>
            </a:pPr>
            <a:endParaRPr lang="it-IT" altLang="it-IT" b="1"/>
          </a:p>
        </p:txBody>
      </p:sp>
      <p:sp>
        <p:nvSpPr>
          <p:cNvPr id="54276" name="Line 4">
            <a:extLst>
              <a:ext uri="{FF2B5EF4-FFF2-40B4-BE49-F238E27FC236}">
                <a16:creationId xmlns:a16="http://schemas.microsoft.com/office/drawing/2014/main" id="{D4C62B7C-9FE8-7B40-B16B-A94FFB989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2276475"/>
            <a:ext cx="0" cy="108108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Line 5">
            <a:extLst>
              <a:ext uri="{FF2B5EF4-FFF2-40B4-BE49-F238E27FC236}">
                <a16:creationId xmlns:a16="http://schemas.microsoft.com/office/drawing/2014/main" id="{54A5A513-3272-ED46-A351-162E87C98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4005264"/>
            <a:ext cx="0" cy="108108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7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50171EE-2A82-8E4E-8312-AD2AA6446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b="1" i="1"/>
              <a:t>Applicazione retroattiva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81269D8-4A2F-5D4E-9458-D640E8C9C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3629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dirty="0"/>
              <a:t> </a:t>
            </a:r>
            <a:r>
              <a:rPr lang="it-IT" altLang="it-IT" b="1" u="sng" dirty="0"/>
              <a:t>legge 1</a:t>
            </a:r>
            <a:r>
              <a:rPr lang="it-IT" altLang="it-IT" dirty="0"/>
              <a:t>                  </a:t>
            </a:r>
            <a:r>
              <a:rPr lang="it-IT" altLang="it-IT" b="1" u="sng" dirty="0">
                <a:solidFill>
                  <a:schemeClr val="folHlink"/>
                </a:solidFill>
              </a:rPr>
              <a:t>legge 2</a:t>
            </a:r>
            <a:r>
              <a:rPr lang="it-IT" altLang="it-IT" dirty="0"/>
              <a:t>		   </a:t>
            </a:r>
            <a:r>
              <a:rPr lang="it-IT" altLang="it-IT" b="1" u="sng" dirty="0"/>
              <a:t>legge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dirty="0"/>
              <a:t>a. </a:t>
            </a:r>
            <a:r>
              <a:rPr lang="it-IT" altLang="it-IT" b="1" dirty="0"/>
              <a:t>fatto </a:t>
            </a:r>
            <a:r>
              <a:rPr lang="it-IT" altLang="it-IT" dirty="0"/>
              <a:t>	               </a:t>
            </a:r>
            <a:r>
              <a:rPr lang="it-IT" altLang="it-IT" b="1" dirty="0"/>
              <a:t>giudizio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dirty="0"/>
              <a:t>b. </a:t>
            </a:r>
            <a:r>
              <a:rPr lang="it-IT" altLang="it-IT" b="1" dirty="0"/>
              <a:t>fatto </a:t>
            </a:r>
            <a:r>
              <a:rPr lang="it-IT" altLang="it-IT" dirty="0"/>
              <a:t>		         </a:t>
            </a:r>
            <a:r>
              <a:rPr lang="it-IT" altLang="it-IT" b="1" dirty="0"/>
              <a:t>X</a:t>
            </a:r>
            <a:r>
              <a:rPr lang="it-IT" altLang="it-IT" dirty="0"/>
              <a:t>	                  </a:t>
            </a:r>
            <a:r>
              <a:rPr lang="it-IT" altLang="it-IT" b="1" dirty="0"/>
              <a:t>giudizio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dirty="0"/>
              <a:t>= stesso trattamento di 2 fatti uguali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dirty="0"/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12951D62-B576-2642-9EE3-49E6285B0A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1901" y="4076700"/>
            <a:ext cx="2016125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6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12F39102-4372-BA4A-9562-C952A38CF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4576" y="404812"/>
            <a:ext cx="9444447" cy="60483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altLang="it-IT" dirty="0">
                <a:latin typeface="Times New Roman" pitchFamily="18" charset="0"/>
              </a:rPr>
              <a:t>legge 1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altLang="it-IT" dirty="0">
                <a:latin typeface="Times New Roman" pitchFamily="18" charset="0"/>
              </a:rPr>
              <a:t>Chiunque danneggia una cosa mobile altrui è punito con la reclusione sino a </a:t>
            </a:r>
            <a:r>
              <a:rPr lang="it-IT" altLang="it-IT" b="1" dirty="0">
                <a:latin typeface="Times New Roman" pitchFamily="18" charset="0"/>
              </a:rPr>
              <a:t>3 anni</a:t>
            </a:r>
            <a:r>
              <a:rPr lang="it-IT" altLang="it-IT" dirty="0">
                <a:latin typeface="Times New Roman" pitchFamily="18" charset="0"/>
              </a:rPr>
              <a:t>.</a:t>
            </a: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endParaRPr lang="it-IT" altLang="it-IT" sz="1400" dirty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r>
              <a:rPr lang="it-IT" altLang="it-IT" dirty="0">
                <a:latin typeface="Times New Roman" pitchFamily="18" charset="0"/>
              </a:rPr>
              <a:t>legge 2</a:t>
            </a:r>
          </a:p>
          <a:p>
            <a:pPr marL="93663" indent="-93663" eaLnBrk="1" hangingPunct="1">
              <a:lnSpc>
                <a:spcPct val="90000"/>
              </a:lnSpc>
              <a:buNone/>
              <a:defRPr/>
            </a:pPr>
            <a:r>
              <a:rPr lang="it-IT" altLang="it-IT" dirty="0">
                <a:latin typeface="Times New Roman" pitchFamily="18" charset="0"/>
              </a:rPr>
              <a:t>Chiunque danneggia una cosa mobile altrui </a:t>
            </a:r>
            <a:r>
              <a:rPr lang="it-IT" altLang="it-IT" b="1" i="1" dirty="0">
                <a:latin typeface="Times New Roman" pitchFamily="18" charset="0"/>
              </a:rPr>
              <a:t>con violenza o minaccia sulla persona che la detiene</a:t>
            </a:r>
            <a:r>
              <a:rPr lang="it-IT" altLang="it-IT" dirty="0">
                <a:latin typeface="Times New Roman" pitchFamily="18" charset="0"/>
              </a:rPr>
              <a:t> è punito con la reclusione sino </a:t>
            </a:r>
            <a:r>
              <a:rPr lang="it-IT" altLang="it-IT" b="1" dirty="0">
                <a:latin typeface="Times New Roman" pitchFamily="18" charset="0"/>
              </a:rPr>
              <a:t>a 2 anni</a:t>
            </a:r>
            <a:r>
              <a:rPr lang="it-IT" altLang="it-IT" dirty="0">
                <a:latin typeface="Times New Roman" pitchFamily="18" charset="0"/>
              </a:rPr>
              <a:t>.</a:t>
            </a: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endParaRPr lang="it-IT" altLang="it-IT" sz="1400" dirty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r>
              <a:rPr lang="it-IT" altLang="it-IT" dirty="0">
                <a:latin typeface="Times New Roman" pitchFamily="18" charset="0"/>
              </a:rPr>
              <a:t>legge 3 </a:t>
            </a:r>
          </a:p>
          <a:p>
            <a:pPr marL="11113" indent="-11113" eaLnBrk="1" hangingPunct="1">
              <a:lnSpc>
                <a:spcPct val="90000"/>
              </a:lnSpc>
              <a:buNone/>
              <a:defRPr/>
            </a:pPr>
            <a:r>
              <a:rPr lang="it-IT" altLang="it-IT" dirty="0">
                <a:latin typeface="Times New Roman" pitchFamily="18" charset="0"/>
              </a:rPr>
              <a:t>Chiunque danneggia una cosa mobile altrui è punito con la reclusione sino a </a:t>
            </a:r>
            <a:r>
              <a:rPr lang="it-IT" altLang="it-IT" b="1" dirty="0">
                <a:latin typeface="Times New Roman" pitchFamily="18" charset="0"/>
              </a:rPr>
              <a:t>2 anni</a:t>
            </a:r>
            <a:r>
              <a:rPr lang="it-IT" altLang="it-IT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64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60" y="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80" y="2223006"/>
            <a:ext cx="4756720" cy="2411988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it-IT" sz="3600" dirty="0">
                <a:solidFill>
                  <a:schemeClr val="tx1"/>
                </a:solidFill>
              </a:rPr>
              <a:t>Artt. 55 e 59 c.p.</a:t>
            </a:r>
            <a:endParaRPr lang="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07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08B2A2-4813-8145-BDD5-8BDBFA4116A0}"/>
              </a:ext>
            </a:extLst>
          </p:cNvPr>
          <p:cNvSpPr txBox="1"/>
          <p:nvPr/>
        </p:nvSpPr>
        <p:spPr>
          <a:xfrm>
            <a:off x="4835525" y="646114"/>
            <a:ext cx="27368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solidFill>
                  <a:srgbClr val="C00000"/>
                </a:solidFill>
              </a:rPr>
              <a:t>art. 59 c.p.</a:t>
            </a:r>
          </a:p>
        </p:txBody>
      </p:sp>
      <p:pic>
        <p:nvPicPr>
          <p:cNvPr id="5" name="Immagine 4" descr="imagesCA0EGND4.jpg">
            <a:extLst>
              <a:ext uri="{FF2B5EF4-FFF2-40B4-BE49-F238E27FC236}">
                <a16:creationId xmlns:a16="http://schemas.microsoft.com/office/drawing/2014/main" id="{8377842F-8876-4340-98F5-15752B3DAB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6080" y="3501009"/>
            <a:ext cx="3168352" cy="1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imagesCAORFOA5.jpg">
            <a:extLst>
              <a:ext uri="{FF2B5EF4-FFF2-40B4-BE49-F238E27FC236}">
                <a16:creationId xmlns:a16="http://schemas.microsoft.com/office/drawing/2014/main" id="{380645BB-1273-134E-ACDF-58DACAA166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584" y="1628800"/>
            <a:ext cx="3024336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BB070B-90DE-A245-9D6C-CBFA1282BD82}"/>
              </a:ext>
            </a:extLst>
          </p:cNvPr>
          <p:cNvSpPr txBox="1"/>
          <p:nvPr/>
        </p:nvSpPr>
        <p:spPr>
          <a:xfrm>
            <a:off x="2873829" y="2018162"/>
            <a:ext cx="913212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cs typeface="Arial" charset="0"/>
              </a:rPr>
              <a:t>			rilevanza </a:t>
            </a:r>
            <a:r>
              <a:rPr lang="it-IT" sz="2800" b="1" dirty="0">
                <a:solidFill>
                  <a:srgbClr val="FF0000"/>
                </a:solidFill>
                <a:cs typeface="Arial" charset="0"/>
              </a:rPr>
              <a:t>oggettiva</a:t>
            </a:r>
            <a:r>
              <a:rPr lang="it-IT" sz="2800" b="1" dirty="0">
                <a:cs typeface="Arial" charset="0"/>
              </a:rPr>
              <a:t> 				   	          (se ne sussistono gli estremi)</a:t>
            </a:r>
          </a:p>
          <a:p>
            <a:pPr eaLnBrk="1" hangingPunct="1">
              <a:defRPr/>
            </a:pPr>
            <a:endParaRPr lang="it-IT" sz="2800" b="1" dirty="0">
              <a:cs typeface="Arial" charset="0"/>
            </a:endParaRPr>
          </a:p>
          <a:p>
            <a:pPr eaLnBrk="1" hangingPunct="1">
              <a:defRPr/>
            </a:pPr>
            <a:endParaRPr lang="it-IT" sz="2800" b="1" dirty="0">
              <a:cs typeface="Arial" charset="0"/>
            </a:endParaRPr>
          </a:p>
          <a:p>
            <a:pPr eaLnBrk="1" hangingPunct="1">
              <a:defRPr/>
            </a:pPr>
            <a:endParaRPr lang="it-IT" sz="2800" b="1" dirty="0">
              <a:cs typeface="Arial" charset="0"/>
            </a:endParaRPr>
          </a:p>
          <a:p>
            <a:pPr eaLnBrk="1" hangingPunct="1">
              <a:defRPr/>
            </a:pPr>
            <a:r>
              <a:rPr lang="it-IT" sz="2800" b="1" dirty="0">
                <a:cs typeface="Arial" charset="0"/>
              </a:rPr>
              <a:t>rilevanza del </a:t>
            </a:r>
            <a:r>
              <a:rPr lang="it-IT" sz="2800" b="1" dirty="0">
                <a:solidFill>
                  <a:srgbClr val="FF0000"/>
                </a:solidFill>
                <a:cs typeface="Arial" charset="0"/>
              </a:rPr>
              <a:t>putativo</a:t>
            </a:r>
          </a:p>
          <a:p>
            <a:pPr eaLnBrk="1" hangingPunct="1">
              <a:defRPr/>
            </a:pPr>
            <a:r>
              <a:rPr lang="it-IT" sz="2800" b="1" dirty="0">
                <a:cs typeface="Arial" charset="0"/>
              </a:rPr>
              <a:t>se inesistente</a:t>
            </a:r>
          </a:p>
        </p:txBody>
      </p:sp>
    </p:spTree>
    <p:extLst>
      <p:ext uri="{BB962C8B-B14F-4D97-AF65-F5344CB8AC3E}">
        <p14:creationId xmlns:p14="http://schemas.microsoft.com/office/powerpoint/2010/main" val="408777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69287-0ED5-764C-961E-960149E8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826" y="5237017"/>
            <a:ext cx="6081712" cy="801161"/>
          </a:xfrm>
        </p:spPr>
        <p:txBody>
          <a:bodyPr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scriminante </a:t>
            </a:r>
            <a:r>
              <a:rPr 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putativa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(art. 59 </a:t>
            </a:r>
            <a:r>
              <a:rPr lang="it-IT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comma c.p.)</a:t>
            </a:r>
          </a:p>
        </p:txBody>
      </p:sp>
      <p:sp>
        <p:nvSpPr>
          <p:cNvPr id="113667" name="Segnaposto contenuto 2">
            <a:extLst>
              <a:ext uri="{FF2B5EF4-FFF2-40B4-BE49-F238E27FC236}">
                <a16:creationId xmlns:a16="http://schemas.microsoft.com/office/drawing/2014/main" id="{DD5281CD-0BE4-3640-A2E5-080E7E415E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073" y="819822"/>
            <a:ext cx="8198922" cy="4013435"/>
          </a:xfrm>
        </p:spPr>
        <p:txBody>
          <a:bodyPr>
            <a:normAutofit/>
          </a:bodyPr>
          <a:lstStyle/>
          <a:p>
            <a:pPr eaLnBrk="1" hangingPunct="1"/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it-IT" alt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Errore sulla </a:t>
            </a:r>
            <a:r>
              <a:rPr lang="it-IT" alt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situazione scriminante</a:t>
            </a:r>
          </a:p>
          <a:p>
            <a:pPr eaLnBrk="1" hangingPunct="1">
              <a:buFont typeface="Wingdings 2" pitchFamily="2" charset="2"/>
              <a:buNone/>
            </a:pPr>
            <a:r>
              <a:rPr lang="it-IT" alt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</a:t>
            </a:r>
            <a:r>
              <a:rPr lang="it-IT" alt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estremi di fatto</a:t>
            </a:r>
          </a:p>
          <a:p>
            <a:pPr eaLnBrk="1" hangingPunct="1">
              <a:buFont typeface="Wingdings 2" pitchFamily="2" charset="2"/>
              <a:buNone/>
            </a:pPr>
            <a:r>
              <a:rPr lang="it-IT" alt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</a:t>
            </a:r>
            <a:r>
              <a:rPr lang="it-IT" alt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errore sull’interpretazione di un elemento normativo</a:t>
            </a:r>
            <a:endParaRPr lang="it-IT" altLang="it-IT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it-IT" altLang="it-IT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it-IT" altLang="it-IT" sz="2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it-IT" alt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errore sul </a:t>
            </a:r>
            <a:r>
              <a:rPr lang="it-IT" alt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divieto                </a:t>
            </a:r>
            <a:r>
              <a:rPr lang="it-IT" alt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(art. 5 c.p.)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54D14B2-DD86-954E-9DD2-17E260EF053F}"/>
              </a:ext>
            </a:extLst>
          </p:cNvPr>
          <p:cNvCxnSpPr/>
          <p:nvPr/>
        </p:nvCxnSpPr>
        <p:spPr>
          <a:xfrm>
            <a:off x="4762005" y="4310743"/>
            <a:ext cx="10094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08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08B2A2-4813-8145-BDD5-8BDBFA4116A0}"/>
              </a:ext>
            </a:extLst>
          </p:cNvPr>
          <p:cNvSpPr txBox="1"/>
          <p:nvPr/>
        </p:nvSpPr>
        <p:spPr>
          <a:xfrm>
            <a:off x="3959575" y="971398"/>
            <a:ext cx="42728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solidFill>
                  <a:srgbClr val="C00000"/>
                </a:solidFill>
              </a:rPr>
              <a:t>art. 55, comma 1, c.p.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BB070B-90DE-A245-9D6C-CBFA1282BD82}"/>
              </a:ext>
            </a:extLst>
          </p:cNvPr>
          <p:cNvSpPr txBox="1"/>
          <p:nvPr/>
        </p:nvSpPr>
        <p:spPr>
          <a:xfrm>
            <a:off x="807522" y="1793174"/>
            <a:ext cx="1001089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Errore </a:t>
            </a:r>
            <a:r>
              <a:rPr 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evitabile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(= colposo) nella valutazione dei presupposti di fatto della situazione scriminante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Errore</a:t>
            </a:r>
            <a:r>
              <a:rPr 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evitabile 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(=colposo) nell’uso dei mezzi di esecuzione</a:t>
            </a:r>
          </a:p>
          <a:p>
            <a:pPr eaLnBrk="1" hangingPunct="1">
              <a:defRPr/>
            </a:pPr>
            <a:endParaRPr lang="it-I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l’evento cagionato è più grave di quello che si 	</a:t>
            </a:r>
            <a:r>
              <a:rPr 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sarebbe potuto lecitamente cagionare</a:t>
            </a:r>
          </a:p>
        </p:txBody>
      </p:sp>
      <p:sp>
        <p:nvSpPr>
          <p:cNvPr id="2" name="Freccia circolare a destra 1">
            <a:extLst>
              <a:ext uri="{FF2B5EF4-FFF2-40B4-BE49-F238E27FC236}">
                <a16:creationId xmlns:a16="http://schemas.microsoft.com/office/drawing/2014/main" id="{069CE7E0-F213-F94C-AF26-D05902EC81B9}"/>
              </a:ext>
            </a:extLst>
          </p:cNvPr>
          <p:cNvSpPr/>
          <p:nvPr/>
        </p:nvSpPr>
        <p:spPr>
          <a:xfrm>
            <a:off x="1128156" y="4049486"/>
            <a:ext cx="415636" cy="10569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71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57_TF56410444" id="{9E32E7D9-E4D4-4E34-9CBF-5EF99946F492}" vid="{4EB8DC7B-672E-465F-9749-D0C21D91E9BB}"/>
    </a:ext>
  </a:extLst>
</a:theme>
</file>

<file path=ppt/theme/theme2.xml><?xml version="1.0" encoding="utf-8"?>
<a:theme xmlns:a="http://schemas.openxmlformats.org/drawingml/2006/main" name="Struttura predefinita">
  <a:themeElements>
    <a:clrScheme name="Struttura predefinita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{6FCE5BFC-8320-44D1-A124-960D936CA712}tf56410444_win32</Template>
  <TotalTime>262</TotalTime>
  <Words>730</Words>
  <Application>Microsoft Macintosh PowerPoint</Application>
  <PresentationFormat>Widescreen</PresentationFormat>
  <Paragraphs>148</Paragraphs>
  <Slides>24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39" baseType="lpstr">
      <vt:lpstr>Arial</vt:lpstr>
      <vt:lpstr>Arial Black</vt:lpstr>
      <vt:lpstr>Avenir Next LT Pro</vt:lpstr>
      <vt:lpstr>Avenir Next LT Pro Light</vt:lpstr>
      <vt:lpstr>Calibri</vt:lpstr>
      <vt:lpstr>Garamond</vt:lpstr>
      <vt:lpstr>Perpetua</vt:lpstr>
      <vt:lpstr>Tahoma</vt:lpstr>
      <vt:lpstr>Times New Roman</vt:lpstr>
      <vt:lpstr>Verdana</vt:lpstr>
      <vt:lpstr>Wingdings</vt:lpstr>
      <vt:lpstr>Wingdings 2</vt:lpstr>
      <vt:lpstr>SavonVTI</vt:lpstr>
      <vt:lpstr>Struttura predefinita</vt:lpstr>
      <vt:lpstr>Studio</vt:lpstr>
      <vt:lpstr>CORSO DI  DIRITTO PENALE   (Claudia Pecorella)  giovedì 10 dicembre 2020</vt:lpstr>
      <vt:lpstr>Legge intermedia </vt:lpstr>
      <vt:lpstr>la lex intermedia</vt:lpstr>
      <vt:lpstr>Applicazione retroattiva</vt:lpstr>
      <vt:lpstr>Presentazione standard di PowerPoint</vt:lpstr>
      <vt:lpstr>Artt. 55 e 59 c.p.</vt:lpstr>
      <vt:lpstr>Presentazione standard di PowerPoint</vt:lpstr>
      <vt:lpstr>scriminante putativa  (art. 59 ult. comma c.p.)</vt:lpstr>
      <vt:lpstr>Presentazione standard di PowerPoint</vt:lpstr>
      <vt:lpstr>Presentazione standard di PowerPoint</vt:lpstr>
      <vt:lpstr>Presentazione standard di PowerPoint</vt:lpstr>
      <vt:lpstr>commisurazione  della pena</vt:lpstr>
      <vt:lpstr>Commisurazione della pena</vt:lpstr>
      <vt:lpstr> Gravità del reato </vt:lpstr>
      <vt:lpstr> Capacità a delinquere </vt:lpstr>
      <vt:lpstr>Pena pecuniaria</vt:lpstr>
      <vt:lpstr>Conversione pena pecuniaria</vt:lpstr>
      <vt:lpstr>Modelli di commisurazione</vt:lpstr>
      <vt:lpstr>Responsabilità da reato degli enti</vt:lpstr>
      <vt:lpstr>d.lgs. 231/2001</vt:lpstr>
      <vt:lpstr>reato commesso  da soggetti apicali</vt:lpstr>
      <vt:lpstr>b) reato commesso da sottoposti</vt:lpstr>
      <vt:lpstr>Sanzione pecuniaria (art. 10)</vt:lpstr>
      <vt:lpstr>Criteri di commisurazione (art. 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penale  (mod.A)</dc:title>
  <dc:creator>claudia.pecorella@unimib.it</dc:creator>
  <cp:lastModifiedBy>claudia.pecorella@unimib.it</cp:lastModifiedBy>
  <cp:revision>63</cp:revision>
  <dcterms:created xsi:type="dcterms:W3CDTF">2020-09-25T14:53:21Z</dcterms:created>
  <dcterms:modified xsi:type="dcterms:W3CDTF">2020-12-10T10:27:41Z</dcterms:modified>
</cp:coreProperties>
</file>