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434" r:id="rId3"/>
    <p:sldId id="44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A34DD-0D02-4FAD-8D5D-3A13AD84665F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38BD01-DE38-4A53-A795-63320B7322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5264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>
            <a:extLst>
              <a:ext uri="{FF2B5EF4-FFF2-40B4-BE49-F238E27FC236}">
                <a16:creationId xmlns:a16="http://schemas.microsoft.com/office/drawing/2014/main" id="{EB302673-73A5-4586-B743-BA0B1D3533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/>
        </p:spPr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58201801-95B4-41EB-8B1C-7568D9AE19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33224" y="5094586"/>
            <a:ext cx="4606460" cy="410662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>
            <a:extLst>
              <a:ext uri="{FF2B5EF4-FFF2-40B4-BE49-F238E27FC236}">
                <a16:creationId xmlns:a16="http://schemas.microsoft.com/office/drawing/2014/main" id="{EB302673-73A5-4586-B743-BA0B1D3533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/>
        </p:spPr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58201801-95B4-41EB-8B1C-7568D9AE19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33224" y="5094586"/>
            <a:ext cx="4606460" cy="410662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DFE5B1-00C7-4E47-B6C8-28C40C3533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757AF62-8BEC-42E0-9163-C6A2A38B2E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AF76DAA-4DBE-4525-B67E-6DB437684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E498-BC50-47DC-BCF5-1FE312CEFB96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67FEF61-5E6E-4AE7-8E22-1B3929DBA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4B51BF1-45CB-4A2D-B619-50F5ED481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59BB-BCB9-4930-9D25-22C4C6F863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4612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8B9572-6E39-4064-A9B7-D3AD7BD6B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31F75DA-8E9C-4A16-827E-5B72808EE4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B7968FA-F894-4118-9ED3-CE6762061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E498-BC50-47DC-BCF5-1FE312CEFB96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1384080-C339-4F29-B009-9252AA3D9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FF75EF-2D18-46A6-A702-EFFE7DC52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59BB-BCB9-4930-9D25-22C4C6F863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4600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A5B4ECB-C992-4E84-B5C4-13BF0B0C7B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E379F01-5971-467F-8C2D-36CD6C567C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72221B-19E2-4A4E-91B5-BEE1C8172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E498-BC50-47DC-BCF5-1FE312CEFB96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20A844A-90EE-4A52-B209-CF3F89F97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C0E6F28-500D-4368-8EFA-90DB0C3DE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59BB-BCB9-4930-9D25-22C4C6F863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8303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2688D5-ABC5-4867-99AE-A8CC84A86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0D30983-33B4-475B-AD43-94E4B7971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C92E215-D6A4-4A0E-AA2D-C7CC13628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E498-BC50-47DC-BCF5-1FE312CEFB96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C768A3-A8C4-44C2-A76E-43213BA13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2C3BD6F-D830-4512-809E-23B12942F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59BB-BCB9-4930-9D25-22C4C6F863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598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585D81-EEBB-4EE5-B09F-46DA84592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11F1ECD-0778-4F0D-9545-E81E6026B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A854FBC-5403-4524-AD7C-F10C5442B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E498-BC50-47DC-BCF5-1FE312CEFB96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6CB8B50-67C1-42D1-B61B-EA2201609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B809C35-ED25-4187-A99D-1954945F7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59BB-BCB9-4930-9D25-22C4C6F863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9964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DB88E5-17E9-45AC-92D1-02798E932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AE6EAF-7D42-4254-919A-1B4AF03907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94220BE-D4CC-4E83-89D8-B026869075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9F8882C-A0E8-4791-A0A2-8DD6B1356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E498-BC50-47DC-BCF5-1FE312CEFB96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65261B7-0765-46EE-8076-D48B5014A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A17B9CA-4884-4718-8A4A-2B60B975A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59BB-BCB9-4930-9D25-22C4C6F863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2033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BE9183-6A0F-4A82-8C32-3F8555F88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000B7D1-7479-46BA-B2B0-15E8C52CD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81F6467-3C2C-41FB-A26C-08C4F8903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B950F4E-9DE0-4317-B0B6-36C248AABA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CAB941A-A8BA-4289-BF24-33B2A95D9E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FC6B147-965E-495F-9E62-24E82E1F5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E498-BC50-47DC-BCF5-1FE312CEFB96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1AA0A8B-9F32-468B-B96B-060D45D6A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E00C085-3032-4EF7-82A4-6B6AB209A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59BB-BCB9-4930-9D25-22C4C6F863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8861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2F5D24-F3BF-46F1-A108-6728B9919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BA01F20-C9E2-46AF-B5BD-72A76A26C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E498-BC50-47DC-BCF5-1FE312CEFB96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CFD0B5C-B25B-4400-8EC9-6E0E46B57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C1DA850-E8A3-4229-80EC-9C73A1358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59BB-BCB9-4930-9D25-22C4C6F863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8811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02C5724-BDAE-45B6-8765-420590A2F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E498-BC50-47DC-BCF5-1FE312CEFB96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40DD2CA-CD38-452B-8372-C2D5533A3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5CFA59B-6BDE-4862-816D-0F1D9FF5D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59BB-BCB9-4930-9D25-22C4C6F863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2663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5AD621-1A81-4BCC-B358-A689A2637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C6E07A-D38D-4D04-9FCA-C4D5B965F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30005CD-90B2-42C2-9B5C-C62DF9CCFD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F0F34AF-C2C4-4982-8D87-C08088831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E498-BC50-47DC-BCF5-1FE312CEFB96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5B1C418-0185-4256-9374-DA5D35EBC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ED2364E-2EF9-4AB7-8EDF-04786CD4A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59BB-BCB9-4930-9D25-22C4C6F863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2262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FC3AB4-9E8A-4C67-BD7B-8DC4E01E9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D948AFE-B8FA-4B6C-B1A4-711C1BE7C2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09B7B55-45E2-48C8-B714-0BEC87780E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3DA5C52-5B9C-4CAB-8F43-3165FDAB8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E498-BC50-47DC-BCF5-1FE312CEFB96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D7D51E8-D293-4A34-A9E5-2418C0665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3FED280-4816-4EE0-B7C6-93CA5621C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59BB-BCB9-4930-9D25-22C4C6F863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0600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3F2353A-9D1E-4AD9-9BAE-8FFF10FFA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FC0E323-674B-41E4-9DB8-E000EE663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19511A1-C26B-48A9-8589-658A9D3D5B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8E498-BC50-47DC-BCF5-1FE312CEFB96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4DFEF50-3FB9-4D78-98EE-06935D55C1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0A38B68-8EEC-48CF-85E2-F0B7E2884C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C59BB-BCB9-4930-9D25-22C4C6F863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5430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92C2AC-F6C6-4B8D-B5B5-F67F38E706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4400" dirty="0"/>
              <a:t>Analisi problema </a:t>
            </a:r>
            <a:br>
              <a:rPr lang="it-IT" sz="4400" dirty="0"/>
            </a:br>
            <a:r>
              <a:rPr lang="it-IT" sz="4400" dirty="0"/>
              <a:t>perché 7 detenuti su 10 tornano a delinquere ? 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48C821B-B541-4C27-81BB-8F426EC678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it-IT" dirty="0"/>
              <a:t>Sessioni interattive 10 e 11 dicembre 2020 </a:t>
            </a:r>
          </a:p>
          <a:p>
            <a:pPr algn="l"/>
            <a:endParaRPr lang="it-IT" dirty="0"/>
          </a:p>
          <a:p>
            <a:pPr algn="l"/>
            <a:r>
              <a:rPr lang="it-IT" dirty="0"/>
              <a:t>Utilizzare albero problemi</a:t>
            </a:r>
          </a:p>
          <a:p>
            <a:pPr algn="l"/>
            <a:r>
              <a:rPr lang="it-IT" dirty="0"/>
              <a:t>Individuare i principali attori chiave </a:t>
            </a:r>
          </a:p>
        </p:txBody>
      </p:sp>
    </p:spTree>
    <p:extLst>
      <p:ext uri="{BB962C8B-B14F-4D97-AF65-F5344CB8AC3E}">
        <p14:creationId xmlns:p14="http://schemas.microsoft.com/office/powerpoint/2010/main" val="2115412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>
            <a:extLst>
              <a:ext uri="{FF2B5EF4-FFF2-40B4-BE49-F238E27FC236}">
                <a16:creationId xmlns:a16="http://schemas.microsoft.com/office/drawing/2014/main" id="{175278D5-22BC-4A6B-8120-F556AD96E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5600" y="563563"/>
            <a:ext cx="67627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b="1">
                <a:solidFill>
                  <a:srgbClr val="003366"/>
                </a:solidFill>
              </a:rPr>
              <a:t>ALBERO DEI PROBLEMI</a:t>
            </a:r>
          </a:p>
        </p:txBody>
      </p:sp>
      <p:sp>
        <p:nvSpPr>
          <p:cNvPr id="39939" name="AutoShape 3">
            <a:extLst>
              <a:ext uri="{FF2B5EF4-FFF2-40B4-BE49-F238E27FC236}">
                <a16:creationId xmlns:a16="http://schemas.microsoft.com/office/drawing/2014/main" id="{67C2C65F-D051-45DB-8C0E-323565A61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6926" y="2389188"/>
            <a:ext cx="1287463" cy="920750"/>
          </a:xfrm>
          <a:prstGeom prst="flowChartAlternateProcess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9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40" name="AutoShape 4">
            <a:extLst>
              <a:ext uri="{FF2B5EF4-FFF2-40B4-BE49-F238E27FC236}">
                <a16:creationId xmlns:a16="http://schemas.microsoft.com/office/drawing/2014/main" id="{B86001C6-958B-4857-88CA-B6497C20489B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2179638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41" name="AutoShape 5">
            <a:extLst>
              <a:ext uri="{FF2B5EF4-FFF2-40B4-BE49-F238E27FC236}">
                <a16:creationId xmlns:a16="http://schemas.microsoft.com/office/drawing/2014/main" id="{D12213E3-E8A0-4900-BEF9-8C179A61CD28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2640013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42" name="AutoShape 6">
            <a:extLst>
              <a:ext uri="{FF2B5EF4-FFF2-40B4-BE49-F238E27FC236}">
                <a16:creationId xmlns:a16="http://schemas.microsoft.com/office/drawing/2014/main" id="{78F7D683-3DAA-4C26-9A70-7A24D8D721AC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3100388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43" name="AutoShape 7">
            <a:extLst>
              <a:ext uri="{FF2B5EF4-FFF2-40B4-BE49-F238E27FC236}">
                <a16:creationId xmlns:a16="http://schemas.microsoft.com/office/drawing/2014/main" id="{344621A0-A239-4BEB-A9A7-48553E6B4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801" y="2389188"/>
            <a:ext cx="1287463" cy="920750"/>
          </a:xfrm>
          <a:prstGeom prst="flowChartAlternateProcess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9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44" name="AutoShape 8">
            <a:extLst>
              <a:ext uri="{FF2B5EF4-FFF2-40B4-BE49-F238E27FC236}">
                <a16:creationId xmlns:a16="http://schemas.microsoft.com/office/drawing/2014/main" id="{47203D77-7D58-4C01-8CD4-B8A3191110AC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800101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45" name="AutoShape 9">
            <a:extLst>
              <a:ext uri="{FF2B5EF4-FFF2-40B4-BE49-F238E27FC236}">
                <a16:creationId xmlns:a16="http://schemas.microsoft.com/office/drawing/2014/main" id="{35129B93-0DA1-458C-839F-68BB6165B187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1719263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46" name="AutoShape 10">
            <a:extLst>
              <a:ext uri="{FF2B5EF4-FFF2-40B4-BE49-F238E27FC236}">
                <a16:creationId xmlns:a16="http://schemas.microsoft.com/office/drawing/2014/main" id="{10622907-2EC5-442C-8122-FB6F1FEC8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2389188"/>
            <a:ext cx="1289050" cy="920750"/>
          </a:xfrm>
          <a:prstGeom prst="flowChartAlternateProcess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0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47" name="AutoShape 11">
            <a:extLst>
              <a:ext uri="{FF2B5EF4-FFF2-40B4-BE49-F238E27FC236}">
                <a16:creationId xmlns:a16="http://schemas.microsoft.com/office/drawing/2014/main" id="{38F8C233-33E8-4772-B864-EB1EB193F74C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3559176" y="4760913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48" name="AutoShape 12">
            <a:extLst>
              <a:ext uri="{FF2B5EF4-FFF2-40B4-BE49-F238E27FC236}">
                <a16:creationId xmlns:a16="http://schemas.microsoft.com/office/drawing/2014/main" id="{8D2FB22A-AB0E-4E40-9EF0-1735BA36A7AD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4479926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49" name="AutoShape 13">
            <a:extLst>
              <a:ext uri="{FF2B5EF4-FFF2-40B4-BE49-F238E27FC236}">
                <a16:creationId xmlns:a16="http://schemas.microsoft.com/office/drawing/2014/main" id="{84DAFD45-3FCD-4EAE-963C-7DBB4CE0A9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1" y="2389188"/>
            <a:ext cx="1287463" cy="920750"/>
          </a:xfrm>
          <a:prstGeom prst="flowChartAlternateProcess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0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50" name="AutoShape 14">
            <a:extLst>
              <a:ext uri="{FF2B5EF4-FFF2-40B4-BE49-F238E27FC236}">
                <a16:creationId xmlns:a16="http://schemas.microsoft.com/office/drawing/2014/main" id="{FD6F3A18-C97C-4BFD-A438-61844579158F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4940301" y="4800601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51" name="AutoShape 15">
            <a:extLst>
              <a:ext uri="{FF2B5EF4-FFF2-40B4-BE49-F238E27FC236}">
                <a16:creationId xmlns:a16="http://schemas.microsoft.com/office/drawing/2014/main" id="{1CC53EAA-32E7-49D0-8ACF-DB9DE882D4BB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5399088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52" name="AutoShape 16">
            <a:extLst>
              <a:ext uri="{FF2B5EF4-FFF2-40B4-BE49-F238E27FC236}">
                <a16:creationId xmlns:a16="http://schemas.microsoft.com/office/drawing/2014/main" id="{377DAD0A-386F-45CA-A4CC-4749323C1490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5859463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53" name="AutoShape 17">
            <a:extLst>
              <a:ext uri="{FF2B5EF4-FFF2-40B4-BE49-F238E27FC236}">
                <a16:creationId xmlns:a16="http://schemas.microsoft.com/office/drawing/2014/main" id="{755E05E5-505C-42D0-B8C1-1E4E757B7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3313" y="2357438"/>
            <a:ext cx="1287462" cy="920750"/>
          </a:xfrm>
          <a:prstGeom prst="flowChartAlternateProcess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0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54" name="AutoShape 18">
            <a:extLst>
              <a:ext uri="{FF2B5EF4-FFF2-40B4-BE49-F238E27FC236}">
                <a16:creationId xmlns:a16="http://schemas.microsoft.com/office/drawing/2014/main" id="{F0A1E9E3-AD69-4E43-8984-5CA4967BD622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6321426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55" name="AutoShape 19">
            <a:extLst>
              <a:ext uri="{FF2B5EF4-FFF2-40B4-BE49-F238E27FC236}">
                <a16:creationId xmlns:a16="http://schemas.microsoft.com/office/drawing/2014/main" id="{B11D8F90-A20F-4DC5-8A84-7402917589D8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7240588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>
                <a:solidFill>
                  <a:srgbClr val="000000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39956" name="AutoShape 20">
            <a:extLst>
              <a:ext uri="{FF2B5EF4-FFF2-40B4-BE49-F238E27FC236}">
                <a16:creationId xmlns:a16="http://schemas.microsoft.com/office/drawing/2014/main" id="{6140C0B0-ABE3-4DF9-973C-498786FB9F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8738" y="2389188"/>
            <a:ext cx="1287462" cy="920750"/>
          </a:xfrm>
          <a:prstGeom prst="flowChartAlternateProcess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0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57" name="AutoShape 21">
            <a:extLst>
              <a:ext uri="{FF2B5EF4-FFF2-40B4-BE49-F238E27FC236}">
                <a16:creationId xmlns:a16="http://schemas.microsoft.com/office/drawing/2014/main" id="{03C025D3-3F2E-4B2A-B3BA-5EE0BBA792BE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8285957" y="4680745"/>
            <a:ext cx="2682875" cy="550862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>
                <a:solidFill>
                  <a:srgbClr val="000000"/>
                </a:solidFill>
                <a:latin typeface="Comic Sans MS" panose="030F0702030302020204" pitchFamily="66" charset="0"/>
              </a:rPr>
              <a:t>L</a:t>
            </a:r>
          </a:p>
        </p:txBody>
      </p:sp>
      <p:sp>
        <p:nvSpPr>
          <p:cNvPr id="39958" name="Line 22">
            <a:extLst>
              <a:ext uri="{FF2B5EF4-FFF2-40B4-BE49-F238E27FC236}">
                <a16:creationId xmlns:a16="http://schemas.microsoft.com/office/drawing/2014/main" id="{A00A411B-1415-4FF9-9ED9-73DDA25D96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90739" y="3309939"/>
            <a:ext cx="4984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59" name="Line 23">
            <a:extLst>
              <a:ext uri="{FF2B5EF4-FFF2-40B4-BE49-F238E27FC236}">
                <a16:creationId xmlns:a16="http://schemas.microsoft.com/office/drawing/2014/main" id="{3D92549F-AAB1-4F2A-B554-10BE39C9901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0164" y="3309939"/>
            <a:ext cx="4603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0" name="Line 24">
            <a:extLst>
              <a:ext uri="{FF2B5EF4-FFF2-40B4-BE49-F238E27FC236}">
                <a16:creationId xmlns:a16="http://schemas.microsoft.com/office/drawing/2014/main" id="{04679E2D-8AC7-4F92-8477-5C8BA2851A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70276" y="3309939"/>
            <a:ext cx="4984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1" name="Line 25">
            <a:extLst>
              <a:ext uri="{FF2B5EF4-FFF2-40B4-BE49-F238E27FC236}">
                <a16:creationId xmlns:a16="http://schemas.microsoft.com/office/drawing/2014/main" id="{D687AA71-77AE-4C5A-B842-1CD4E8885C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9700" y="3309939"/>
            <a:ext cx="1588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2" name="Line 26">
            <a:extLst>
              <a:ext uri="{FF2B5EF4-FFF2-40B4-BE49-F238E27FC236}">
                <a16:creationId xmlns:a16="http://schemas.microsoft.com/office/drawing/2014/main" id="{0C4FD557-740A-4863-85B4-952910B797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9701" y="3309939"/>
            <a:ext cx="4603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3" name="Line 27">
            <a:extLst>
              <a:ext uri="{FF2B5EF4-FFF2-40B4-BE49-F238E27FC236}">
                <a16:creationId xmlns:a16="http://schemas.microsoft.com/office/drawing/2014/main" id="{41888B34-C2F4-4832-B265-82461233E3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49814" y="3309939"/>
            <a:ext cx="4984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4" name="Line 28">
            <a:extLst>
              <a:ext uri="{FF2B5EF4-FFF2-40B4-BE49-F238E27FC236}">
                <a16:creationId xmlns:a16="http://schemas.microsoft.com/office/drawing/2014/main" id="{A3A4FF6A-779D-40AF-9331-CCFD83F02A5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9239" y="3309939"/>
            <a:ext cx="4603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5" name="Line 29">
            <a:extLst>
              <a:ext uri="{FF2B5EF4-FFF2-40B4-BE49-F238E27FC236}">
                <a16:creationId xmlns:a16="http://schemas.microsoft.com/office/drawing/2014/main" id="{D800124C-8499-491B-8F93-BAE9F94983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29351" y="3309939"/>
            <a:ext cx="4984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6" name="Line 30">
            <a:extLst>
              <a:ext uri="{FF2B5EF4-FFF2-40B4-BE49-F238E27FC236}">
                <a16:creationId xmlns:a16="http://schemas.microsoft.com/office/drawing/2014/main" id="{F3915A07-73B4-4FC5-B857-C062DCFC71AB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8775" y="3309939"/>
            <a:ext cx="1588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7" name="Line 31">
            <a:extLst>
              <a:ext uri="{FF2B5EF4-FFF2-40B4-BE49-F238E27FC236}">
                <a16:creationId xmlns:a16="http://schemas.microsoft.com/office/drawing/2014/main" id="{3732C0C3-7E20-444C-AB8A-3515ACF756A8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8776" y="3309939"/>
            <a:ext cx="4603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8" name="Line 32">
            <a:extLst>
              <a:ext uri="{FF2B5EF4-FFF2-40B4-BE49-F238E27FC236}">
                <a16:creationId xmlns:a16="http://schemas.microsoft.com/office/drawing/2014/main" id="{7BC15C41-C3DE-4DCB-BDDC-A70D5EE68E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10476" y="3309939"/>
            <a:ext cx="4984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9" name="Line 33">
            <a:extLst>
              <a:ext uri="{FF2B5EF4-FFF2-40B4-BE49-F238E27FC236}">
                <a16:creationId xmlns:a16="http://schemas.microsoft.com/office/drawing/2014/main" id="{B02C03F0-4398-4F1B-BFD5-E88F2D1D9B5C}"/>
              </a:ext>
            </a:extLst>
          </p:cNvPr>
          <p:cNvSpPr>
            <a:spLocks noChangeShapeType="1"/>
          </p:cNvSpPr>
          <p:nvPr/>
        </p:nvSpPr>
        <p:spPr bwMode="auto">
          <a:xfrm>
            <a:off x="8089901" y="3309939"/>
            <a:ext cx="4603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0" name="Line 34">
            <a:extLst>
              <a:ext uri="{FF2B5EF4-FFF2-40B4-BE49-F238E27FC236}">
                <a16:creationId xmlns:a16="http://schemas.microsoft.com/office/drawing/2014/main" id="{A1AE273A-A56D-4C7F-8439-DF7AC2805EDF}"/>
              </a:ext>
            </a:extLst>
          </p:cNvPr>
          <p:cNvSpPr>
            <a:spLocks noChangeShapeType="1"/>
          </p:cNvSpPr>
          <p:nvPr/>
        </p:nvSpPr>
        <p:spPr bwMode="auto">
          <a:xfrm>
            <a:off x="9621839" y="3309939"/>
            <a:ext cx="1587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1" name="AutoShape 35">
            <a:extLst>
              <a:ext uri="{FF2B5EF4-FFF2-40B4-BE49-F238E27FC236}">
                <a16:creationId xmlns:a16="http://schemas.microsoft.com/office/drawing/2014/main" id="{B16C1109-D512-4B91-9603-12B79D4B6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8" y="1260476"/>
            <a:ext cx="8820150" cy="360363"/>
          </a:xfrm>
          <a:prstGeom prst="roundRect">
            <a:avLst>
              <a:gd name="adj" fmla="val 440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 anchorCtr="1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500" b="1">
                <a:solidFill>
                  <a:srgbClr val="00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39972" name="Line 36">
            <a:extLst>
              <a:ext uri="{FF2B5EF4-FFF2-40B4-BE49-F238E27FC236}">
                <a16:creationId xmlns:a16="http://schemas.microsoft.com/office/drawing/2014/main" id="{680CAD86-0F61-479D-A5F5-2A629C4A4E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16200" y="1625600"/>
            <a:ext cx="1588" cy="7620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3" name="Line 37">
            <a:extLst>
              <a:ext uri="{FF2B5EF4-FFF2-40B4-BE49-F238E27FC236}">
                <a16:creationId xmlns:a16="http://schemas.microsoft.com/office/drawing/2014/main" id="{C91F477F-FD51-44A1-B62D-FD6B6E0DE2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87800" y="1612900"/>
            <a:ext cx="1588" cy="7874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4" name="Line 38">
            <a:extLst>
              <a:ext uri="{FF2B5EF4-FFF2-40B4-BE49-F238E27FC236}">
                <a16:creationId xmlns:a16="http://schemas.microsoft.com/office/drawing/2014/main" id="{5BC18A23-F7E7-4376-92CF-C64AE15920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1300" y="1625600"/>
            <a:ext cx="12700" cy="7747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5" name="Line 39">
            <a:extLst>
              <a:ext uri="{FF2B5EF4-FFF2-40B4-BE49-F238E27FC236}">
                <a16:creationId xmlns:a16="http://schemas.microsoft.com/office/drawing/2014/main" id="{52330229-B2A6-4EE2-91FB-2E46F3EFFB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1000" y="1625600"/>
            <a:ext cx="1588" cy="7747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6" name="Line 40">
            <a:extLst>
              <a:ext uri="{FF2B5EF4-FFF2-40B4-BE49-F238E27FC236}">
                <a16:creationId xmlns:a16="http://schemas.microsoft.com/office/drawing/2014/main" id="{113185FB-5BBA-43D2-BE36-A15320CAC96C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2600" y="1612900"/>
            <a:ext cx="1588" cy="7747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7" name="Line 41">
            <a:extLst>
              <a:ext uri="{FF2B5EF4-FFF2-40B4-BE49-F238E27FC236}">
                <a16:creationId xmlns:a16="http://schemas.microsoft.com/office/drawing/2014/main" id="{CAFC72BE-F16B-482F-9E87-3AE8B2B72830}"/>
              </a:ext>
            </a:extLst>
          </p:cNvPr>
          <p:cNvSpPr>
            <a:spLocks noChangeShapeType="1"/>
          </p:cNvSpPr>
          <p:nvPr/>
        </p:nvSpPr>
        <p:spPr bwMode="auto">
          <a:xfrm>
            <a:off x="9575800" y="1625600"/>
            <a:ext cx="1588" cy="7747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>
            <a:extLst>
              <a:ext uri="{FF2B5EF4-FFF2-40B4-BE49-F238E27FC236}">
                <a16:creationId xmlns:a16="http://schemas.microsoft.com/office/drawing/2014/main" id="{175278D5-22BC-4A6B-8120-F556AD96E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350839"/>
            <a:ext cx="8378826" cy="371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b="1" dirty="0">
                <a:solidFill>
                  <a:srgbClr val="003366"/>
                </a:solidFill>
              </a:rPr>
              <a:t>ALBERO DEI PROBLEMI 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b="1" dirty="0">
                <a:solidFill>
                  <a:srgbClr val="003366"/>
                </a:solidFill>
              </a:rPr>
              <a:t> Tema : </a:t>
            </a:r>
            <a:r>
              <a:rPr lang="it-IT" altLang="it-IT" sz="2400" b="1" dirty="0">
                <a:solidFill>
                  <a:srgbClr val="003366"/>
                </a:solidFill>
                <a:highlight>
                  <a:srgbClr val="FFFF00"/>
                </a:highlight>
              </a:rPr>
              <a:t>bassi redditi familiari  in Basilicata</a:t>
            </a:r>
            <a:r>
              <a:rPr lang="it-IT" altLang="it-IT" sz="2400" b="1" dirty="0">
                <a:solidFill>
                  <a:srgbClr val="003366"/>
                </a:solidFill>
              </a:rPr>
              <a:t>, il ruolo delle donne  </a:t>
            </a:r>
          </a:p>
        </p:txBody>
      </p:sp>
      <p:sp>
        <p:nvSpPr>
          <p:cNvPr id="39939" name="AutoShape 3">
            <a:extLst>
              <a:ext uri="{FF2B5EF4-FFF2-40B4-BE49-F238E27FC236}">
                <a16:creationId xmlns:a16="http://schemas.microsoft.com/office/drawing/2014/main" id="{67C2C65F-D051-45DB-8C0E-323565A61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6926" y="2389188"/>
            <a:ext cx="1287463" cy="920750"/>
          </a:xfrm>
          <a:prstGeom prst="flowChartAlternateProcess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900" b="1" dirty="0">
                <a:solidFill>
                  <a:srgbClr val="000000"/>
                </a:solidFill>
                <a:latin typeface="Comic Sans MS" panose="030F0702030302020204" pitchFamily="66" charset="0"/>
              </a:rPr>
              <a:t>NON RIESCONO A FARE IMPRESA </a:t>
            </a:r>
          </a:p>
        </p:txBody>
      </p:sp>
      <p:sp>
        <p:nvSpPr>
          <p:cNvPr id="39940" name="AutoShape 4">
            <a:extLst>
              <a:ext uri="{FF2B5EF4-FFF2-40B4-BE49-F238E27FC236}">
                <a16:creationId xmlns:a16="http://schemas.microsoft.com/office/drawing/2014/main" id="{B86001C6-958B-4857-88CA-B6497C20489B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2750575" y="3790953"/>
            <a:ext cx="1012823" cy="776965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NON ACCEDONO AL CREDITO </a:t>
            </a:r>
          </a:p>
        </p:txBody>
      </p:sp>
      <p:sp>
        <p:nvSpPr>
          <p:cNvPr id="39941" name="AutoShape 5">
            <a:extLst>
              <a:ext uri="{FF2B5EF4-FFF2-40B4-BE49-F238E27FC236}">
                <a16:creationId xmlns:a16="http://schemas.microsoft.com/office/drawing/2014/main" id="{D12213E3-E8A0-4900-BEF9-8C179A61CD28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2905124" y="4772026"/>
            <a:ext cx="1397001" cy="912134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NON HANNO FIDUCIA NELLE LORO POTENZIALITA’ NE SUPPORTO DA FAMIGLIE </a:t>
            </a:r>
          </a:p>
        </p:txBody>
      </p:sp>
      <p:sp>
        <p:nvSpPr>
          <p:cNvPr id="39942" name="AutoShape 6">
            <a:extLst>
              <a:ext uri="{FF2B5EF4-FFF2-40B4-BE49-F238E27FC236}">
                <a16:creationId xmlns:a16="http://schemas.microsoft.com/office/drawing/2014/main" id="{78F7D683-3DAA-4C26-9A70-7A24D8D721AC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3853884" y="3688673"/>
            <a:ext cx="1136651" cy="920751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NON SONO INFORMATE SU AUTOIMPIEGO </a:t>
            </a:r>
          </a:p>
        </p:txBody>
      </p:sp>
      <p:sp>
        <p:nvSpPr>
          <p:cNvPr id="39943" name="AutoShape 7">
            <a:extLst>
              <a:ext uri="{FF2B5EF4-FFF2-40B4-BE49-F238E27FC236}">
                <a16:creationId xmlns:a16="http://schemas.microsoft.com/office/drawing/2014/main" id="{344621A0-A239-4BEB-A9A7-48553E6B4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801" y="2389188"/>
            <a:ext cx="1287463" cy="920750"/>
          </a:xfrm>
          <a:prstGeom prst="flowChartAlternateProcess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900" b="1" dirty="0">
                <a:solidFill>
                  <a:srgbClr val="000000"/>
                </a:solidFill>
                <a:latin typeface="Comic Sans MS" panose="030F0702030302020204" pitchFamily="66" charset="0"/>
              </a:rPr>
              <a:t>NON POSSEGGONO COMPETENZE PROFESSIONALI </a:t>
            </a:r>
          </a:p>
        </p:txBody>
      </p:sp>
      <p:sp>
        <p:nvSpPr>
          <p:cNvPr id="39944" name="AutoShape 8">
            <a:extLst>
              <a:ext uri="{FF2B5EF4-FFF2-40B4-BE49-F238E27FC236}">
                <a16:creationId xmlns:a16="http://schemas.microsoft.com/office/drawing/2014/main" id="{47203D77-7D58-4C01-8CD4-B8A3191110AC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1447800" y="3744796"/>
            <a:ext cx="1168400" cy="1219089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SISTEMA FORMATIVO NON ADEGUATO ALLE ESIGENZE LAVORO   </a:t>
            </a:r>
          </a:p>
        </p:txBody>
      </p:sp>
      <p:sp>
        <p:nvSpPr>
          <p:cNvPr id="39946" name="AutoShape 10">
            <a:extLst>
              <a:ext uri="{FF2B5EF4-FFF2-40B4-BE49-F238E27FC236}">
                <a16:creationId xmlns:a16="http://schemas.microsoft.com/office/drawing/2014/main" id="{10622907-2EC5-442C-8122-FB6F1FEC8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2389188"/>
            <a:ext cx="1289050" cy="920750"/>
          </a:xfrm>
          <a:prstGeom prst="flowChartAlternateProcess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LE IMPRESE NON ASSUMONO </a:t>
            </a:r>
          </a:p>
        </p:txBody>
      </p:sp>
      <p:sp>
        <p:nvSpPr>
          <p:cNvPr id="39947" name="AutoShape 11">
            <a:extLst>
              <a:ext uri="{FF2B5EF4-FFF2-40B4-BE49-F238E27FC236}">
                <a16:creationId xmlns:a16="http://schemas.microsoft.com/office/drawing/2014/main" id="{38F8C233-33E8-4772-B864-EB1EB193F74C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4624390" y="4963884"/>
            <a:ext cx="1012824" cy="1016229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COSTO LAVORO TROPPO ELEVATO </a:t>
            </a:r>
          </a:p>
        </p:txBody>
      </p:sp>
      <p:sp>
        <p:nvSpPr>
          <p:cNvPr id="39948" name="AutoShape 12">
            <a:extLst>
              <a:ext uri="{FF2B5EF4-FFF2-40B4-BE49-F238E27FC236}">
                <a16:creationId xmlns:a16="http://schemas.microsoft.com/office/drawing/2014/main" id="{8D2FB22A-AB0E-4E40-9EF0-1735BA36A7AD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5279458" y="3921125"/>
            <a:ext cx="814955" cy="736371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PRESSIONE FISCALE TROPPO ALTA</a:t>
            </a:r>
          </a:p>
        </p:txBody>
      </p:sp>
      <p:sp>
        <p:nvSpPr>
          <p:cNvPr id="39949" name="AutoShape 13">
            <a:extLst>
              <a:ext uri="{FF2B5EF4-FFF2-40B4-BE49-F238E27FC236}">
                <a16:creationId xmlns:a16="http://schemas.microsoft.com/office/drawing/2014/main" id="{84DAFD45-3FCD-4EAE-963C-7DBB4CE0A9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1" y="2389188"/>
            <a:ext cx="1287463" cy="920750"/>
          </a:xfrm>
          <a:prstGeom prst="flowChartAlternateProcess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NON SANNO A CHI LASCIARE I FIGLI </a:t>
            </a:r>
          </a:p>
        </p:txBody>
      </p:sp>
      <p:sp>
        <p:nvSpPr>
          <p:cNvPr id="39951" name="AutoShape 15">
            <a:extLst>
              <a:ext uri="{FF2B5EF4-FFF2-40B4-BE49-F238E27FC236}">
                <a16:creationId xmlns:a16="http://schemas.microsoft.com/office/drawing/2014/main" id="{1CC53EAA-32E7-49D0-8ACF-DB9DE882D4BB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6005513" y="3834835"/>
            <a:ext cx="1367060" cy="604154"/>
          </a:xfrm>
          <a:prstGeom prst="roundRect">
            <a:avLst>
              <a:gd name="adj" fmla="val 50000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SERVIZI TERRITORIALI BASSA COPERTURA </a:t>
            </a:r>
          </a:p>
        </p:txBody>
      </p:sp>
      <p:sp>
        <p:nvSpPr>
          <p:cNvPr id="39952" name="AutoShape 16">
            <a:extLst>
              <a:ext uri="{FF2B5EF4-FFF2-40B4-BE49-F238E27FC236}">
                <a16:creationId xmlns:a16="http://schemas.microsoft.com/office/drawing/2014/main" id="{377DAD0A-386F-45CA-A4CC-4749323C1490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6042281" y="4765334"/>
            <a:ext cx="1427472" cy="604154"/>
          </a:xfrm>
          <a:prstGeom prst="roundRect">
            <a:avLst>
              <a:gd name="adj" fmla="val 50000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RETI SOCIALI E AMICALI FRAMMENTATE </a:t>
            </a:r>
          </a:p>
        </p:txBody>
      </p:sp>
      <p:sp>
        <p:nvSpPr>
          <p:cNvPr id="39953" name="AutoShape 17">
            <a:extLst>
              <a:ext uri="{FF2B5EF4-FFF2-40B4-BE49-F238E27FC236}">
                <a16:creationId xmlns:a16="http://schemas.microsoft.com/office/drawing/2014/main" id="{755E05E5-505C-42D0-B8C1-1E4E757B7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3313" y="2357438"/>
            <a:ext cx="1287462" cy="920750"/>
          </a:xfrm>
          <a:prstGeom prst="flowChartAlternateProcess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HANNO DIFFICOLTA’ A RAGGIUNGERE POSTO LAVORO </a:t>
            </a:r>
          </a:p>
        </p:txBody>
      </p:sp>
      <p:sp>
        <p:nvSpPr>
          <p:cNvPr id="39954" name="AutoShape 18">
            <a:extLst>
              <a:ext uri="{FF2B5EF4-FFF2-40B4-BE49-F238E27FC236}">
                <a16:creationId xmlns:a16="http://schemas.microsoft.com/office/drawing/2014/main" id="{F0A1E9E3-AD69-4E43-8984-5CA4967BD622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7514148" y="3588885"/>
            <a:ext cx="954938" cy="1497013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SERVIZI TRASPORTO POCO SVILUPPATI </a:t>
            </a:r>
          </a:p>
        </p:txBody>
      </p:sp>
      <p:sp>
        <p:nvSpPr>
          <p:cNvPr id="39955" name="AutoShape 19">
            <a:extLst>
              <a:ext uri="{FF2B5EF4-FFF2-40B4-BE49-F238E27FC236}">
                <a16:creationId xmlns:a16="http://schemas.microsoft.com/office/drawing/2014/main" id="{B11D8F90-A20F-4DC5-8A84-7402917589D8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8550276" y="3981451"/>
            <a:ext cx="891150" cy="1158875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 NON HANNO PATENTE </a:t>
            </a:r>
          </a:p>
        </p:txBody>
      </p:sp>
      <p:sp>
        <p:nvSpPr>
          <p:cNvPr id="39958" name="Line 22">
            <a:extLst>
              <a:ext uri="{FF2B5EF4-FFF2-40B4-BE49-F238E27FC236}">
                <a16:creationId xmlns:a16="http://schemas.microsoft.com/office/drawing/2014/main" id="{A00A411B-1415-4FF9-9ED9-73DDA25D96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16173" y="3278188"/>
            <a:ext cx="1" cy="36512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0" name="Line 24">
            <a:extLst>
              <a:ext uri="{FF2B5EF4-FFF2-40B4-BE49-F238E27FC236}">
                <a16:creationId xmlns:a16="http://schemas.microsoft.com/office/drawing/2014/main" id="{04679E2D-8AC7-4F92-8477-5C8BA2851A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70276" y="3309939"/>
            <a:ext cx="4984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1" name="Line 25">
            <a:extLst>
              <a:ext uri="{FF2B5EF4-FFF2-40B4-BE49-F238E27FC236}">
                <a16:creationId xmlns:a16="http://schemas.microsoft.com/office/drawing/2014/main" id="{D687AA71-77AE-4C5A-B842-1CD4E8885C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52851" y="3309939"/>
            <a:ext cx="196849" cy="1653946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2" name="Line 26">
            <a:extLst>
              <a:ext uri="{FF2B5EF4-FFF2-40B4-BE49-F238E27FC236}">
                <a16:creationId xmlns:a16="http://schemas.microsoft.com/office/drawing/2014/main" id="{0C4FD557-740A-4863-85B4-952910B797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9701" y="3309939"/>
            <a:ext cx="4603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3" name="Line 27">
            <a:extLst>
              <a:ext uri="{FF2B5EF4-FFF2-40B4-BE49-F238E27FC236}">
                <a16:creationId xmlns:a16="http://schemas.microsoft.com/office/drawing/2014/main" id="{41888B34-C2F4-4832-B265-82461233E3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75803" y="3309939"/>
            <a:ext cx="272485" cy="178457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4" name="Line 28">
            <a:extLst>
              <a:ext uri="{FF2B5EF4-FFF2-40B4-BE49-F238E27FC236}">
                <a16:creationId xmlns:a16="http://schemas.microsoft.com/office/drawing/2014/main" id="{A3A4FF6A-779D-40AF-9331-CCFD83F02A5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9239" y="3309939"/>
            <a:ext cx="375213" cy="61118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6" name="Line 30">
            <a:extLst>
              <a:ext uri="{FF2B5EF4-FFF2-40B4-BE49-F238E27FC236}">
                <a16:creationId xmlns:a16="http://schemas.microsoft.com/office/drawing/2014/main" id="{F3915A07-73B4-4FC5-B857-C062DCFC71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95498" y="3309939"/>
            <a:ext cx="113277" cy="604154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7" name="Line 31">
            <a:extLst>
              <a:ext uri="{FF2B5EF4-FFF2-40B4-BE49-F238E27FC236}">
                <a16:creationId xmlns:a16="http://schemas.microsoft.com/office/drawing/2014/main" id="{3732C0C3-7E20-444C-AB8A-3515ACF756A8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8776" y="3309939"/>
            <a:ext cx="498475" cy="145539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8" name="Line 32">
            <a:extLst>
              <a:ext uri="{FF2B5EF4-FFF2-40B4-BE49-F238E27FC236}">
                <a16:creationId xmlns:a16="http://schemas.microsoft.com/office/drawing/2014/main" id="{7BC15C41-C3DE-4DCB-BDDC-A70D5EE68E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10476" y="3309939"/>
            <a:ext cx="4984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9" name="Line 33">
            <a:extLst>
              <a:ext uri="{FF2B5EF4-FFF2-40B4-BE49-F238E27FC236}">
                <a16:creationId xmlns:a16="http://schemas.microsoft.com/office/drawing/2014/main" id="{B02C03F0-4398-4F1B-BFD5-E88F2D1D9B5C}"/>
              </a:ext>
            </a:extLst>
          </p:cNvPr>
          <p:cNvSpPr>
            <a:spLocks noChangeShapeType="1"/>
          </p:cNvSpPr>
          <p:nvPr/>
        </p:nvSpPr>
        <p:spPr bwMode="auto">
          <a:xfrm>
            <a:off x="8176306" y="3336926"/>
            <a:ext cx="831171" cy="64452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1" name="AutoShape 35">
            <a:extLst>
              <a:ext uri="{FF2B5EF4-FFF2-40B4-BE49-F238E27FC236}">
                <a16:creationId xmlns:a16="http://schemas.microsoft.com/office/drawing/2014/main" id="{B16C1109-D512-4B91-9603-12B79D4B6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8" y="1260476"/>
            <a:ext cx="7736450" cy="408436"/>
          </a:xfrm>
          <a:prstGeom prst="roundRect">
            <a:avLst>
              <a:gd name="adj" fmla="val 440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 anchorCtr="1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DONNE ESCLUSE DAL MONDO DEL LAVORO</a:t>
            </a:r>
          </a:p>
        </p:txBody>
      </p:sp>
      <p:sp>
        <p:nvSpPr>
          <p:cNvPr id="39972" name="Line 36">
            <a:extLst>
              <a:ext uri="{FF2B5EF4-FFF2-40B4-BE49-F238E27FC236}">
                <a16:creationId xmlns:a16="http://schemas.microsoft.com/office/drawing/2014/main" id="{680CAD86-0F61-479D-A5F5-2A629C4A4E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16200" y="1625600"/>
            <a:ext cx="1588" cy="7620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3" name="Line 37">
            <a:extLst>
              <a:ext uri="{FF2B5EF4-FFF2-40B4-BE49-F238E27FC236}">
                <a16:creationId xmlns:a16="http://schemas.microsoft.com/office/drawing/2014/main" id="{C91F477F-FD51-44A1-B62D-FD6B6E0DE2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87800" y="1612900"/>
            <a:ext cx="1588" cy="7874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4" name="Line 38">
            <a:extLst>
              <a:ext uri="{FF2B5EF4-FFF2-40B4-BE49-F238E27FC236}">
                <a16:creationId xmlns:a16="http://schemas.microsoft.com/office/drawing/2014/main" id="{5BC18A23-F7E7-4376-92CF-C64AE15920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1300" y="1625600"/>
            <a:ext cx="12700" cy="7747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5" name="Line 39">
            <a:extLst>
              <a:ext uri="{FF2B5EF4-FFF2-40B4-BE49-F238E27FC236}">
                <a16:creationId xmlns:a16="http://schemas.microsoft.com/office/drawing/2014/main" id="{52330229-B2A6-4EE2-91FB-2E46F3EFFB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1000" y="1625600"/>
            <a:ext cx="1588" cy="7747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6" name="Line 40">
            <a:extLst>
              <a:ext uri="{FF2B5EF4-FFF2-40B4-BE49-F238E27FC236}">
                <a16:creationId xmlns:a16="http://schemas.microsoft.com/office/drawing/2014/main" id="{113185FB-5BBA-43D2-BE36-A15320CAC96C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2600" y="1612900"/>
            <a:ext cx="1588" cy="7747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Office PowerPoint</Application>
  <PresentationFormat>Widescreen</PresentationFormat>
  <Paragraphs>27</Paragraphs>
  <Slides>3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Tema di Office</vt:lpstr>
      <vt:lpstr>Analisi problema  perché 7 detenuti su 10 tornano a delinquere ?  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 problema :  perché 7 detenuti su 10 tornano a delinquere ? </dc:title>
  <dc:creator>Imbonati, Daniele (Bip)</dc:creator>
  <cp:lastModifiedBy>Imbonati, Daniele (Bip)</cp:lastModifiedBy>
  <cp:revision>3</cp:revision>
  <dcterms:created xsi:type="dcterms:W3CDTF">2020-12-10T16:31:51Z</dcterms:created>
  <dcterms:modified xsi:type="dcterms:W3CDTF">2020-12-10T17:36:33Z</dcterms:modified>
</cp:coreProperties>
</file>