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2"/>
  </p:notesMasterIdLst>
  <p:sldIdLst>
    <p:sldId id="460" r:id="rId2"/>
    <p:sldId id="461" r:id="rId3"/>
    <p:sldId id="441" r:id="rId4"/>
    <p:sldId id="437" r:id="rId5"/>
    <p:sldId id="474" r:id="rId6"/>
    <p:sldId id="458" r:id="rId7"/>
    <p:sldId id="476" r:id="rId8"/>
    <p:sldId id="443" r:id="rId9"/>
    <p:sldId id="264" r:id="rId10"/>
    <p:sldId id="271" r:id="rId11"/>
    <p:sldId id="464" r:id="rId12"/>
    <p:sldId id="477" r:id="rId13"/>
    <p:sldId id="447" r:id="rId14"/>
    <p:sldId id="483" r:id="rId15"/>
    <p:sldId id="485" r:id="rId16"/>
    <p:sldId id="486" r:id="rId17"/>
    <p:sldId id="487" r:id="rId18"/>
    <p:sldId id="451" r:id="rId19"/>
    <p:sldId id="434" r:id="rId20"/>
    <p:sldId id="448" r:id="rId21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5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4376C-0FE5-4FD4-9D08-35C582B634E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BE21067-7D51-4959-9803-785DAC86ADEF}">
      <dgm:prSet phldrT="[Tes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sz="1800" dirty="0">
              <a:solidFill>
                <a:schemeClr val="tx1"/>
              </a:solidFill>
            </a:rPr>
            <a:t>Orientamento</a:t>
          </a:r>
        </a:p>
      </dgm:t>
    </dgm:pt>
    <dgm:pt modelId="{72A9F5CB-5B0F-4E3E-8D19-FE1964C4FD79}" type="parTrans" cxnId="{3BAEBBD7-044A-47F9-B021-0E94C6F34793}">
      <dgm:prSet/>
      <dgm:spPr/>
      <dgm:t>
        <a:bodyPr/>
        <a:lstStyle/>
        <a:p>
          <a:endParaRPr lang="it-IT"/>
        </a:p>
      </dgm:t>
    </dgm:pt>
    <dgm:pt modelId="{C02AF962-7007-4CEE-93D2-16E6595B6218}" type="sibTrans" cxnId="{3BAEBBD7-044A-47F9-B021-0E94C6F34793}">
      <dgm:prSet/>
      <dgm:spPr/>
      <dgm:t>
        <a:bodyPr/>
        <a:lstStyle/>
        <a:p>
          <a:endParaRPr lang="it-IT"/>
        </a:p>
      </dgm:t>
    </dgm:pt>
    <dgm:pt modelId="{8ED7C7F2-CB37-4345-B289-738BD504C825}">
      <dgm:prSet phldrT="[Testo]"/>
      <dgm:spPr/>
      <dgm:t>
        <a:bodyPr/>
        <a:lstStyle/>
        <a:p>
          <a:r>
            <a:rPr lang="it-IT" dirty="0"/>
            <a:t>Cultura, filosofia, valori tradizione</a:t>
          </a:r>
        </a:p>
      </dgm:t>
    </dgm:pt>
    <dgm:pt modelId="{BF7CD253-D7C5-45D4-86BC-8188078E5195}" type="parTrans" cxnId="{1E2F3532-6ED3-4A3A-BC54-D8C05774D5FA}">
      <dgm:prSet/>
      <dgm:spPr/>
      <dgm:t>
        <a:bodyPr/>
        <a:lstStyle/>
        <a:p>
          <a:endParaRPr lang="it-IT"/>
        </a:p>
      </dgm:t>
    </dgm:pt>
    <dgm:pt modelId="{B5E29828-30C1-49AE-AAEC-3975AE34425A}" type="sibTrans" cxnId="{1E2F3532-6ED3-4A3A-BC54-D8C05774D5FA}">
      <dgm:prSet/>
      <dgm:spPr/>
      <dgm:t>
        <a:bodyPr/>
        <a:lstStyle/>
        <a:p>
          <a:endParaRPr lang="it-IT"/>
        </a:p>
      </dgm:t>
    </dgm:pt>
    <dgm:pt modelId="{2AC9D05E-6B10-4C74-96DF-9EE34BD7B4D0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Cliente </a:t>
          </a:r>
        </a:p>
      </dgm:t>
    </dgm:pt>
    <dgm:pt modelId="{11831DAE-EB70-4C9A-878F-31ED8FD8CAF5}" type="parTrans" cxnId="{2D27472B-FC2C-48C4-B5F2-50758E490A4E}">
      <dgm:prSet/>
      <dgm:spPr/>
      <dgm:t>
        <a:bodyPr/>
        <a:lstStyle/>
        <a:p>
          <a:endParaRPr lang="it-IT"/>
        </a:p>
      </dgm:t>
    </dgm:pt>
    <dgm:pt modelId="{70DCE175-B364-4E3F-A746-D7A6DEC4152E}" type="sibTrans" cxnId="{2D27472B-FC2C-48C4-B5F2-50758E490A4E}">
      <dgm:prSet/>
      <dgm:spPr/>
      <dgm:t>
        <a:bodyPr/>
        <a:lstStyle/>
        <a:p>
          <a:endParaRPr lang="it-IT"/>
        </a:p>
      </dgm:t>
    </dgm:pt>
    <dgm:pt modelId="{F140ACCC-3063-4DAD-B84B-13C0AFBEB3DC}">
      <dgm:prSet phldrT="[Testo]"/>
      <dgm:spPr/>
      <dgm:t>
        <a:bodyPr/>
        <a:lstStyle/>
        <a:p>
          <a:r>
            <a:rPr lang="it-IT" dirty="0"/>
            <a:t>Per chi ? Con chi ? Quali clienti? La mappa dei clienti </a:t>
          </a:r>
        </a:p>
      </dgm:t>
    </dgm:pt>
    <dgm:pt modelId="{4AC4AF3F-3F9C-43BB-A315-CBC5E49DCEA6}" type="parTrans" cxnId="{5358685E-F51D-47F9-9FAE-1E753A5D52DA}">
      <dgm:prSet/>
      <dgm:spPr/>
      <dgm:t>
        <a:bodyPr/>
        <a:lstStyle/>
        <a:p>
          <a:endParaRPr lang="it-IT"/>
        </a:p>
      </dgm:t>
    </dgm:pt>
    <dgm:pt modelId="{7B983E85-3E64-4098-B7A5-619F20B453B5}" type="sibTrans" cxnId="{5358685E-F51D-47F9-9FAE-1E753A5D52DA}">
      <dgm:prSet/>
      <dgm:spPr/>
      <dgm:t>
        <a:bodyPr/>
        <a:lstStyle/>
        <a:p>
          <a:endParaRPr lang="it-IT"/>
        </a:p>
      </dgm:t>
    </dgm:pt>
    <dgm:pt modelId="{E99882A9-29A3-44FA-9135-036BE5B05689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Offerta </a:t>
          </a:r>
        </a:p>
      </dgm:t>
    </dgm:pt>
    <dgm:pt modelId="{E5BA651A-2D0E-4EA3-BD83-3E66F4BC62A4}" type="parTrans" cxnId="{E8386200-7FB3-4807-BD96-C76F511B208F}">
      <dgm:prSet/>
      <dgm:spPr/>
      <dgm:t>
        <a:bodyPr/>
        <a:lstStyle/>
        <a:p>
          <a:endParaRPr lang="it-IT"/>
        </a:p>
      </dgm:t>
    </dgm:pt>
    <dgm:pt modelId="{46C101A6-BF37-4CF9-8008-3640F055F7AC}" type="sibTrans" cxnId="{E8386200-7FB3-4807-BD96-C76F511B208F}">
      <dgm:prSet/>
      <dgm:spPr/>
      <dgm:t>
        <a:bodyPr/>
        <a:lstStyle/>
        <a:p>
          <a:endParaRPr lang="it-IT"/>
        </a:p>
      </dgm:t>
    </dgm:pt>
    <dgm:pt modelId="{8985ECFD-96C2-4FB3-AC5A-D296095AA298}">
      <dgm:prSet phldrT="[Testo]"/>
      <dgm:spPr/>
      <dgm:t>
        <a:bodyPr/>
        <a:lstStyle/>
        <a:p>
          <a:r>
            <a:rPr lang="it-IT" dirty="0"/>
            <a:t>P</a:t>
          </a:r>
        </a:p>
      </dgm:t>
    </dgm:pt>
    <dgm:pt modelId="{1A4C22CD-82A1-4989-B0F1-7F6B1C272BFD}" type="parTrans" cxnId="{7638086A-05F3-44D7-B1B8-1B5B54BB18D0}">
      <dgm:prSet/>
      <dgm:spPr/>
      <dgm:t>
        <a:bodyPr/>
        <a:lstStyle/>
        <a:p>
          <a:endParaRPr lang="it-IT"/>
        </a:p>
      </dgm:t>
    </dgm:pt>
    <dgm:pt modelId="{EA8F61CF-82D9-4D60-AB4F-230CC47CFD20}" type="sibTrans" cxnId="{7638086A-05F3-44D7-B1B8-1B5B54BB18D0}">
      <dgm:prSet/>
      <dgm:spPr/>
      <dgm:t>
        <a:bodyPr/>
        <a:lstStyle/>
        <a:p>
          <a:endParaRPr lang="it-IT"/>
        </a:p>
      </dgm:t>
    </dgm:pt>
    <dgm:pt modelId="{7E805957-36A7-428D-B9CC-4DBC68D8722D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immagine</a:t>
          </a:r>
        </a:p>
      </dgm:t>
    </dgm:pt>
    <dgm:pt modelId="{20382638-3E21-4524-802A-DF1CF542E8F3}" type="parTrans" cxnId="{25C5B065-0963-4633-985E-DCDC4CB983CE}">
      <dgm:prSet/>
      <dgm:spPr/>
      <dgm:t>
        <a:bodyPr/>
        <a:lstStyle/>
        <a:p>
          <a:endParaRPr lang="it-IT"/>
        </a:p>
      </dgm:t>
    </dgm:pt>
    <dgm:pt modelId="{CAA4DA9A-E32F-4E48-9E1A-06486BE79DE2}" type="sibTrans" cxnId="{25C5B065-0963-4633-985E-DCDC4CB983CE}">
      <dgm:prSet/>
      <dgm:spPr/>
      <dgm:t>
        <a:bodyPr/>
        <a:lstStyle/>
        <a:p>
          <a:endParaRPr lang="it-IT"/>
        </a:p>
      </dgm:t>
    </dgm:pt>
    <dgm:pt modelId="{D700FC72-E324-4AE3-9C92-D658CB71BCD8}">
      <dgm:prSet phldrT="[Testo]"/>
      <dgm:spPr/>
      <dgm:t>
        <a:bodyPr/>
        <a:lstStyle/>
        <a:p>
          <a:r>
            <a:rPr lang="it-IT" dirty="0"/>
            <a:t>Immagine interna vs esterna </a:t>
          </a:r>
        </a:p>
      </dgm:t>
    </dgm:pt>
    <dgm:pt modelId="{6AB2E54F-F77B-4723-8374-4A1C71096F15}" type="parTrans" cxnId="{DF5E98F6-0522-470F-9B99-50C0951EA6DE}">
      <dgm:prSet/>
      <dgm:spPr/>
      <dgm:t>
        <a:bodyPr/>
        <a:lstStyle/>
        <a:p>
          <a:endParaRPr lang="it-IT"/>
        </a:p>
      </dgm:t>
    </dgm:pt>
    <dgm:pt modelId="{7FEE4E77-65B9-41AA-9E09-5302BAC06616}" type="sibTrans" cxnId="{DF5E98F6-0522-470F-9B99-50C0951EA6DE}">
      <dgm:prSet/>
      <dgm:spPr/>
      <dgm:t>
        <a:bodyPr/>
        <a:lstStyle/>
        <a:p>
          <a:endParaRPr lang="it-IT"/>
        </a:p>
      </dgm:t>
    </dgm:pt>
    <dgm:pt modelId="{BD01021E-D26E-4EEE-B3F9-7665505A901C}">
      <dgm:prSet phldrT="[Testo]"/>
      <dgm:spPr/>
      <dgm:t>
        <a:bodyPr/>
        <a:lstStyle/>
        <a:p>
          <a:r>
            <a:rPr lang="it-IT" dirty="0"/>
            <a:t> A quali esigenze e problemi ? </a:t>
          </a:r>
        </a:p>
      </dgm:t>
    </dgm:pt>
    <dgm:pt modelId="{CC8EEBCA-5CD4-4024-9806-B8EF2461377B}" type="parTrans" cxnId="{C3F517E6-B39C-4AF6-B754-91AACB91AA04}">
      <dgm:prSet/>
      <dgm:spPr/>
      <dgm:t>
        <a:bodyPr/>
        <a:lstStyle/>
        <a:p>
          <a:endParaRPr lang="it-IT"/>
        </a:p>
      </dgm:t>
    </dgm:pt>
    <dgm:pt modelId="{40170972-91DC-4367-821B-4F1E3D954080}" type="sibTrans" cxnId="{C3F517E6-B39C-4AF6-B754-91AACB91AA04}">
      <dgm:prSet/>
      <dgm:spPr/>
      <dgm:t>
        <a:bodyPr/>
        <a:lstStyle/>
        <a:p>
          <a:endParaRPr lang="it-IT"/>
        </a:p>
      </dgm:t>
    </dgm:pt>
    <dgm:pt modelId="{E900976C-BBC8-4E3A-B572-80636662DBD3}">
      <dgm:prSet phldrT="[Testo]"/>
      <dgm:spPr/>
      <dgm:t>
        <a:bodyPr/>
        <a:lstStyle/>
        <a:p>
          <a:r>
            <a:rPr lang="it-IT" dirty="0"/>
            <a:t> metodologia, strategie  </a:t>
          </a:r>
        </a:p>
      </dgm:t>
    </dgm:pt>
    <dgm:pt modelId="{A7107268-30C5-4AC9-AF7B-C68A8E9DC1CA}" type="parTrans" cxnId="{BF0AB24C-7D06-4EAB-803D-D5724B96195C}">
      <dgm:prSet/>
      <dgm:spPr/>
      <dgm:t>
        <a:bodyPr/>
        <a:lstStyle/>
        <a:p>
          <a:endParaRPr lang="it-IT"/>
        </a:p>
      </dgm:t>
    </dgm:pt>
    <dgm:pt modelId="{6F6F03F8-FF88-4FD4-9AD3-FFEB69F47C4D}" type="sibTrans" cxnId="{BF0AB24C-7D06-4EAB-803D-D5724B96195C}">
      <dgm:prSet/>
      <dgm:spPr/>
      <dgm:t>
        <a:bodyPr/>
        <a:lstStyle/>
        <a:p>
          <a:endParaRPr lang="it-IT"/>
        </a:p>
      </dgm:t>
    </dgm:pt>
    <dgm:pt modelId="{679EF732-51C1-4972-88AB-F6E78A89EB8A}">
      <dgm:prSet phldrT="[Testo]"/>
      <dgm:spPr/>
      <dgm:t>
        <a:bodyPr/>
        <a:lstStyle/>
        <a:p>
          <a:r>
            <a:rPr lang="it-IT" dirty="0"/>
            <a:t>Del proponente e dei partner </a:t>
          </a:r>
        </a:p>
      </dgm:t>
    </dgm:pt>
    <dgm:pt modelId="{326F9A4C-28F4-4627-871D-5547B1C51DE0}" type="parTrans" cxnId="{772B862E-1C0B-4AE3-88FA-A02DF886F3F4}">
      <dgm:prSet/>
      <dgm:spPr/>
      <dgm:t>
        <a:bodyPr/>
        <a:lstStyle/>
        <a:p>
          <a:endParaRPr lang="it-IT"/>
        </a:p>
      </dgm:t>
    </dgm:pt>
    <dgm:pt modelId="{65932A39-B5B5-44A2-B3C7-4F0A7749230B}" type="sibTrans" cxnId="{772B862E-1C0B-4AE3-88FA-A02DF886F3F4}">
      <dgm:prSet/>
      <dgm:spPr/>
      <dgm:t>
        <a:bodyPr/>
        <a:lstStyle/>
        <a:p>
          <a:endParaRPr lang="it-IT"/>
        </a:p>
      </dgm:t>
    </dgm:pt>
    <dgm:pt modelId="{73DF1715-32A6-4C28-948E-2BC48CB6F67B}">
      <dgm:prSet phldrT="[Testo]"/>
      <dgm:spPr/>
      <dgm:t>
        <a:bodyPr/>
        <a:lstStyle/>
        <a:p>
          <a:endParaRPr lang="it-IT" dirty="0"/>
        </a:p>
      </dgm:t>
    </dgm:pt>
    <dgm:pt modelId="{3C4DC188-6B4D-47A5-B410-CB29508C96C1}" type="parTrans" cxnId="{6F472875-0B87-4C41-9DDC-7F7F5E240196}">
      <dgm:prSet/>
      <dgm:spPr/>
      <dgm:t>
        <a:bodyPr/>
        <a:lstStyle/>
        <a:p>
          <a:endParaRPr lang="it-IT"/>
        </a:p>
      </dgm:t>
    </dgm:pt>
    <dgm:pt modelId="{2EB9BE5F-43D6-4AB4-97AF-5929C7631817}" type="sibTrans" cxnId="{6F472875-0B87-4C41-9DDC-7F7F5E240196}">
      <dgm:prSet/>
      <dgm:spPr/>
      <dgm:t>
        <a:bodyPr/>
        <a:lstStyle/>
        <a:p>
          <a:endParaRPr lang="it-IT"/>
        </a:p>
      </dgm:t>
    </dgm:pt>
    <dgm:pt modelId="{AAE10074-190D-4837-BEBE-AAD9C7D72ACC}">
      <dgm:prSet phldrT="[Testo]"/>
      <dgm:spPr/>
      <dgm:t>
        <a:bodyPr/>
        <a:lstStyle/>
        <a:p>
          <a:r>
            <a:rPr lang="it-IT" dirty="0"/>
            <a:t>Comunicazione e diffusione </a:t>
          </a:r>
        </a:p>
      </dgm:t>
    </dgm:pt>
    <dgm:pt modelId="{B9DB9EA3-BFCD-4EC3-AF7E-06D866024E64}" type="parTrans" cxnId="{0E4A5711-C379-46A4-8F9F-14D5E792DDAA}">
      <dgm:prSet/>
      <dgm:spPr/>
      <dgm:t>
        <a:bodyPr/>
        <a:lstStyle/>
        <a:p>
          <a:endParaRPr lang="it-IT"/>
        </a:p>
      </dgm:t>
    </dgm:pt>
    <dgm:pt modelId="{4E45D9E8-FF50-4AEE-95CB-68E6F0A6CE6A}" type="sibTrans" cxnId="{0E4A5711-C379-46A4-8F9F-14D5E792DDAA}">
      <dgm:prSet/>
      <dgm:spPr/>
      <dgm:t>
        <a:bodyPr/>
        <a:lstStyle/>
        <a:p>
          <a:endParaRPr lang="it-IT"/>
        </a:p>
      </dgm:t>
    </dgm:pt>
    <dgm:pt modelId="{39D6638A-FE3C-481E-9691-43C8B7FD687B}">
      <dgm:prSet phldrT="[Testo]"/>
      <dgm:spPr/>
      <dgm:t>
        <a:bodyPr/>
        <a:lstStyle/>
        <a:p>
          <a:r>
            <a:rPr lang="it-IT" dirty="0"/>
            <a:t>Prestazioni distintive e accessorie, processi produttivi e procedure, budget, ruoli, competenze… </a:t>
          </a:r>
        </a:p>
      </dgm:t>
    </dgm:pt>
    <dgm:pt modelId="{791BD79F-ED79-4DFD-A4D0-D2FB15DF9E13}" type="parTrans" cxnId="{5A22F620-8706-4850-85C2-026B7BB37F48}">
      <dgm:prSet/>
      <dgm:spPr/>
      <dgm:t>
        <a:bodyPr/>
        <a:lstStyle/>
        <a:p>
          <a:endParaRPr lang="it-IT"/>
        </a:p>
      </dgm:t>
    </dgm:pt>
    <dgm:pt modelId="{290CE9C2-F4A5-4F1C-A412-25FDC79E16CD}" type="sibTrans" cxnId="{5A22F620-8706-4850-85C2-026B7BB37F48}">
      <dgm:prSet/>
      <dgm:spPr/>
      <dgm:t>
        <a:bodyPr/>
        <a:lstStyle/>
        <a:p>
          <a:endParaRPr lang="it-IT"/>
        </a:p>
      </dgm:t>
    </dgm:pt>
    <dgm:pt modelId="{036732EF-7934-41C7-BD2B-131A945443B3}" type="pres">
      <dgm:prSet presAssocID="{0304376C-0FE5-4FD4-9D08-35C582B634E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9517A48-8603-4209-B0F3-F16CABE4F962}" type="pres">
      <dgm:prSet presAssocID="{0304376C-0FE5-4FD4-9D08-35C582B634E8}" presName="children" presStyleCnt="0"/>
      <dgm:spPr/>
    </dgm:pt>
    <dgm:pt modelId="{14B16422-8E36-4C68-A64B-E2109E21CC8C}" type="pres">
      <dgm:prSet presAssocID="{0304376C-0FE5-4FD4-9D08-35C582B634E8}" presName="child1group" presStyleCnt="0"/>
      <dgm:spPr/>
    </dgm:pt>
    <dgm:pt modelId="{A2713561-9F3D-4545-8664-E0ED21C11A79}" type="pres">
      <dgm:prSet presAssocID="{0304376C-0FE5-4FD4-9D08-35C582B634E8}" presName="child1" presStyleLbl="bgAcc1" presStyleIdx="0" presStyleCnt="4"/>
      <dgm:spPr/>
    </dgm:pt>
    <dgm:pt modelId="{E0F0CF43-9AA2-4BAF-8BB5-4BA49B051A57}" type="pres">
      <dgm:prSet presAssocID="{0304376C-0FE5-4FD4-9D08-35C582B634E8}" presName="child1Text" presStyleLbl="bgAcc1" presStyleIdx="0" presStyleCnt="4">
        <dgm:presLayoutVars>
          <dgm:bulletEnabled val="1"/>
        </dgm:presLayoutVars>
      </dgm:prSet>
      <dgm:spPr/>
    </dgm:pt>
    <dgm:pt modelId="{808FA44A-CE3C-4F88-9FE4-4FE42597BC33}" type="pres">
      <dgm:prSet presAssocID="{0304376C-0FE5-4FD4-9D08-35C582B634E8}" presName="child2group" presStyleCnt="0"/>
      <dgm:spPr/>
    </dgm:pt>
    <dgm:pt modelId="{7CA78C6C-F2A8-4C6F-8DA1-B3F3CB946CC9}" type="pres">
      <dgm:prSet presAssocID="{0304376C-0FE5-4FD4-9D08-35C582B634E8}" presName="child2" presStyleLbl="bgAcc1" presStyleIdx="1" presStyleCnt="4"/>
      <dgm:spPr/>
    </dgm:pt>
    <dgm:pt modelId="{01150E98-C2A5-4EEC-B111-A679FFC4134F}" type="pres">
      <dgm:prSet presAssocID="{0304376C-0FE5-4FD4-9D08-35C582B634E8}" presName="child2Text" presStyleLbl="bgAcc1" presStyleIdx="1" presStyleCnt="4">
        <dgm:presLayoutVars>
          <dgm:bulletEnabled val="1"/>
        </dgm:presLayoutVars>
      </dgm:prSet>
      <dgm:spPr/>
    </dgm:pt>
    <dgm:pt modelId="{C0884B18-33A2-49F2-AD1B-317DDE17DDC3}" type="pres">
      <dgm:prSet presAssocID="{0304376C-0FE5-4FD4-9D08-35C582B634E8}" presName="child3group" presStyleCnt="0"/>
      <dgm:spPr/>
    </dgm:pt>
    <dgm:pt modelId="{D8F28264-5DCE-4229-A722-422304D38F4C}" type="pres">
      <dgm:prSet presAssocID="{0304376C-0FE5-4FD4-9D08-35C582B634E8}" presName="child3" presStyleLbl="bgAcc1" presStyleIdx="2" presStyleCnt="4"/>
      <dgm:spPr/>
    </dgm:pt>
    <dgm:pt modelId="{72B6AE26-A32F-4052-AAB0-398C5C90CB78}" type="pres">
      <dgm:prSet presAssocID="{0304376C-0FE5-4FD4-9D08-35C582B634E8}" presName="child3Text" presStyleLbl="bgAcc1" presStyleIdx="2" presStyleCnt="4">
        <dgm:presLayoutVars>
          <dgm:bulletEnabled val="1"/>
        </dgm:presLayoutVars>
      </dgm:prSet>
      <dgm:spPr/>
    </dgm:pt>
    <dgm:pt modelId="{5D4AE640-B539-4FDB-BBFC-2D0F90FC57C2}" type="pres">
      <dgm:prSet presAssocID="{0304376C-0FE5-4FD4-9D08-35C582B634E8}" presName="child4group" presStyleCnt="0"/>
      <dgm:spPr/>
    </dgm:pt>
    <dgm:pt modelId="{8FFE9CC6-F431-4E75-8B33-1EEDEFF8B1EA}" type="pres">
      <dgm:prSet presAssocID="{0304376C-0FE5-4FD4-9D08-35C582B634E8}" presName="child4" presStyleLbl="bgAcc1" presStyleIdx="3" presStyleCnt="4"/>
      <dgm:spPr/>
    </dgm:pt>
    <dgm:pt modelId="{2D4F0FFD-225F-46BF-BC40-F63204A771BF}" type="pres">
      <dgm:prSet presAssocID="{0304376C-0FE5-4FD4-9D08-35C582B634E8}" presName="child4Text" presStyleLbl="bgAcc1" presStyleIdx="3" presStyleCnt="4">
        <dgm:presLayoutVars>
          <dgm:bulletEnabled val="1"/>
        </dgm:presLayoutVars>
      </dgm:prSet>
      <dgm:spPr/>
    </dgm:pt>
    <dgm:pt modelId="{39EF2D48-7781-42B0-B240-00B058AE3760}" type="pres">
      <dgm:prSet presAssocID="{0304376C-0FE5-4FD4-9D08-35C582B634E8}" presName="childPlaceholder" presStyleCnt="0"/>
      <dgm:spPr/>
    </dgm:pt>
    <dgm:pt modelId="{54997F66-5967-48BE-A3C0-F75EC308BDA9}" type="pres">
      <dgm:prSet presAssocID="{0304376C-0FE5-4FD4-9D08-35C582B634E8}" presName="circle" presStyleCnt="0"/>
      <dgm:spPr/>
    </dgm:pt>
    <dgm:pt modelId="{2F491124-3082-4B08-B513-A7EF2F26A53C}" type="pres">
      <dgm:prSet presAssocID="{0304376C-0FE5-4FD4-9D08-35C582B634E8}" presName="quadrant1" presStyleLbl="node1" presStyleIdx="0" presStyleCnt="4" custScaleX="120888">
        <dgm:presLayoutVars>
          <dgm:chMax val="1"/>
          <dgm:bulletEnabled val="1"/>
        </dgm:presLayoutVars>
      </dgm:prSet>
      <dgm:spPr/>
    </dgm:pt>
    <dgm:pt modelId="{3831989E-53A9-42C9-9C1F-F874ABAC28C2}" type="pres">
      <dgm:prSet presAssocID="{0304376C-0FE5-4FD4-9D08-35C582B634E8}" presName="quadrant2" presStyleLbl="node1" presStyleIdx="1" presStyleCnt="4" custScaleX="103630" custScaleY="90721">
        <dgm:presLayoutVars>
          <dgm:chMax val="1"/>
          <dgm:bulletEnabled val="1"/>
        </dgm:presLayoutVars>
      </dgm:prSet>
      <dgm:spPr/>
    </dgm:pt>
    <dgm:pt modelId="{C7A87261-1C71-4A5E-8858-C4BEAED29B07}" type="pres">
      <dgm:prSet presAssocID="{0304376C-0FE5-4FD4-9D08-35C582B634E8}" presName="quadrant3" presStyleLbl="node1" presStyleIdx="2" presStyleCnt="4" custScaleX="114954" custScaleY="111048">
        <dgm:presLayoutVars>
          <dgm:chMax val="1"/>
          <dgm:bulletEnabled val="1"/>
        </dgm:presLayoutVars>
      </dgm:prSet>
      <dgm:spPr/>
    </dgm:pt>
    <dgm:pt modelId="{2685B318-8C8F-4907-9423-0BE823F0A56F}" type="pres">
      <dgm:prSet presAssocID="{0304376C-0FE5-4FD4-9D08-35C582B634E8}" presName="quadrant4" presStyleLbl="node1" presStyleIdx="3" presStyleCnt="4" custScaleX="120521" custLinFactNeighborX="2289" custLinFactNeighborY="-3145">
        <dgm:presLayoutVars>
          <dgm:chMax val="1"/>
          <dgm:bulletEnabled val="1"/>
        </dgm:presLayoutVars>
      </dgm:prSet>
      <dgm:spPr/>
    </dgm:pt>
    <dgm:pt modelId="{871027F9-89C5-400D-8FCB-43FE6F8A75E0}" type="pres">
      <dgm:prSet presAssocID="{0304376C-0FE5-4FD4-9D08-35C582B634E8}" presName="quadrantPlaceholder" presStyleCnt="0"/>
      <dgm:spPr/>
    </dgm:pt>
    <dgm:pt modelId="{FB63E65C-E9F6-4D37-94F5-B585C8DFBAE9}" type="pres">
      <dgm:prSet presAssocID="{0304376C-0FE5-4FD4-9D08-35C582B634E8}" presName="center1" presStyleLbl="fgShp" presStyleIdx="0" presStyleCnt="2"/>
      <dgm:spPr/>
    </dgm:pt>
    <dgm:pt modelId="{6585D6E8-D166-4D2C-86CA-92915676CF53}" type="pres">
      <dgm:prSet presAssocID="{0304376C-0FE5-4FD4-9D08-35C582B634E8}" presName="center2" presStyleLbl="fgShp" presStyleIdx="1" presStyleCnt="2"/>
      <dgm:spPr/>
    </dgm:pt>
  </dgm:ptLst>
  <dgm:cxnLst>
    <dgm:cxn modelId="{E8386200-7FB3-4807-BD96-C76F511B208F}" srcId="{0304376C-0FE5-4FD4-9D08-35C582B634E8}" destId="{E99882A9-29A3-44FA-9135-036BE5B05689}" srcOrd="2" destOrd="0" parTransId="{E5BA651A-2D0E-4EA3-BD83-3E66F4BC62A4}" sibTransId="{46C101A6-BF37-4CF9-8008-3640F055F7AC}"/>
    <dgm:cxn modelId="{4926B205-68D7-4FA0-8644-CF9D69733529}" type="presOf" srcId="{39D6638A-FE3C-481E-9691-43C8B7FD687B}" destId="{D8F28264-5DCE-4229-A722-422304D38F4C}" srcOrd="0" destOrd="1" presId="urn:microsoft.com/office/officeart/2005/8/layout/cycle4"/>
    <dgm:cxn modelId="{DC7B000A-6DBE-4D8B-A6B3-5837C65D76E2}" type="presOf" srcId="{E900976C-BBC8-4E3A-B572-80636662DBD3}" destId="{A2713561-9F3D-4545-8664-E0ED21C11A79}" srcOrd="0" destOrd="3" presId="urn:microsoft.com/office/officeart/2005/8/layout/cycle4"/>
    <dgm:cxn modelId="{3F42E90A-6EAA-41E2-837D-168EFD3134F5}" type="presOf" srcId="{BD01021E-D26E-4EEE-B3F9-7665505A901C}" destId="{01150E98-C2A5-4EEC-B111-A679FFC4134F}" srcOrd="1" destOrd="1" presId="urn:microsoft.com/office/officeart/2005/8/layout/cycle4"/>
    <dgm:cxn modelId="{817C290C-4EA4-4AAB-AE72-6A3383CABD74}" type="presOf" srcId="{D700FC72-E324-4AE3-9C92-D658CB71BCD8}" destId="{2D4F0FFD-225F-46BF-BC40-F63204A771BF}" srcOrd="1" destOrd="0" presId="urn:microsoft.com/office/officeart/2005/8/layout/cycle4"/>
    <dgm:cxn modelId="{590D680D-A380-414A-B0CB-19FD8CB11240}" type="presOf" srcId="{73DF1715-32A6-4C28-948E-2BC48CB6F67B}" destId="{E0F0CF43-9AA2-4BAF-8BB5-4BA49B051A57}" srcOrd="1" destOrd="2" presId="urn:microsoft.com/office/officeart/2005/8/layout/cycle4"/>
    <dgm:cxn modelId="{0EA53E0E-FB13-4AC5-AD07-68CBBACCF05D}" type="presOf" srcId="{AAE10074-190D-4837-BEBE-AAD9C7D72ACC}" destId="{2D4F0FFD-225F-46BF-BC40-F63204A771BF}" srcOrd="1" destOrd="1" presId="urn:microsoft.com/office/officeart/2005/8/layout/cycle4"/>
    <dgm:cxn modelId="{D904930F-0C3C-47F3-9206-EA59CE7C9B2F}" type="presOf" srcId="{E900976C-BBC8-4E3A-B572-80636662DBD3}" destId="{E0F0CF43-9AA2-4BAF-8BB5-4BA49B051A57}" srcOrd="1" destOrd="3" presId="urn:microsoft.com/office/officeart/2005/8/layout/cycle4"/>
    <dgm:cxn modelId="{0E4A5711-C379-46A4-8F9F-14D5E792DDAA}" srcId="{7E805957-36A7-428D-B9CC-4DBC68D8722D}" destId="{AAE10074-190D-4837-BEBE-AAD9C7D72ACC}" srcOrd="1" destOrd="0" parTransId="{B9DB9EA3-BFCD-4EC3-AF7E-06D866024E64}" sibTransId="{4E45D9E8-FF50-4AEE-95CB-68E6F0A6CE6A}"/>
    <dgm:cxn modelId="{5A22F620-8706-4850-85C2-026B7BB37F48}" srcId="{E99882A9-29A3-44FA-9135-036BE5B05689}" destId="{39D6638A-FE3C-481E-9691-43C8B7FD687B}" srcOrd="1" destOrd="0" parTransId="{791BD79F-ED79-4DFD-A4D0-D2FB15DF9E13}" sibTransId="{290CE9C2-F4A5-4F1C-A412-25FDC79E16CD}"/>
    <dgm:cxn modelId="{4BAB6623-D999-40F3-A310-2CB9CD784B38}" type="presOf" srcId="{D700FC72-E324-4AE3-9C92-D658CB71BCD8}" destId="{8FFE9CC6-F431-4E75-8B33-1EEDEFF8B1EA}" srcOrd="0" destOrd="0" presId="urn:microsoft.com/office/officeart/2005/8/layout/cycle4"/>
    <dgm:cxn modelId="{2D27472B-FC2C-48C4-B5F2-50758E490A4E}" srcId="{0304376C-0FE5-4FD4-9D08-35C582B634E8}" destId="{2AC9D05E-6B10-4C74-96DF-9EE34BD7B4D0}" srcOrd="1" destOrd="0" parTransId="{11831DAE-EB70-4C9A-878F-31ED8FD8CAF5}" sibTransId="{70DCE175-B364-4E3F-A746-D7A6DEC4152E}"/>
    <dgm:cxn modelId="{772B862E-1C0B-4AE3-88FA-A02DF886F3F4}" srcId="{2BE21067-7D51-4959-9803-785DAC86ADEF}" destId="{679EF732-51C1-4972-88AB-F6E78A89EB8A}" srcOrd="1" destOrd="0" parTransId="{326F9A4C-28F4-4627-871D-5547B1C51DE0}" sibTransId="{65932A39-B5B5-44A2-B3C7-4F0A7749230B}"/>
    <dgm:cxn modelId="{FB45B231-C735-4BCA-A882-70FCCF1CFB05}" type="presOf" srcId="{2BE21067-7D51-4959-9803-785DAC86ADEF}" destId="{2F491124-3082-4B08-B513-A7EF2F26A53C}" srcOrd="0" destOrd="0" presId="urn:microsoft.com/office/officeart/2005/8/layout/cycle4"/>
    <dgm:cxn modelId="{1E2F3532-6ED3-4A3A-BC54-D8C05774D5FA}" srcId="{2BE21067-7D51-4959-9803-785DAC86ADEF}" destId="{8ED7C7F2-CB37-4345-B289-738BD504C825}" srcOrd="0" destOrd="0" parTransId="{BF7CD253-D7C5-45D4-86BC-8188078E5195}" sibTransId="{B5E29828-30C1-49AE-AAEC-3975AE34425A}"/>
    <dgm:cxn modelId="{2B4D6B35-A765-4DCF-A107-C2A279FF60C3}" type="presOf" srcId="{679EF732-51C1-4972-88AB-F6E78A89EB8A}" destId="{A2713561-9F3D-4545-8664-E0ED21C11A79}" srcOrd="0" destOrd="1" presId="urn:microsoft.com/office/officeart/2005/8/layout/cycle4"/>
    <dgm:cxn modelId="{1289B63E-5774-41C1-81F5-361ACE1F87E9}" type="presOf" srcId="{F140ACCC-3063-4DAD-B84B-13C0AFBEB3DC}" destId="{01150E98-C2A5-4EEC-B111-A679FFC4134F}" srcOrd="1" destOrd="0" presId="urn:microsoft.com/office/officeart/2005/8/layout/cycle4"/>
    <dgm:cxn modelId="{5358685E-F51D-47F9-9FAE-1E753A5D52DA}" srcId="{2AC9D05E-6B10-4C74-96DF-9EE34BD7B4D0}" destId="{F140ACCC-3063-4DAD-B84B-13C0AFBEB3DC}" srcOrd="0" destOrd="0" parTransId="{4AC4AF3F-3F9C-43BB-A315-CBC5E49DCEA6}" sibTransId="{7B983E85-3E64-4098-B7A5-619F20B453B5}"/>
    <dgm:cxn modelId="{25C5B065-0963-4633-985E-DCDC4CB983CE}" srcId="{0304376C-0FE5-4FD4-9D08-35C582B634E8}" destId="{7E805957-36A7-428D-B9CC-4DBC68D8722D}" srcOrd="3" destOrd="0" parTransId="{20382638-3E21-4524-802A-DF1CF542E8F3}" sibTransId="{CAA4DA9A-E32F-4E48-9E1A-06486BE79DE2}"/>
    <dgm:cxn modelId="{4115F866-51B4-4F0F-9DA1-2C513116B281}" type="presOf" srcId="{2AC9D05E-6B10-4C74-96DF-9EE34BD7B4D0}" destId="{3831989E-53A9-42C9-9C1F-F874ABAC28C2}" srcOrd="0" destOrd="0" presId="urn:microsoft.com/office/officeart/2005/8/layout/cycle4"/>
    <dgm:cxn modelId="{8447FD48-E42B-4F5E-9524-7649ABD4020B}" type="presOf" srcId="{0304376C-0FE5-4FD4-9D08-35C582B634E8}" destId="{036732EF-7934-41C7-BD2B-131A945443B3}" srcOrd="0" destOrd="0" presId="urn:microsoft.com/office/officeart/2005/8/layout/cycle4"/>
    <dgm:cxn modelId="{7638086A-05F3-44D7-B1B8-1B5B54BB18D0}" srcId="{E99882A9-29A3-44FA-9135-036BE5B05689}" destId="{8985ECFD-96C2-4FB3-AC5A-D296095AA298}" srcOrd="0" destOrd="0" parTransId="{1A4C22CD-82A1-4989-B0F1-7F6B1C272BFD}" sibTransId="{EA8F61CF-82D9-4D60-AB4F-230CC47CFD20}"/>
    <dgm:cxn modelId="{BF0AB24C-7D06-4EAB-803D-D5724B96195C}" srcId="{2BE21067-7D51-4959-9803-785DAC86ADEF}" destId="{E900976C-BBC8-4E3A-B572-80636662DBD3}" srcOrd="3" destOrd="0" parTransId="{A7107268-30C5-4AC9-AF7B-C68A8E9DC1CA}" sibTransId="{6F6F03F8-FF88-4FD4-9AD3-FFEB69F47C4D}"/>
    <dgm:cxn modelId="{6F472875-0B87-4C41-9DDC-7F7F5E240196}" srcId="{2BE21067-7D51-4959-9803-785DAC86ADEF}" destId="{73DF1715-32A6-4C28-948E-2BC48CB6F67B}" srcOrd="2" destOrd="0" parTransId="{3C4DC188-6B4D-47A5-B410-CB29508C96C1}" sibTransId="{2EB9BE5F-43D6-4AB4-97AF-5929C7631817}"/>
    <dgm:cxn modelId="{38D57055-98DB-4E1A-8CB5-2B6B4AEB417C}" type="presOf" srcId="{8ED7C7F2-CB37-4345-B289-738BD504C825}" destId="{A2713561-9F3D-4545-8664-E0ED21C11A79}" srcOrd="0" destOrd="0" presId="urn:microsoft.com/office/officeart/2005/8/layout/cycle4"/>
    <dgm:cxn modelId="{B35DF155-428A-4890-A71B-6E0FE3E9795F}" type="presOf" srcId="{E99882A9-29A3-44FA-9135-036BE5B05689}" destId="{C7A87261-1C71-4A5E-8858-C4BEAED29B07}" srcOrd="0" destOrd="0" presId="urn:microsoft.com/office/officeart/2005/8/layout/cycle4"/>
    <dgm:cxn modelId="{D2731656-B09D-4964-96BB-5FD79A37F87E}" type="presOf" srcId="{8985ECFD-96C2-4FB3-AC5A-D296095AA298}" destId="{D8F28264-5DCE-4229-A722-422304D38F4C}" srcOrd="0" destOrd="0" presId="urn:microsoft.com/office/officeart/2005/8/layout/cycle4"/>
    <dgm:cxn modelId="{92EBFAA6-6EED-4AA4-94C3-8235B79ED639}" type="presOf" srcId="{BD01021E-D26E-4EEE-B3F9-7665505A901C}" destId="{7CA78C6C-F2A8-4C6F-8DA1-B3F3CB946CC9}" srcOrd="0" destOrd="1" presId="urn:microsoft.com/office/officeart/2005/8/layout/cycle4"/>
    <dgm:cxn modelId="{54EC49A7-499F-4C23-93DE-34EBEC88F0D8}" type="presOf" srcId="{8ED7C7F2-CB37-4345-B289-738BD504C825}" destId="{E0F0CF43-9AA2-4BAF-8BB5-4BA49B051A57}" srcOrd="1" destOrd="0" presId="urn:microsoft.com/office/officeart/2005/8/layout/cycle4"/>
    <dgm:cxn modelId="{DFFAE9A9-84E0-4745-ACD3-B6AC62E28776}" type="presOf" srcId="{7E805957-36A7-428D-B9CC-4DBC68D8722D}" destId="{2685B318-8C8F-4907-9423-0BE823F0A56F}" srcOrd="0" destOrd="0" presId="urn:microsoft.com/office/officeart/2005/8/layout/cycle4"/>
    <dgm:cxn modelId="{08425EAB-47AB-44FC-8A23-F5D5E2CAA086}" type="presOf" srcId="{AAE10074-190D-4837-BEBE-AAD9C7D72ACC}" destId="{8FFE9CC6-F431-4E75-8B33-1EEDEFF8B1EA}" srcOrd="0" destOrd="1" presId="urn:microsoft.com/office/officeart/2005/8/layout/cycle4"/>
    <dgm:cxn modelId="{B94272AC-1DC2-47A2-826C-75A682912A67}" type="presOf" srcId="{73DF1715-32A6-4C28-948E-2BC48CB6F67B}" destId="{A2713561-9F3D-4545-8664-E0ED21C11A79}" srcOrd="0" destOrd="2" presId="urn:microsoft.com/office/officeart/2005/8/layout/cycle4"/>
    <dgm:cxn modelId="{E11E00AE-A5CC-4561-B4C2-501C9A98040C}" type="presOf" srcId="{8985ECFD-96C2-4FB3-AC5A-D296095AA298}" destId="{72B6AE26-A32F-4052-AAB0-398C5C90CB78}" srcOrd="1" destOrd="0" presId="urn:microsoft.com/office/officeart/2005/8/layout/cycle4"/>
    <dgm:cxn modelId="{63864DC3-07D0-415E-8671-3485C88A29BC}" type="presOf" srcId="{F140ACCC-3063-4DAD-B84B-13C0AFBEB3DC}" destId="{7CA78C6C-F2A8-4C6F-8DA1-B3F3CB946CC9}" srcOrd="0" destOrd="0" presId="urn:microsoft.com/office/officeart/2005/8/layout/cycle4"/>
    <dgm:cxn modelId="{27EF2BC9-3FE3-4FF6-A62C-7E5272A6DEDA}" type="presOf" srcId="{679EF732-51C1-4972-88AB-F6E78A89EB8A}" destId="{E0F0CF43-9AA2-4BAF-8BB5-4BA49B051A57}" srcOrd="1" destOrd="1" presId="urn:microsoft.com/office/officeart/2005/8/layout/cycle4"/>
    <dgm:cxn modelId="{3BAEBBD7-044A-47F9-B021-0E94C6F34793}" srcId="{0304376C-0FE5-4FD4-9D08-35C582B634E8}" destId="{2BE21067-7D51-4959-9803-785DAC86ADEF}" srcOrd="0" destOrd="0" parTransId="{72A9F5CB-5B0F-4E3E-8D19-FE1964C4FD79}" sibTransId="{C02AF962-7007-4CEE-93D2-16E6595B6218}"/>
    <dgm:cxn modelId="{557E2FD8-2CC5-42B1-AE8D-BB90D579861C}" type="presOf" srcId="{39D6638A-FE3C-481E-9691-43C8B7FD687B}" destId="{72B6AE26-A32F-4052-AAB0-398C5C90CB78}" srcOrd="1" destOrd="1" presId="urn:microsoft.com/office/officeart/2005/8/layout/cycle4"/>
    <dgm:cxn modelId="{C3F517E6-B39C-4AF6-B754-91AACB91AA04}" srcId="{2AC9D05E-6B10-4C74-96DF-9EE34BD7B4D0}" destId="{BD01021E-D26E-4EEE-B3F9-7665505A901C}" srcOrd="1" destOrd="0" parTransId="{CC8EEBCA-5CD4-4024-9806-B8EF2461377B}" sibTransId="{40170972-91DC-4367-821B-4F1E3D954080}"/>
    <dgm:cxn modelId="{DF5E98F6-0522-470F-9B99-50C0951EA6DE}" srcId="{7E805957-36A7-428D-B9CC-4DBC68D8722D}" destId="{D700FC72-E324-4AE3-9C92-D658CB71BCD8}" srcOrd="0" destOrd="0" parTransId="{6AB2E54F-F77B-4723-8374-4A1C71096F15}" sibTransId="{7FEE4E77-65B9-41AA-9E09-5302BAC06616}"/>
    <dgm:cxn modelId="{87614474-C041-4A66-80EA-2B8B3BF4E4B2}" type="presParOf" srcId="{036732EF-7934-41C7-BD2B-131A945443B3}" destId="{49517A48-8603-4209-B0F3-F16CABE4F962}" srcOrd="0" destOrd="0" presId="urn:microsoft.com/office/officeart/2005/8/layout/cycle4"/>
    <dgm:cxn modelId="{FBAF2511-6596-4159-A33D-24D3C6F429D0}" type="presParOf" srcId="{49517A48-8603-4209-B0F3-F16CABE4F962}" destId="{14B16422-8E36-4C68-A64B-E2109E21CC8C}" srcOrd="0" destOrd="0" presId="urn:microsoft.com/office/officeart/2005/8/layout/cycle4"/>
    <dgm:cxn modelId="{6452DACE-5C91-4C82-A114-0A7EDA96C09B}" type="presParOf" srcId="{14B16422-8E36-4C68-A64B-E2109E21CC8C}" destId="{A2713561-9F3D-4545-8664-E0ED21C11A79}" srcOrd="0" destOrd="0" presId="urn:microsoft.com/office/officeart/2005/8/layout/cycle4"/>
    <dgm:cxn modelId="{7C1ACE67-0676-47AD-98A7-D28CD5782C08}" type="presParOf" srcId="{14B16422-8E36-4C68-A64B-E2109E21CC8C}" destId="{E0F0CF43-9AA2-4BAF-8BB5-4BA49B051A57}" srcOrd="1" destOrd="0" presId="urn:microsoft.com/office/officeart/2005/8/layout/cycle4"/>
    <dgm:cxn modelId="{E86590D8-4575-4448-B234-9D8B25B53F09}" type="presParOf" srcId="{49517A48-8603-4209-B0F3-F16CABE4F962}" destId="{808FA44A-CE3C-4F88-9FE4-4FE42597BC33}" srcOrd="1" destOrd="0" presId="urn:microsoft.com/office/officeart/2005/8/layout/cycle4"/>
    <dgm:cxn modelId="{ACE564B9-C468-4890-9CA4-CDBE815C6A91}" type="presParOf" srcId="{808FA44A-CE3C-4F88-9FE4-4FE42597BC33}" destId="{7CA78C6C-F2A8-4C6F-8DA1-B3F3CB946CC9}" srcOrd="0" destOrd="0" presId="urn:microsoft.com/office/officeart/2005/8/layout/cycle4"/>
    <dgm:cxn modelId="{BB24E130-35C6-437F-8CB0-CEFBEF358F6D}" type="presParOf" srcId="{808FA44A-CE3C-4F88-9FE4-4FE42597BC33}" destId="{01150E98-C2A5-4EEC-B111-A679FFC4134F}" srcOrd="1" destOrd="0" presId="urn:microsoft.com/office/officeart/2005/8/layout/cycle4"/>
    <dgm:cxn modelId="{B398CEE8-1F66-41F1-8C36-AE354B591D97}" type="presParOf" srcId="{49517A48-8603-4209-B0F3-F16CABE4F962}" destId="{C0884B18-33A2-49F2-AD1B-317DDE17DDC3}" srcOrd="2" destOrd="0" presId="urn:microsoft.com/office/officeart/2005/8/layout/cycle4"/>
    <dgm:cxn modelId="{3100E306-A3BE-49F8-9E8F-98062C2A5E3E}" type="presParOf" srcId="{C0884B18-33A2-49F2-AD1B-317DDE17DDC3}" destId="{D8F28264-5DCE-4229-A722-422304D38F4C}" srcOrd="0" destOrd="0" presId="urn:microsoft.com/office/officeart/2005/8/layout/cycle4"/>
    <dgm:cxn modelId="{45DB5B34-74C8-4CDB-B74B-677704F0B972}" type="presParOf" srcId="{C0884B18-33A2-49F2-AD1B-317DDE17DDC3}" destId="{72B6AE26-A32F-4052-AAB0-398C5C90CB78}" srcOrd="1" destOrd="0" presId="urn:microsoft.com/office/officeart/2005/8/layout/cycle4"/>
    <dgm:cxn modelId="{A4F703B6-C115-4410-8C81-BD94E9B358EC}" type="presParOf" srcId="{49517A48-8603-4209-B0F3-F16CABE4F962}" destId="{5D4AE640-B539-4FDB-BBFC-2D0F90FC57C2}" srcOrd="3" destOrd="0" presId="urn:microsoft.com/office/officeart/2005/8/layout/cycle4"/>
    <dgm:cxn modelId="{26198848-6B37-4029-B47E-893DF345FFF6}" type="presParOf" srcId="{5D4AE640-B539-4FDB-BBFC-2D0F90FC57C2}" destId="{8FFE9CC6-F431-4E75-8B33-1EEDEFF8B1EA}" srcOrd="0" destOrd="0" presId="urn:microsoft.com/office/officeart/2005/8/layout/cycle4"/>
    <dgm:cxn modelId="{FB5028D6-C948-4FEC-A38F-F0118A134AFC}" type="presParOf" srcId="{5D4AE640-B539-4FDB-BBFC-2D0F90FC57C2}" destId="{2D4F0FFD-225F-46BF-BC40-F63204A771BF}" srcOrd="1" destOrd="0" presId="urn:microsoft.com/office/officeart/2005/8/layout/cycle4"/>
    <dgm:cxn modelId="{5C39EF7A-FD69-41C5-90B7-DF800E7728AD}" type="presParOf" srcId="{49517A48-8603-4209-B0F3-F16CABE4F962}" destId="{39EF2D48-7781-42B0-B240-00B058AE3760}" srcOrd="4" destOrd="0" presId="urn:microsoft.com/office/officeart/2005/8/layout/cycle4"/>
    <dgm:cxn modelId="{4DB73CF8-199D-4EFE-935B-F13D57F00EBD}" type="presParOf" srcId="{036732EF-7934-41C7-BD2B-131A945443B3}" destId="{54997F66-5967-48BE-A3C0-F75EC308BDA9}" srcOrd="1" destOrd="0" presId="urn:microsoft.com/office/officeart/2005/8/layout/cycle4"/>
    <dgm:cxn modelId="{0733EF8A-BA72-4F58-A156-9C37B99C7299}" type="presParOf" srcId="{54997F66-5967-48BE-A3C0-F75EC308BDA9}" destId="{2F491124-3082-4B08-B513-A7EF2F26A53C}" srcOrd="0" destOrd="0" presId="urn:microsoft.com/office/officeart/2005/8/layout/cycle4"/>
    <dgm:cxn modelId="{C74ACD9E-D5EC-477D-B3FA-73DECE322AAF}" type="presParOf" srcId="{54997F66-5967-48BE-A3C0-F75EC308BDA9}" destId="{3831989E-53A9-42C9-9C1F-F874ABAC28C2}" srcOrd="1" destOrd="0" presId="urn:microsoft.com/office/officeart/2005/8/layout/cycle4"/>
    <dgm:cxn modelId="{2370B8BC-7203-4C9B-9A54-E3917AF07C2A}" type="presParOf" srcId="{54997F66-5967-48BE-A3C0-F75EC308BDA9}" destId="{C7A87261-1C71-4A5E-8858-C4BEAED29B07}" srcOrd="2" destOrd="0" presId="urn:microsoft.com/office/officeart/2005/8/layout/cycle4"/>
    <dgm:cxn modelId="{7F2F1EF1-47D5-4038-82EB-BEC447A24D6A}" type="presParOf" srcId="{54997F66-5967-48BE-A3C0-F75EC308BDA9}" destId="{2685B318-8C8F-4907-9423-0BE823F0A56F}" srcOrd="3" destOrd="0" presId="urn:microsoft.com/office/officeart/2005/8/layout/cycle4"/>
    <dgm:cxn modelId="{EE24BD25-2862-4A95-8F21-310F590381FE}" type="presParOf" srcId="{54997F66-5967-48BE-A3C0-F75EC308BDA9}" destId="{871027F9-89C5-400D-8FCB-43FE6F8A75E0}" srcOrd="4" destOrd="0" presId="urn:microsoft.com/office/officeart/2005/8/layout/cycle4"/>
    <dgm:cxn modelId="{168BE777-919A-4656-9DFF-2429047CFFD2}" type="presParOf" srcId="{036732EF-7934-41C7-BD2B-131A945443B3}" destId="{FB63E65C-E9F6-4D37-94F5-B585C8DFBAE9}" srcOrd="2" destOrd="0" presId="urn:microsoft.com/office/officeart/2005/8/layout/cycle4"/>
    <dgm:cxn modelId="{02AC2102-E593-4986-9E7D-736AB6AD3A4B}" type="presParOf" srcId="{036732EF-7934-41C7-BD2B-131A945443B3}" destId="{6585D6E8-D166-4D2C-86CA-92915676CF53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28264-5DCE-4229-A722-422304D38F4C}">
      <dsp:nvSpPr>
        <dsp:cNvPr id="0" name=""/>
        <dsp:cNvSpPr/>
      </dsp:nvSpPr>
      <dsp:spPr>
        <a:xfrm>
          <a:off x="5680731" y="3456867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P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Prestazioni distintive e accessorie, processi produttivi e procedure, budget, ruoli, competenze… </a:t>
          </a:r>
        </a:p>
      </dsp:txBody>
      <dsp:txXfrm>
        <a:off x="6469860" y="3899292"/>
        <a:ext cx="1686448" cy="1148600"/>
      </dsp:txXfrm>
    </dsp:sp>
    <dsp:sp modelId="{8FFE9CC6-F431-4E75-8B33-1EEDEFF8B1EA}">
      <dsp:nvSpPr>
        <dsp:cNvPr id="0" name=""/>
        <dsp:cNvSpPr/>
      </dsp:nvSpPr>
      <dsp:spPr>
        <a:xfrm>
          <a:off x="1583327" y="3456867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Immagine interna vs esterna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Comunicazione e diffusione </a:t>
          </a:r>
        </a:p>
      </dsp:txBody>
      <dsp:txXfrm>
        <a:off x="1619062" y="3899292"/>
        <a:ext cx="1686448" cy="1148600"/>
      </dsp:txXfrm>
    </dsp:sp>
    <dsp:sp modelId="{7CA78C6C-F2A8-4C6F-8DA1-B3F3CB946CC9}">
      <dsp:nvSpPr>
        <dsp:cNvPr id="0" name=""/>
        <dsp:cNvSpPr/>
      </dsp:nvSpPr>
      <dsp:spPr>
        <a:xfrm>
          <a:off x="5680731" y="0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Per chi ? Con chi ? Quali clienti? La mappa dei clienti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 A quali esigenze e problemi ? </a:t>
          </a:r>
        </a:p>
      </dsp:txBody>
      <dsp:txXfrm>
        <a:off x="6469860" y="35735"/>
        <a:ext cx="1686448" cy="1148600"/>
      </dsp:txXfrm>
    </dsp:sp>
    <dsp:sp modelId="{A2713561-9F3D-4545-8664-E0ED21C11A79}">
      <dsp:nvSpPr>
        <dsp:cNvPr id="0" name=""/>
        <dsp:cNvSpPr/>
      </dsp:nvSpPr>
      <dsp:spPr>
        <a:xfrm>
          <a:off x="1583327" y="0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Cultura, filosofia, valori tradizione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Del proponente e dei partner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 metodologia, strategie  </a:t>
          </a:r>
        </a:p>
      </dsp:txBody>
      <dsp:txXfrm>
        <a:off x="1619062" y="35735"/>
        <a:ext cx="1686448" cy="1148600"/>
      </dsp:txXfrm>
    </dsp:sp>
    <dsp:sp modelId="{2F491124-3082-4B08-B513-A7EF2F26A53C}">
      <dsp:nvSpPr>
        <dsp:cNvPr id="0" name=""/>
        <dsp:cNvSpPr/>
      </dsp:nvSpPr>
      <dsp:spPr>
        <a:xfrm>
          <a:off x="2405743" y="289766"/>
          <a:ext cx="2660999" cy="2201210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Orientamento</a:t>
          </a:r>
        </a:p>
      </dsp:txBody>
      <dsp:txXfrm>
        <a:off x="3185132" y="934485"/>
        <a:ext cx="1881610" cy="1556491"/>
      </dsp:txXfrm>
    </dsp:sp>
    <dsp:sp modelId="{3831989E-53A9-42C9-9C1F-F874ABAC28C2}">
      <dsp:nvSpPr>
        <dsp:cNvPr id="0" name=""/>
        <dsp:cNvSpPr/>
      </dsp:nvSpPr>
      <dsp:spPr>
        <a:xfrm rot="5400000">
          <a:off x="5040646" y="249814"/>
          <a:ext cx="1996960" cy="2281114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tx1"/>
              </a:solidFill>
            </a:rPr>
            <a:t>Cliente </a:t>
          </a:r>
        </a:p>
      </dsp:txBody>
      <dsp:txXfrm rot="-5400000">
        <a:off x="4898570" y="976787"/>
        <a:ext cx="1612991" cy="1412064"/>
      </dsp:txXfrm>
    </dsp:sp>
    <dsp:sp modelId="{C7A87261-1C71-4A5E-8858-C4BEAED29B07}">
      <dsp:nvSpPr>
        <dsp:cNvPr id="0" name=""/>
        <dsp:cNvSpPr/>
      </dsp:nvSpPr>
      <dsp:spPr>
        <a:xfrm rot="10800000">
          <a:off x="4773937" y="2471055"/>
          <a:ext cx="2530380" cy="2444400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tx1"/>
              </a:solidFill>
            </a:rPr>
            <a:t>Offerta </a:t>
          </a:r>
        </a:p>
      </dsp:txBody>
      <dsp:txXfrm rot="10800000">
        <a:off x="4773937" y="2471055"/>
        <a:ext cx="1789249" cy="1728452"/>
      </dsp:txXfrm>
    </dsp:sp>
    <dsp:sp modelId="{2685B318-8C8F-4907-9423-0BE823F0A56F}">
      <dsp:nvSpPr>
        <dsp:cNvPr id="0" name=""/>
        <dsp:cNvSpPr/>
      </dsp:nvSpPr>
      <dsp:spPr>
        <a:xfrm rot="16200000">
          <a:off x="2686024" y="2297566"/>
          <a:ext cx="2201210" cy="2652921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tx1"/>
              </a:solidFill>
            </a:rPr>
            <a:t>immagine</a:t>
          </a:r>
        </a:p>
      </dsp:txBody>
      <dsp:txXfrm rot="5400000">
        <a:off x="3237192" y="2523421"/>
        <a:ext cx="1875898" cy="1556491"/>
      </dsp:txXfrm>
    </dsp:sp>
    <dsp:sp modelId="{FB63E65C-E9F6-4D37-94F5-B585C8DFBAE9}">
      <dsp:nvSpPr>
        <dsp:cNvPr id="0" name=""/>
        <dsp:cNvSpPr/>
      </dsp:nvSpPr>
      <dsp:spPr>
        <a:xfrm>
          <a:off x="4507684" y="2084287"/>
          <a:ext cx="760002" cy="66087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5D6E8-D166-4D2C-86CA-92915676CF53}">
      <dsp:nvSpPr>
        <dsp:cNvPr id="0" name=""/>
        <dsp:cNvSpPr/>
      </dsp:nvSpPr>
      <dsp:spPr>
        <a:xfrm rot="10800000">
          <a:off x="4507684" y="2338468"/>
          <a:ext cx="760002" cy="66087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3BA68F2-6959-4210-8FCB-95E4B3D7BE36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C33457-DE96-47EA-8632-8A34D863F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2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46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33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33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8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44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95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6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96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2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6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24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6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98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FDB2-8225-4BBC-BAFF-7721FB5A6F5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74817-5FF5-4A6D-8F48-5E708724A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progettazione sociale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B462FC-4446-4D5A-88C6-CDE7B464F8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 2020 2021 </a:t>
            </a:r>
          </a:p>
          <a:p>
            <a:r>
              <a:rPr lang="it-IT" dirty="0"/>
              <a:t> Donatella Barberis </a:t>
            </a:r>
          </a:p>
        </p:txBody>
      </p:sp>
    </p:spTree>
    <p:extLst>
      <p:ext uri="{BB962C8B-B14F-4D97-AF65-F5344CB8AC3E}">
        <p14:creationId xmlns:p14="http://schemas.microsoft.com/office/powerpoint/2010/main" val="222374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315933-DF30-4CCF-A7B8-BDA33B037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Dal bisogno al problema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6FAF648-B515-4B68-B9C1-219034DB7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1629" y="1513114"/>
            <a:ext cx="9775371" cy="473528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Tradurre le richieste di aiuto in oggetti di lavoro trattabili, condividendo le ipotesi sui problemi presenti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b="1" dirty="0"/>
              <a:t>Perché e per chi è un problema</a:t>
            </a:r>
            <a:r>
              <a:rPr lang="it-IT" altLang="it-IT" sz="2800" dirty="0"/>
              <a:t>? Quali rappresentazioni del problema sono presenti fra i soggetti implicati ? Quali vicinanze e quali divergenze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Su cosa possiamo lavorare e insieme a chi ?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Centratura sulla </a:t>
            </a:r>
            <a:r>
              <a:rPr lang="it-IT" altLang="it-IT" sz="2800" b="1" dirty="0"/>
              <a:t>pertinenza e congruenza</a:t>
            </a:r>
            <a:r>
              <a:rPr lang="it-IT" altLang="it-IT" sz="2800" dirty="0"/>
              <a:t> dell’azione con il problema individuato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3C265-C82F-4BDC-A598-E9BF14D1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problemi esistono ?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3A6A5C-ED6A-4F65-8823-E88D3AD14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51" y="1446962"/>
            <a:ext cx="9244483" cy="4801437"/>
          </a:xfrm>
        </p:spPr>
        <p:txBody>
          <a:bodyPr>
            <a:normAutofit/>
          </a:bodyPr>
          <a:lstStyle/>
          <a:p>
            <a:r>
              <a:rPr lang="it-IT" sz="2000" dirty="0"/>
              <a:t> </a:t>
            </a:r>
            <a:r>
              <a:rPr lang="it-IT" sz="2000" b="1" i="1" dirty="0"/>
              <a:t>Sono lì sotto gli occhi di tutti</a:t>
            </a:r>
            <a:r>
              <a:rPr lang="it-IT" sz="2000" dirty="0"/>
              <a:t>, sono oggettivi, si tratta di riconoscerli, di vederli , non si mette in discussione la rappresentazione 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i="1" dirty="0"/>
              <a:t>Solo i tecnici riescono a individuarli </a:t>
            </a:r>
            <a:r>
              <a:rPr lang="it-IT" sz="2000" dirty="0"/>
              <a:t>: il sapere specialistico sa come tradurre sintomi in problema ; ci si affida a razionalità tecnico-professionale 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i="1" dirty="0"/>
              <a:t>Hanno bisogno di essere pensati per esistere : </a:t>
            </a:r>
            <a:r>
              <a:rPr lang="it-IT" sz="2000" dirty="0"/>
              <a:t>necessitano di una costruzione sociale e individuale 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i="1" dirty="0"/>
              <a:t>Un problema non è sempre un problema , </a:t>
            </a:r>
            <a:r>
              <a:rPr lang="it-IT" sz="2000" dirty="0"/>
              <a:t>non è un oggetto statico, ma dinamico e instabile </a:t>
            </a:r>
          </a:p>
        </p:txBody>
      </p:sp>
    </p:spTree>
    <p:extLst>
      <p:ext uri="{BB962C8B-B14F-4D97-AF65-F5344CB8AC3E}">
        <p14:creationId xmlns:p14="http://schemas.microsoft.com/office/powerpoint/2010/main" val="209088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01225-7062-4A4C-A22A-AB1A4794E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400050"/>
            <a:ext cx="8782051" cy="838200"/>
          </a:xfrm>
        </p:spPr>
        <p:txBody>
          <a:bodyPr>
            <a:normAutofit fontScale="90000"/>
          </a:bodyPr>
          <a:lstStyle/>
          <a:p>
            <a:r>
              <a:rPr lang="it-IT" dirty="0"/>
              <a:t>I problemi : quali significati ? Come li affrontiamo 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7F2354-EE88-4F3C-ADC1-ACBD7D76D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6" y="1400175"/>
            <a:ext cx="8782050" cy="5486400"/>
          </a:xfrm>
        </p:spPr>
        <p:txBody>
          <a:bodyPr>
            <a:noAutofit/>
          </a:bodyPr>
          <a:lstStyle/>
          <a:p>
            <a:r>
              <a:rPr lang="it-IT" dirty="0"/>
              <a:t>Sinonimi di </a:t>
            </a:r>
            <a:r>
              <a:rPr lang="it-IT" b="1" dirty="0"/>
              <a:t>imperfezione,</a:t>
            </a:r>
            <a:r>
              <a:rPr lang="it-IT" dirty="0"/>
              <a:t> disfunzionalità, errore, inciampo, deficit, negativo, brutto, inadeguatezza, </a:t>
            </a:r>
          </a:p>
          <a:p>
            <a:r>
              <a:rPr lang="it-IT" dirty="0"/>
              <a:t>Un </a:t>
            </a:r>
            <a:r>
              <a:rPr lang="it-IT" b="1" dirty="0"/>
              <a:t>giogo</a:t>
            </a:r>
            <a:r>
              <a:rPr lang="it-IT" dirty="0"/>
              <a:t> da sopportare, un destino, una colpa da espiare </a:t>
            </a:r>
          </a:p>
          <a:p>
            <a:pPr lvl="1"/>
            <a:r>
              <a:rPr lang="it-IT" sz="1800" dirty="0"/>
              <a:t>Da evitare, nascondere, trovare colpevole….. , non si può fare nulla, tollerare, monitorare ….. Compensare </a:t>
            </a:r>
          </a:p>
          <a:p>
            <a:pPr marL="457200" lvl="1" indent="0">
              <a:buNone/>
            </a:pPr>
            <a:endParaRPr lang="it-IT" sz="1800" dirty="0"/>
          </a:p>
          <a:p>
            <a:r>
              <a:rPr lang="it-IT" dirty="0"/>
              <a:t>Una </a:t>
            </a:r>
            <a:r>
              <a:rPr lang="it-IT" b="1" dirty="0"/>
              <a:t>sfida</a:t>
            </a:r>
            <a:r>
              <a:rPr lang="it-IT" dirty="0"/>
              <a:t>, un </a:t>
            </a:r>
            <a:r>
              <a:rPr lang="it-IT" dirty="0" err="1"/>
              <a:t>problem</a:t>
            </a:r>
            <a:r>
              <a:rPr lang="it-IT" dirty="0"/>
              <a:t> solving continuo, come un gioco rompicapo, c’è sempre una soluzione basta scomporre il problema </a:t>
            </a:r>
          </a:p>
          <a:p>
            <a:pPr lvl="1"/>
            <a:r>
              <a:rPr lang="it-IT" sz="1800" dirty="0"/>
              <a:t>Risolvere, eliminare, far fuori…. </a:t>
            </a:r>
          </a:p>
          <a:p>
            <a:pPr marL="457200" lvl="1" indent="0">
              <a:buNone/>
            </a:pPr>
            <a:endParaRPr lang="it-IT" sz="1800" dirty="0"/>
          </a:p>
          <a:p>
            <a:r>
              <a:rPr lang="it-IT" dirty="0"/>
              <a:t>Un </a:t>
            </a:r>
            <a:r>
              <a:rPr lang="it-IT" b="1" dirty="0"/>
              <a:t>oggetto di ricerca</a:t>
            </a:r>
            <a:r>
              <a:rPr lang="it-IT" dirty="0"/>
              <a:t>, nello scambio relazionale con gli altri, un’opportunità di conoscenza </a:t>
            </a:r>
          </a:p>
          <a:p>
            <a:pPr lvl="1"/>
            <a:r>
              <a:rPr lang="it-IT" sz="1800" dirty="0"/>
              <a:t>Oggetti da conoscere, comprendere e da gestire secondo un orientamento di senso e una prospettiva di miglioramento/cambiamento  </a:t>
            </a:r>
          </a:p>
        </p:txBody>
      </p:sp>
    </p:spTree>
    <p:extLst>
      <p:ext uri="{BB962C8B-B14F-4D97-AF65-F5344CB8AC3E}">
        <p14:creationId xmlns:p14="http://schemas.microsoft.com/office/powerpoint/2010/main" val="322720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6F8C21-0730-4AA5-9DDD-94657D66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Incipit della progettazione : identificazione e descrizione dei problemi e delle cause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D610E6-4024-424F-962B-2E8872C83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817915"/>
            <a:ext cx="9797143" cy="423454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SI PROGETTA A PARTIRE DAI PROBLEMI </a:t>
            </a:r>
          </a:p>
          <a:p>
            <a:r>
              <a:rPr lang="it-IT" dirty="0"/>
              <a:t>Problema : descrive una situazione negativa attuale su cui interamente , o solo su alcune parti di essa, si può o si vuole intervenire </a:t>
            </a:r>
          </a:p>
          <a:p>
            <a:r>
              <a:rPr lang="it-IT" dirty="0"/>
              <a:t>Analisi del problema consente di comprenderne le cause e la catena causa – effetto che lo ha generato; ci possono essere più cause e quindi più oggetti di lavoro </a:t>
            </a:r>
          </a:p>
          <a:p>
            <a:r>
              <a:rPr lang="it-IT" dirty="0"/>
              <a:t>NON SI PROGETTA A PARTIRE DAI BISOGNI, che esprimono desideri e richieste che rinviano reattivamente alla soluzione/ prestazione attesa, senza farci comprendere il perché </a:t>
            </a:r>
          </a:p>
          <a:p>
            <a:r>
              <a:rPr lang="it-IT" dirty="0"/>
              <a:t>I problemi  nel loro concatenarsi di causa e effetto si collocano secondo una gerarchizzazione ordinata  utilizzando diagramma ALBERO DEI PROBLEMI  e ci rappresentano la situazione nella sua interezza </a:t>
            </a:r>
          </a:p>
        </p:txBody>
      </p:sp>
    </p:spTree>
    <p:extLst>
      <p:ext uri="{BB962C8B-B14F-4D97-AF65-F5344CB8AC3E}">
        <p14:creationId xmlns:p14="http://schemas.microsoft.com/office/powerpoint/2010/main" val="325184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0E3861-B469-49D1-B80C-3CAFD4C8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Ciclo progettazione  </a:t>
            </a:r>
            <a:br>
              <a:rPr lang="it-IT" dirty="0"/>
            </a:br>
            <a:r>
              <a:rPr lang="it-IT" dirty="0"/>
              <a:t>Project </a:t>
            </a:r>
            <a:r>
              <a:rPr lang="it-IT" dirty="0" err="1"/>
              <a:t>Cycle</a:t>
            </a:r>
            <a:r>
              <a:rPr lang="it-IT" dirty="0"/>
              <a:t> </a:t>
            </a:r>
            <a:r>
              <a:rPr lang="it-IT" dirty="0" err="1"/>
              <a:t>Mgmt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B552F-0886-4D18-8DA7-1EF23CF65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3764037" cy="2431508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/>
              <a:t>Ciclo progetto</a:t>
            </a:r>
          </a:p>
          <a:p>
            <a:r>
              <a:rPr lang="it-IT" dirty="0"/>
              <a:t>Definizione settore </a:t>
            </a:r>
          </a:p>
          <a:p>
            <a:r>
              <a:rPr lang="it-IT" dirty="0">
                <a:highlight>
                  <a:srgbClr val="FFFF00"/>
                </a:highlight>
              </a:rPr>
              <a:t>Analisi </a:t>
            </a:r>
          </a:p>
          <a:p>
            <a:r>
              <a:rPr lang="it-IT" dirty="0"/>
              <a:t>Formulazione </a:t>
            </a:r>
          </a:p>
          <a:p>
            <a:r>
              <a:rPr lang="it-IT" dirty="0"/>
              <a:t>Realizzazione 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AA1891-1EC6-4ECB-AE94-B1D16E0BB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3982" y="2160589"/>
            <a:ext cx="4290022" cy="2120009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/>
              <a:t>Cornice riferimenti esterni</a:t>
            </a:r>
          </a:p>
          <a:p>
            <a:r>
              <a:rPr lang="it-IT" dirty="0"/>
              <a:t>Programmazione </a:t>
            </a:r>
          </a:p>
          <a:p>
            <a:r>
              <a:rPr lang="it-IT" dirty="0"/>
              <a:t>Regolamentazione </a:t>
            </a:r>
          </a:p>
          <a:p>
            <a:r>
              <a:rPr lang="it-IT" dirty="0"/>
              <a:t>Finanziamento</a:t>
            </a:r>
          </a:p>
          <a:p>
            <a:r>
              <a:rPr lang="it-IT" dirty="0"/>
              <a:t>Valutazione ex post </a:t>
            </a:r>
          </a:p>
        </p:txBody>
      </p:sp>
      <p:sp>
        <p:nvSpPr>
          <p:cNvPr id="5" name="Freccia bidirezionale orizzontale 4">
            <a:extLst>
              <a:ext uri="{FF2B5EF4-FFF2-40B4-BE49-F238E27FC236}">
                <a16:creationId xmlns:a16="http://schemas.microsoft.com/office/drawing/2014/main" id="{D62673EB-50C3-4666-8F2C-1A3ED9D51272}"/>
              </a:ext>
            </a:extLst>
          </p:cNvPr>
          <p:cNvSpPr/>
          <p:nvPr/>
        </p:nvSpPr>
        <p:spPr>
          <a:xfrm flipV="1">
            <a:off x="3241094" y="3182354"/>
            <a:ext cx="1742888" cy="38797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339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4BF43-D466-432F-A841-C2B23CDB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PCM </a:t>
            </a:r>
            <a:br>
              <a:rPr lang="it-IT" dirty="0"/>
            </a:br>
            <a:r>
              <a:rPr lang="it-IT" dirty="0"/>
              <a:t>Fase di ANALISI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A950FE-2901-43A8-B51D-BF62A224C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Analisi degli attori chiave </a:t>
            </a:r>
          </a:p>
          <a:p>
            <a:r>
              <a:rPr lang="it-IT" dirty="0">
                <a:highlight>
                  <a:srgbClr val="FFFF00"/>
                </a:highlight>
              </a:rPr>
              <a:t>Analisi dei problemi </a:t>
            </a:r>
          </a:p>
          <a:p>
            <a:r>
              <a:rPr lang="it-IT" dirty="0"/>
              <a:t>Analisi degli obiettivi </a:t>
            </a:r>
          </a:p>
          <a:p>
            <a:r>
              <a:rPr lang="it-IT" dirty="0"/>
              <a:t>Analisi delle strategie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426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62994-0369-4842-AAD6-9793212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PCM FASE ANALISI </a:t>
            </a:r>
            <a:br>
              <a:rPr lang="it-IT" dirty="0"/>
            </a:br>
            <a:r>
              <a:rPr lang="it-IT" dirty="0"/>
              <a:t>ATTORI CHIAVE  rispetto alle problematiche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147803-ACFC-46FD-9941-D91F0D57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59" y="1930401"/>
            <a:ext cx="8721343" cy="4110962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Portatori interesse </a:t>
            </a:r>
          </a:p>
          <a:p>
            <a:r>
              <a:rPr lang="it-IT" dirty="0"/>
              <a:t>CONOSCENZA </a:t>
            </a:r>
          </a:p>
          <a:p>
            <a:r>
              <a:rPr lang="it-IT" dirty="0"/>
              <a:t>INTERESSE </a:t>
            </a:r>
          </a:p>
          <a:p>
            <a:r>
              <a:rPr lang="it-IT" dirty="0"/>
              <a:t>DISPONIBILITA’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Ente finanziatore </a:t>
            </a:r>
          </a:p>
          <a:p>
            <a:pPr marL="0" indent="0">
              <a:buNone/>
            </a:pPr>
            <a:r>
              <a:rPr lang="it-IT" b="1" dirty="0"/>
              <a:t>Parti lese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CLIENTE DIRETTO E INDIRETTO – INTENZIONALIT’ AL CAMBIAMENTO </a:t>
            </a:r>
          </a:p>
        </p:txBody>
      </p:sp>
    </p:spTree>
    <p:extLst>
      <p:ext uri="{BB962C8B-B14F-4D97-AF65-F5344CB8AC3E}">
        <p14:creationId xmlns:p14="http://schemas.microsoft.com/office/powerpoint/2010/main" val="817716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9FF4F-F287-4A80-89C8-C53A767C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PCM FASE ANALISI </a:t>
            </a:r>
            <a:br>
              <a:rPr lang="it-IT" dirty="0"/>
            </a:br>
            <a:r>
              <a:rPr lang="it-IT" dirty="0"/>
              <a:t>ATTORI CHIAVE – MATRICE PER SELEZIONE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EFD30-98BA-4ACD-B73E-699F9270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ATTORE </a:t>
            </a:r>
          </a:p>
          <a:p>
            <a:r>
              <a:rPr lang="it-IT" dirty="0"/>
              <a:t>RILEVANZA RISPETTO AL TERRITORIO</a:t>
            </a:r>
          </a:p>
          <a:p>
            <a:r>
              <a:rPr lang="it-IT" dirty="0"/>
              <a:t>SUPPORTO AL CAMBIAMENTO </a:t>
            </a:r>
          </a:p>
          <a:p>
            <a:r>
              <a:rPr lang="it-IT" dirty="0"/>
              <a:t>ESSERE PUNTO DI RIFERIMENTO </a:t>
            </a:r>
          </a:p>
          <a:p>
            <a:r>
              <a:rPr lang="it-IT" dirty="0"/>
              <a:t>CONOSCENZA E POSSESSO INFORMAZIONI </a:t>
            </a:r>
          </a:p>
          <a:p>
            <a:endParaRPr lang="it-IT" dirty="0"/>
          </a:p>
          <a:p>
            <a:r>
              <a:rPr lang="it-IT" dirty="0"/>
              <a:t>INTERESSE </a:t>
            </a:r>
          </a:p>
          <a:p>
            <a:r>
              <a:rPr lang="it-IT" dirty="0"/>
              <a:t>NECESSITA’ DI TALI COINVOLGIMENTI </a:t>
            </a:r>
          </a:p>
          <a:p>
            <a:r>
              <a:rPr lang="it-IT" dirty="0"/>
              <a:t>RISCHI O VINCOLI POTENZIALI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94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225C4-6841-4EE0-9608-B80DAD31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53" y="150725"/>
            <a:ext cx="8681149" cy="1779675"/>
          </a:xfrm>
        </p:spPr>
        <p:txBody>
          <a:bodyPr/>
          <a:lstStyle/>
          <a:p>
            <a:r>
              <a:rPr lang="it-IT" dirty="0"/>
              <a:t>PCM FASE DI ANALISI </a:t>
            </a:r>
            <a:br>
              <a:rPr lang="it-IT" dirty="0"/>
            </a:br>
            <a:r>
              <a:rPr lang="it-IT" dirty="0"/>
              <a:t>PROBLEMI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3864C-0FB5-4DBC-8E16-AF625E510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1251857"/>
            <a:ext cx="10014857" cy="499654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problemi rappresentano e fotografano una condizione negativa e attuale su cui si può intervenire , quindi devono essere descritti come : </a:t>
            </a:r>
          </a:p>
          <a:p>
            <a:pPr lvl="0"/>
            <a:r>
              <a:rPr lang="it-IT" dirty="0"/>
              <a:t>reali, basati su fatti  concreti  e non su opinioni </a:t>
            </a:r>
          </a:p>
          <a:p>
            <a:pPr lvl="0"/>
            <a:r>
              <a:rPr lang="it-IT" dirty="0"/>
              <a:t>Univocamente formulati , comprensibili da chiunque</a:t>
            </a:r>
          </a:p>
          <a:p>
            <a:pPr lvl="0"/>
            <a:r>
              <a:rPr lang="it-IT" dirty="0"/>
              <a:t>al negativo , ma non come un bisogno , deficit che rinvia già a soluzione </a:t>
            </a:r>
          </a:p>
          <a:p>
            <a:pPr lvl="0"/>
            <a:r>
              <a:rPr lang="it-IT" dirty="0"/>
              <a:t>Specifici cioè non generici </a:t>
            </a:r>
            <a:r>
              <a:rPr lang="it-IT"/>
              <a:t>o astratti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Es: </a:t>
            </a:r>
          </a:p>
          <a:p>
            <a:r>
              <a:rPr lang="it-IT" dirty="0"/>
              <a:t>NO  come mancanza di , carenza di ..assenza di .. soluzioni/prestazioni , es il problema è la mancanza di una struttura o di un servizio, </a:t>
            </a:r>
          </a:p>
          <a:p>
            <a:r>
              <a:rPr lang="it-IT" dirty="0"/>
              <a:t>NO in modo generico o  astratto</a:t>
            </a:r>
          </a:p>
          <a:p>
            <a:r>
              <a:rPr lang="it-IT" dirty="0"/>
              <a:t>NO  in termini di giudizi, valutazioni personali, es Inefficienza del Comune</a:t>
            </a:r>
          </a:p>
        </p:txBody>
      </p:sp>
    </p:spTree>
    <p:extLst>
      <p:ext uri="{BB962C8B-B14F-4D97-AF65-F5344CB8AC3E}">
        <p14:creationId xmlns:p14="http://schemas.microsoft.com/office/powerpoint/2010/main" val="178592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563563"/>
            <a:ext cx="6762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003366"/>
                </a:solidFill>
              </a:rPr>
              <a:t>ALBERO DEI PROBLEMI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17963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64001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003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00101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5" name="AutoShape 9">
            <a:extLst>
              <a:ext uri="{FF2B5EF4-FFF2-40B4-BE49-F238E27FC236}">
                <a16:creationId xmlns:a16="http://schemas.microsoft.com/office/drawing/2014/main" id="{35129B93-0DA1-458C-839F-68BB6165B18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17192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559176" y="4760913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4799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0" name="AutoShape 14">
            <a:extLst>
              <a:ext uri="{FF2B5EF4-FFF2-40B4-BE49-F238E27FC236}">
                <a16:creationId xmlns:a16="http://schemas.microsoft.com/office/drawing/2014/main" id="{FD6F3A18-C97C-4BFD-A438-61844579158F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940301" y="4800601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3990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8594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63214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2405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6140C0B0-ABE3-4DF9-973C-498786FB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8" y="238918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03C025D3-3F2E-4B2A-B3BA-5EE0BBA792BE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285957" y="4680745"/>
            <a:ext cx="2682875" cy="550862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0739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3D92549F-AAB1-4F2A-B554-10BE39C99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4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9814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5" name="Line 29">
            <a:extLst>
              <a:ext uri="{FF2B5EF4-FFF2-40B4-BE49-F238E27FC236}">
                <a16:creationId xmlns:a16="http://schemas.microsoft.com/office/drawing/2014/main" id="{D800124C-8499-491B-8F93-BAE9F94983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1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5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99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A1AE273A-A56D-4C7F-8439-DF7AC2805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1839" y="3309939"/>
            <a:ext cx="1587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8820150" cy="360363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7" name="Line 41">
            <a:extLst>
              <a:ext uri="{FF2B5EF4-FFF2-40B4-BE49-F238E27FC236}">
                <a16:creationId xmlns:a16="http://schemas.microsoft.com/office/drawing/2014/main" id="{CAFC72BE-F16B-482F-9E87-3AE8B2B72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58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D2E3C-6BA8-4C95-A4A6-2303DACF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temi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79B39-F329-4C6E-A24B-C93EDC5B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867"/>
            <a:ext cx="8596668" cy="4614496"/>
          </a:xfrm>
        </p:spPr>
        <p:txBody>
          <a:bodyPr/>
          <a:lstStyle/>
          <a:p>
            <a:r>
              <a:rPr lang="it-IT" dirty="0"/>
              <a:t>Progetto, organizzazione e servizio </a:t>
            </a:r>
          </a:p>
          <a:p>
            <a:r>
              <a:rPr lang="it-IT" dirty="0"/>
              <a:t>Questioni aperte  per la progettazione sociale </a:t>
            </a:r>
          </a:p>
          <a:p>
            <a:r>
              <a:rPr lang="it-IT" dirty="0"/>
              <a:t>Si progetta a partire dai problemi e non dai bisogni </a:t>
            </a:r>
          </a:p>
          <a:p>
            <a:r>
              <a:rPr lang="it-IT" dirty="0"/>
              <a:t>La conoscenza e la valorizzazione dei contesti: la mappatura sociale </a:t>
            </a:r>
          </a:p>
          <a:p>
            <a:r>
              <a:rPr lang="it-IT" dirty="0"/>
              <a:t>L’individuazione del target : la mappa dei clienti </a:t>
            </a:r>
          </a:p>
          <a:p>
            <a:r>
              <a:rPr lang="it-IT" dirty="0"/>
              <a:t>La governance e le reti di partenariato </a:t>
            </a:r>
          </a:p>
          <a:p>
            <a:r>
              <a:rPr lang="it-IT" dirty="0"/>
              <a:t>Il monitoraggio dinamico e la costruzione di cruscotti</a:t>
            </a:r>
          </a:p>
          <a:p>
            <a:r>
              <a:rPr lang="it-IT" dirty="0"/>
              <a:t>La valutazione  dialogica dei risultati, l’uso di indicatori </a:t>
            </a:r>
          </a:p>
          <a:p>
            <a:r>
              <a:rPr lang="it-IT" dirty="0"/>
              <a:t>Le nuove competenze : digitale, comunicazione e fund </a:t>
            </a:r>
            <a:r>
              <a:rPr lang="it-IT" dirty="0" err="1"/>
              <a:t>raising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545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50839"/>
            <a:ext cx="8378826" cy="37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ALBERO DEI PROBLEMI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 Tema : </a:t>
            </a:r>
            <a:r>
              <a:rPr lang="it-IT" altLang="it-IT" sz="2400" b="1" dirty="0">
                <a:solidFill>
                  <a:srgbClr val="003366"/>
                </a:solidFill>
                <a:highlight>
                  <a:srgbClr val="FFFF00"/>
                </a:highlight>
              </a:rPr>
              <a:t>bassi redditi familiari  in Basilicata</a:t>
            </a:r>
            <a:r>
              <a:rPr lang="it-IT" altLang="it-IT" sz="2400" b="1" dirty="0">
                <a:solidFill>
                  <a:srgbClr val="003366"/>
                </a:solidFill>
              </a:rPr>
              <a:t>, il ruolo delle donne  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RIESCONO A FARE IMPRESA </a:t>
            </a: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750575" y="3790953"/>
            <a:ext cx="1012823" cy="776965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ACCEDONO AL CREDITO </a:t>
            </a: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905124" y="4772026"/>
            <a:ext cx="1397001" cy="912134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HANNO FIDUCIA NELLE LORO POTENZIALITA’ NE SUPPORTO DA FAMIGLIE </a:t>
            </a: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3853884" y="3688673"/>
            <a:ext cx="1136651" cy="920751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SONO INFORMATE SU AUTOIMPIEGO </a:t>
            </a: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POSSEGGONO COMPETENZE PROFESSIONALI </a:t>
            </a: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1447800" y="3744796"/>
            <a:ext cx="1168400" cy="1219089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SISTEMA FORMATIVO NON ADEGUATO ALLE ESIGENZE LAVORO   </a:t>
            </a: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LE IMPRESE NON ASSUMONO </a:t>
            </a: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4624390" y="4963884"/>
            <a:ext cx="1012824" cy="1016229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COSTO LAVORO TROPPO ELEVATO </a:t>
            </a: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5279458" y="3921125"/>
            <a:ext cx="814955" cy="736371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PRESSIONE FISCALE TROPPO ALTA</a:t>
            </a: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SANNO A CHI LASCIARE I FIGLI </a:t>
            </a: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05513" y="3834835"/>
            <a:ext cx="1367060" cy="60415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TERRITORIALI BASSA COPERTURA </a:t>
            </a: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42281" y="4765334"/>
            <a:ext cx="1427472" cy="60415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RETI SOCIALI E AMICALI FRAMMENTATE </a:t>
            </a: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HANNO DIFFICOLTA’ A RAGGIUNGERE POSTO LAVORO </a:t>
            </a: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7514148" y="3588885"/>
            <a:ext cx="954938" cy="1497013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TRASPORTO POCO SVILUPPATI </a:t>
            </a: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8550276" y="3981451"/>
            <a:ext cx="891150" cy="1158875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NON HANNO PATENTE 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6173" y="3278188"/>
            <a:ext cx="1" cy="3651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2851" y="3309939"/>
            <a:ext cx="196849" cy="1653946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803" y="3309939"/>
            <a:ext cx="272485" cy="1784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375213" cy="61118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5498" y="3309939"/>
            <a:ext cx="113277" cy="604154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98475" cy="145539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6306" y="3336926"/>
            <a:ext cx="831171" cy="6445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7736450" cy="408436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DONNE ESCLUSE DAL MONDO DEL LAVORO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F8D348-8D61-4669-846C-12DF267E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76200"/>
            <a:ext cx="9078059" cy="1023257"/>
          </a:xfrm>
        </p:spPr>
        <p:txBody>
          <a:bodyPr/>
          <a:lstStyle/>
          <a:p>
            <a:r>
              <a:rPr lang="it-IT" dirty="0"/>
              <a:t>Indice  </a:t>
            </a:r>
            <a:r>
              <a:rPr lang="it-IT" dirty="0" err="1"/>
              <a:t>form</a:t>
            </a:r>
            <a:r>
              <a:rPr lang="it-IT" dirty="0"/>
              <a:t> per la presentazione progetto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DDA6AF-28ED-4329-BFBD-11B4E54D9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099457"/>
            <a:ext cx="9731828" cy="470242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Soggetto proponente </a:t>
            </a:r>
          </a:p>
          <a:p>
            <a:r>
              <a:rPr lang="it-IT" dirty="0" err="1"/>
              <a:t>Partneriato</a:t>
            </a:r>
            <a:r>
              <a:rPr lang="it-IT" dirty="0"/>
              <a:t> </a:t>
            </a:r>
          </a:p>
          <a:p>
            <a:r>
              <a:rPr lang="it-IT" dirty="0"/>
              <a:t>Analisi del contesto </a:t>
            </a:r>
          </a:p>
          <a:p>
            <a:r>
              <a:rPr lang="it-IT" dirty="0"/>
              <a:t>Analisi dei problemi e motivazione della proposta </a:t>
            </a:r>
          </a:p>
          <a:p>
            <a:r>
              <a:rPr lang="it-IT" dirty="0"/>
              <a:t>Destinatari </a:t>
            </a:r>
          </a:p>
          <a:p>
            <a:r>
              <a:rPr lang="it-IT" dirty="0"/>
              <a:t>Obiettivo generale e obiettivi specifici </a:t>
            </a:r>
          </a:p>
          <a:p>
            <a:r>
              <a:rPr lang="it-IT" dirty="0"/>
              <a:t>Descrizione intervento e strategie</a:t>
            </a:r>
          </a:p>
          <a:p>
            <a:r>
              <a:rPr lang="it-IT" dirty="0"/>
              <a:t>Articolazione delle attività e metodologia </a:t>
            </a:r>
          </a:p>
          <a:p>
            <a:r>
              <a:rPr lang="it-IT" dirty="0"/>
              <a:t>Risultati attesi e indicatori di misurazione </a:t>
            </a:r>
          </a:p>
          <a:p>
            <a:r>
              <a:rPr lang="it-IT" dirty="0"/>
              <a:t>Struttura organizzativa </a:t>
            </a:r>
          </a:p>
          <a:p>
            <a:r>
              <a:rPr lang="it-IT" dirty="0"/>
              <a:t>Monitoraggio e valutazione </a:t>
            </a:r>
          </a:p>
          <a:p>
            <a:r>
              <a:rPr lang="it-IT" dirty="0"/>
              <a:t>Cronoprogramma </a:t>
            </a:r>
          </a:p>
          <a:p>
            <a:r>
              <a:rPr lang="it-IT" dirty="0"/>
              <a:t>Piano finanziario </a:t>
            </a:r>
          </a:p>
          <a:p>
            <a:r>
              <a:rPr lang="it-IT" dirty="0"/>
              <a:t>Comunicazione e diffusione </a:t>
            </a:r>
          </a:p>
        </p:txBody>
      </p:sp>
    </p:spTree>
    <p:extLst>
      <p:ext uri="{BB962C8B-B14F-4D97-AF65-F5344CB8AC3E}">
        <p14:creationId xmlns:p14="http://schemas.microsoft.com/office/powerpoint/2010/main" val="31685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23E93-AAF1-4C2E-AB35-EB66714B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326572"/>
            <a:ext cx="9056288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Progetto  e problema : </a:t>
            </a:r>
            <a:br>
              <a:rPr lang="it-IT" dirty="0"/>
            </a:br>
            <a:r>
              <a:rPr lang="it-IT" dirty="0"/>
              <a:t>stessa matrice semantica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722E05-812D-4C74-9D72-29CD539A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469572"/>
            <a:ext cx="10123715" cy="525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L’azione di gettare in avanti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dirty="0"/>
              <a:t>Problema</a:t>
            </a:r>
            <a:r>
              <a:rPr lang="it-IT" dirty="0"/>
              <a:t> in lingua greca 			 				</a:t>
            </a:r>
            <a:r>
              <a:rPr lang="it-IT" b="1" i="1" dirty="0" err="1"/>
              <a:t>Projectum</a:t>
            </a:r>
            <a:r>
              <a:rPr lang="it-IT" b="1" i="1" dirty="0"/>
              <a:t> </a:t>
            </a:r>
            <a:r>
              <a:rPr lang="it-IT" dirty="0"/>
              <a:t>in lingua latina </a:t>
            </a:r>
          </a:p>
          <a:p>
            <a:pPr marL="0" indent="0">
              <a:buNone/>
            </a:pPr>
            <a:r>
              <a:rPr lang="it-IT" dirty="0"/>
              <a:t>domanda in avanti, interrogazione </a:t>
            </a:r>
          </a:p>
          <a:p>
            <a:pPr marL="0" indent="0">
              <a:buNone/>
            </a:pPr>
            <a:r>
              <a:rPr lang="it-IT" dirty="0"/>
              <a:t>ricerca 										</a:t>
            </a:r>
            <a:r>
              <a:rPr lang="it-IT" b="1" dirty="0"/>
              <a:t>Progetto  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it-IT" dirty="0"/>
              <a:t>processo di anticipazione e di concretizzazione </a:t>
            </a:r>
          </a:p>
          <a:p>
            <a:pPr marL="0" indent="0" algn="r">
              <a:buNone/>
            </a:pPr>
            <a:r>
              <a:rPr lang="it-IT" dirty="0"/>
              <a:t>di un’azione che produca cambiamento ; 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it-IT" dirty="0"/>
              <a:t>nelle fasi di ideazione e realizzazione  si orienta </a:t>
            </a:r>
          </a:p>
          <a:p>
            <a:pPr marL="0" indent="0" algn="r">
              <a:buNone/>
            </a:pPr>
            <a:r>
              <a:rPr lang="it-IT" dirty="0"/>
              <a:t>l’azione che introduce i cambiamenti attesi </a:t>
            </a:r>
          </a:p>
          <a:p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BD336E7D-5335-4C8B-8ACB-2CAB6D7544AA}"/>
              </a:ext>
            </a:extLst>
          </p:cNvPr>
          <p:cNvSpPr/>
          <p:nvPr/>
        </p:nvSpPr>
        <p:spPr>
          <a:xfrm>
            <a:off x="4909456" y="1883229"/>
            <a:ext cx="262153" cy="729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39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5D04A3-C3F9-4710-A620-4B15ADCF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609600"/>
            <a:ext cx="8851971" cy="847411"/>
          </a:xfrm>
        </p:spPr>
        <p:txBody>
          <a:bodyPr/>
          <a:lstStyle/>
          <a:p>
            <a:r>
              <a:rPr lang="it-IT" dirty="0"/>
              <a:t>Progettazione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D47BE1-3721-42A0-A018-790D7446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95" y="1356527"/>
            <a:ext cx="9646417" cy="511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PROGETTAZIONE SOCIALE </a:t>
            </a:r>
          </a:p>
          <a:p>
            <a:r>
              <a:rPr lang="it-IT" b="1" dirty="0"/>
              <a:t>Messa in sinergia </a:t>
            </a:r>
            <a:r>
              <a:rPr lang="it-IT" dirty="0"/>
              <a:t>di risorse implicite ed esplicite, a partire da problemi  cui le persone e i contesti riconoscono rilevanza e significatività, tale da poter esprimere richieste di intervento e sostenerle in un processo di cambiamento </a:t>
            </a:r>
          </a:p>
          <a:p>
            <a:r>
              <a:rPr lang="it-IT" dirty="0"/>
              <a:t> è </a:t>
            </a:r>
            <a:r>
              <a:rPr lang="it-IT" b="1" dirty="0"/>
              <a:t>un sistema dinamico </a:t>
            </a:r>
            <a:r>
              <a:rPr lang="it-IT" dirty="0"/>
              <a:t>che si sviluppa e va oltre la fase di analisi e proposizione, (ideazione) richiede nel corso dell’azione progettuale ( realizzazione ) di essere ripensato </a:t>
            </a:r>
          </a:p>
          <a:p>
            <a:r>
              <a:rPr lang="it-IT" b="1" dirty="0"/>
              <a:t>Interagisce con un ambiente </a:t>
            </a:r>
            <a:r>
              <a:rPr lang="it-IT" dirty="0"/>
              <a:t>che produce significati propri e che si organizza anche in relazione all’intervento,  in cui si attivano emozioni e sentimenti </a:t>
            </a:r>
          </a:p>
          <a:p>
            <a:r>
              <a:rPr lang="it-IT" dirty="0"/>
              <a:t>Processo di </a:t>
            </a:r>
            <a:r>
              <a:rPr lang="it-IT" b="1" dirty="0"/>
              <a:t>mediazione interpretativa </a:t>
            </a:r>
            <a:r>
              <a:rPr lang="it-IT" dirty="0"/>
              <a:t>e di convergenza di impegni e comportamenti  a partire dall’attribuzione di senso, attiva e partecipe che gli attori locali e il contesto esprimeranno rispetto </a:t>
            </a:r>
            <a:r>
              <a:rPr lang="it-IT" b="1" dirty="0"/>
              <a:t>alle proposte più che risposte  </a:t>
            </a:r>
            <a:r>
              <a:rPr lang="it-IT" dirty="0"/>
              <a:t>del progetto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/>
              <a:t>sostenibilità d</a:t>
            </a:r>
            <a:r>
              <a:rPr lang="it-IT" dirty="0"/>
              <a:t>i un’azione progettuale : la possibilità di integrare istanze differenti mettendole in dialogo e in collaborazione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028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C65D7-4225-4C19-BB6C-7B2860CA4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21" y="609600"/>
            <a:ext cx="8791681" cy="787121"/>
          </a:xfrm>
        </p:spPr>
        <p:txBody>
          <a:bodyPr/>
          <a:lstStyle/>
          <a:p>
            <a:r>
              <a:rPr lang="it-IT" dirty="0"/>
              <a:t>Progettazione sociale e questioni aperte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4C6C5E-D0BC-40FE-BCB9-7E2D1E642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37" y="1557495"/>
            <a:ext cx="9616273" cy="500407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Perché è necessario partire </a:t>
            </a:r>
            <a:r>
              <a:rPr lang="it-IT" dirty="0">
                <a:highlight>
                  <a:srgbClr val="00FFFF"/>
                </a:highlight>
              </a:rPr>
              <a:t>dai </a:t>
            </a:r>
            <a:r>
              <a:rPr lang="it-IT" b="1" dirty="0">
                <a:highlight>
                  <a:srgbClr val="00FFFF"/>
                </a:highlight>
              </a:rPr>
              <a:t>problemi</a:t>
            </a:r>
            <a:r>
              <a:rPr lang="it-IT" dirty="0">
                <a:highlight>
                  <a:srgbClr val="00FFFF"/>
                </a:highlight>
              </a:rPr>
              <a:t> e non dai bisogni </a:t>
            </a:r>
            <a:r>
              <a:rPr lang="it-IT" dirty="0"/>
              <a:t>per progettare ? 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 i progetti si prefissano obiettivi di cambiamento, miglioramento delle condizioni di vita delle persone e dei contesti , MA  </a:t>
            </a:r>
            <a:r>
              <a:rPr lang="it-IT" dirty="0">
                <a:highlight>
                  <a:srgbClr val="00FFFF"/>
                </a:highlight>
              </a:rPr>
              <a:t>senza </a:t>
            </a:r>
            <a:r>
              <a:rPr lang="it-IT" b="1" dirty="0">
                <a:highlight>
                  <a:srgbClr val="00FFFF"/>
                </a:highlight>
              </a:rPr>
              <a:t>intenzionalità al cambiamento come si procede?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Si richiama </a:t>
            </a:r>
            <a:r>
              <a:rPr lang="it-IT" b="1" dirty="0"/>
              <a:t>la </a:t>
            </a:r>
            <a:r>
              <a:rPr lang="it-IT" b="1" dirty="0" err="1"/>
              <a:t>capacitazione</a:t>
            </a:r>
            <a:r>
              <a:rPr lang="it-IT" b="1" dirty="0"/>
              <a:t> </a:t>
            </a:r>
            <a:r>
              <a:rPr lang="it-IT" dirty="0"/>
              <a:t>e attivazione delle risorse della comunità e dei beneficiari dei progetti MA  </a:t>
            </a:r>
            <a:r>
              <a:rPr lang="it-IT" b="1" dirty="0">
                <a:highlight>
                  <a:srgbClr val="00FFFF"/>
                </a:highlight>
              </a:rPr>
              <a:t>Perché le persone non partecipano?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Porre attenzione all’analisi dei dati per una piena comprensione dei  problemi e dei contesti   MA  avere presente </a:t>
            </a:r>
            <a:r>
              <a:rPr lang="it-IT" dirty="0">
                <a:highlight>
                  <a:srgbClr val="00FFFF"/>
                </a:highlight>
              </a:rPr>
              <a:t>la dimensione emotiva relazionale</a:t>
            </a:r>
            <a:r>
              <a:rPr lang="it-IT" dirty="0"/>
              <a:t>, come elemento centrale  nei processi di cambiamento; il lavoro sociale è scambio e comunicazione fra </a:t>
            </a:r>
            <a:r>
              <a:rPr lang="it-IT" dirty="0">
                <a:highlight>
                  <a:srgbClr val="00FFFF"/>
                </a:highlight>
              </a:rPr>
              <a:t>soggetti </a:t>
            </a:r>
            <a:r>
              <a:rPr lang="it-IT" dirty="0"/>
              <a:t>che richiedono di essere riconosciuti come tali </a:t>
            </a:r>
          </a:p>
          <a:p>
            <a:r>
              <a:rPr lang="it-IT" dirty="0"/>
              <a:t>I percorsi di cambiamento hanno dei </a:t>
            </a:r>
            <a:r>
              <a:rPr lang="it-IT" dirty="0">
                <a:highlight>
                  <a:srgbClr val="00FFFF"/>
                </a:highlight>
              </a:rPr>
              <a:t>costi e sono rischiosi, incerti</a:t>
            </a:r>
            <a:r>
              <a:rPr lang="it-IT" dirty="0"/>
              <a:t>, necessitano di rappresentazioni solide e comprensibili, prefigurazioni condivisibili …..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34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12535-B4CF-42F9-A519-C4624140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401934"/>
            <a:ext cx="8872069" cy="813917"/>
          </a:xfrm>
        </p:spPr>
        <p:txBody>
          <a:bodyPr>
            <a:normAutofit/>
          </a:bodyPr>
          <a:lstStyle/>
          <a:p>
            <a:r>
              <a:rPr lang="it-IT" dirty="0"/>
              <a:t>Progettazione sociale e questioni aperte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EBE875-A2CF-4F40-A34C-FC20A3939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085222"/>
            <a:ext cx="9716755" cy="5536642"/>
          </a:xfrm>
        </p:spPr>
        <p:txBody>
          <a:bodyPr>
            <a:normAutofit/>
          </a:bodyPr>
          <a:lstStyle/>
          <a:p>
            <a:r>
              <a:rPr lang="it-IT" sz="2000" dirty="0">
                <a:highlight>
                  <a:srgbClr val="00FFFF"/>
                </a:highlight>
              </a:rPr>
              <a:t>Il progetto e la programmazione e politiche sociali  :quale integrazione</a:t>
            </a:r>
            <a:r>
              <a:rPr lang="it-IT" sz="2000" dirty="0"/>
              <a:t>, quale relazione ? le shopping list </a:t>
            </a:r>
          </a:p>
          <a:p>
            <a:pPr marL="0" indent="0">
              <a:buNone/>
            </a:pPr>
            <a:endParaRPr lang="it-IT" sz="2000" dirty="0"/>
          </a:p>
          <a:p>
            <a:pPr>
              <a:lnSpc>
                <a:spcPct val="80000"/>
              </a:lnSpc>
            </a:pPr>
            <a:r>
              <a:rPr lang="it-IT" altLang="it-IT" sz="2000" dirty="0"/>
              <a:t>L’impatto sulla comunità, sulla polis : </a:t>
            </a:r>
            <a:r>
              <a:rPr lang="it-IT" altLang="it-IT" sz="2000" dirty="0">
                <a:highlight>
                  <a:srgbClr val="00FFFF"/>
                </a:highlight>
              </a:rPr>
              <a:t>cosa si produce </a:t>
            </a:r>
            <a:r>
              <a:rPr lang="it-IT" altLang="it-IT" sz="2000" dirty="0"/>
              <a:t> nei progetti ? Con chi ? A beneficio di chi? 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sz="2000" dirty="0"/>
          </a:p>
          <a:p>
            <a:pPr>
              <a:lnSpc>
                <a:spcPct val="80000"/>
              </a:lnSpc>
            </a:pPr>
            <a:r>
              <a:rPr lang="it-IT" altLang="it-IT" sz="2000" dirty="0"/>
              <a:t>La difficoltà per l’ambito sociale di affrontare la </a:t>
            </a:r>
            <a:r>
              <a:rPr lang="it-IT" altLang="it-IT" sz="2000" dirty="0">
                <a:highlight>
                  <a:srgbClr val="00FFFF"/>
                </a:highlight>
              </a:rPr>
              <a:t>valutazione dell’efficacia: </a:t>
            </a:r>
            <a:endParaRPr lang="it-IT" altLang="it-IT" sz="2000" dirty="0"/>
          </a:p>
          <a:p>
            <a:pPr lvl="1">
              <a:lnSpc>
                <a:spcPct val="80000"/>
              </a:lnSpc>
            </a:pPr>
            <a:r>
              <a:rPr lang="it-IT" altLang="it-IT" sz="2000" dirty="0"/>
              <a:t>Su cosa e come ci misuriamo </a:t>
            </a:r>
            <a:r>
              <a:rPr lang="it-IT" altLang="it-IT" sz="1800" dirty="0"/>
              <a:t>? </a:t>
            </a:r>
          </a:p>
          <a:p>
            <a:pPr lvl="1">
              <a:lnSpc>
                <a:spcPct val="80000"/>
              </a:lnSpc>
            </a:pPr>
            <a:r>
              <a:rPr lang="it-IT" altLang="it-IT" sz="2000" dirty="0"/>
              <a:t>Come facciamo a dire che un intervento/progetto è andato a buon fine ? Secondo quale punto di osservazione, quali soggetti valutatori ?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/>
              <a:t>quanto è ficcante, pertinente, potente l’azione sociale? Su cosa riesce ad incidere ? Rispetto agli investimenti/costi necessari</a:t>
            </a:r>
          </a:p>
          <a:p>
            <a:pPr lvl="1"/>
            <a:r>
              <a:rPr lang="it-IT" sz="2000" dirty="0"/>
              <a:t>Interventi puntuali vs azioni di sistema :  es sussidi individuali o programmi a contrasto della povertà </a:t>
            </a:r>
          </a:p>
          <a:p>
            <a:r>
              <a:rPr lang="it-IT" sz="2200" dirty="0">
                <a:highlight>
                  <a:srgbClr val="00FFFF"/>
                </a:highlight>
              </a:rPr>
              <a:t>Generare e rigenerare risorse , non solo consumarne </a:t>
            </a:r>
          </a:p>
        </p:txBody>
      </p:sp>
    </p:spTree>
    <p:extLst>
      <p:ext uri="{BB962C8B-B14F-4D97-AF65-F5344CB8AC3E}">
        <p14:creationId xmlns:p14="http://schemas.microsoft.com/office/powerpoint/2010/main" val="354820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091A1-4E8F-451D-B420-C5E3FA27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609600"/>
            <a:ext cx="8849459" cy="772886"/>
          </a:xfrm>
        </p:spPr>
        <p:txBody>
          <a:bodyPr>
            <a:normAutofit fontScale="90000"/>
          </a:bodyPr>
          <a:lstStyle/>
          <a:p>
            <a:r>
              <a:rPr lang="it-IT" dirty="0"/>
              <a:t>Progetto 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D156D7C-5FD7-405E-A33C-5D8AA4221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432264"/>
              </p:ext>
            </p:extLst>
          </p:nvPr>
        </p:nvGraphicFramePr>
        <p:xfrm>
          <a:off x="424543" y="1295401"/>
          <a:ext cx="9775371" cy="508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21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8923829-91A5-4A19-9113-36EA98376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Da bisogno a problema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178622-020E-4F78-B058-79610137FC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2885" y="1545771"/>
            <a:ext cx="9492343" cy="4789715"/>
          </a:xfrm>
        </p:spPr>
        <p:txBody>
          <a:bodyPr/>
          <a:lstStyle/>
          <a:p>
            <a:pPr eaLnBrk="1" hangingPunct="1"/>
            <a:r>
              <a:rPr lang="it-IT" altLang="it-IT" sz="2800" dirty="0"/>
              <a:t>La centratura sui bisogni mette in scacco i servizi inadeguatezza, insufficienza cronica e onnipotenza </a:t>
            </a:r>
          </a:p>
          <a:p>
            <a:pPr eaLnBrk="1" hangingPunct="1"/>
            <a:r>
              <a:rPr lang="it-IT" altLang="it-IT" sz="2800" dirty="0"/>
              <a:t>Vicinanza e tempestività ( </a:t>
            </a:r>
            <a:r>
              <a:rPr lang="it-IT" altLang="it-IT" sz="2800" i="1" dirty="0"/>
              <a:t>importante rispondere)</a:t>
            </a:r>
            <a:r>
              <a:rPr lang="it-IT" altLang="it-IT" sz="2800" dirty="0"/>
              <a:t> ma spesso la risposta immediata allontana la possibilità di vedere e trattare il problema </a:t>
            </a:r>
          </a:p>
          <a:p>
            <a:pPr eaLnBrk="1" hangingPunct="1"/>
            <a:r>
              <a:rPr lang="it-IT" altLang="it-IT" sz="2800" dirty="0"/>
              <a:t>Assistenza e dipendenza, beneficenza e rivendicazione </a:t>
            </a:r>
          </a:p>
          <a:p>
            <a:pPr eaLnBrk="1" hangingPunct="1"/>
            <a:r>
              <a:rPr lang="it-IT" altLang="it-IT" sz="2800" dirty="0"/>
              <a:t>Diritti, requisiti, target circoscritti</a:t>
            </a:r>
          </a:p>
          <a:p>
            <a:pPr eaLnBrk="1" hangingPunct="1"/>
            <a:r>
              <a:rPr lang="it-IT" altLang="it-IT" sz="2800" dirty="0"/>
              <a:t>Problemi che accomunano più persone in gruppi target, campo d’azione 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endParaRPr lang="it-IT" alt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1492</Words>
  <Application>Microsoft Office PowerPoint</Application>
  <PresentationFormat>Widescreen</PresentationFormat>
  <Paragraphs>187</Paragraphs>
  <Slides>20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</vt:lpstr>
      <vt:lpstr>Comic Sans MS</vt:lpstr>
      <vt:lpstr>Trebuchet MS</vt:lpstr>
      <vt:lpstr>Wingdings</vt:lpstr>
      <vt:lpstr>Wingdings 3</vt:lpstr>
      <vt:lpstr>Sfaccettatura</vt:lpstr>
      <vt:lpstr>Corso progettazione sociale </vt:lpstr>
      <vt:lpstr>Indice temi </vt:lpstr>
      <vt:lpstr>Indice  form per la presentazione progetto </vt:lpstr>
      <vt:lpstr>Progetto  e problema :  stessa matrice semantica </vt:lpstr>
      <vt:lpstr>Progettazione sociale</vt:lpstr>
      <vt:lpstr>Progettazione sociale e questioni aperte </vt:lpstr>
      <vt:lpstr>Progettazione sociale e questioni aperte  </vt:lpstr>
      <vt:lpstr>Progetto  </vt:lpstr>
      <vt:lpstr>Da bisogno a problema </vt:lpstr>
      <vt:lpstr>Dal bisogno al problema</vt:lpstr>
      <vt:lpstr>I problemi esistono ?  </vt:lpstr>
      <vt:lpstr>I problemi : quali significati ? Come li affrontiamo ? </vt:lpstr>
      <vt:lpstr>Incipit della progettazione : identificazione e descrizione dei problemi e delle cause </vt:lpstr>
      <vt:lpstr>Ciclo progettazione   Project Cycle Mgmt</vt:lpstr>
      <vt:lpstr>PCM  Fase di ANALISI </vt:lpstr>
      <vt:lpstr>PCM FASE ANALISI  ATTORI CHIAVE  rispetto alle problematiche </vt:lpstr>
      <vt:lpstr>PCM FASE ANALISI  ATTORI CHIAVE – MATRICE PER SELEZIONE </vt:lpstr>
      <vt:lpstr>PCM FASE DI ANALISI  PROBLEMI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Management dei servizi</dc:title>
  <dc:creator>Imbonati, Daniele (Bip)</dc:creator>
  <cp:lastModifiedBy>Imbonati, Daniele (Bip)</cp:lastModifiedBy>
  <cp:revision>129</cp:revision>
  <cp:lastPrinted>2020-12-02T19:06:35Z</cp:lastPrinted>
  <dcterms:created xsi:type="dcterms:W3CDTF">2020-04-02T22:11:32Z</dcterms:created>
  <dcterms:modified xsi:type="dcterms:W3CDTF">2020-12-12T07:36:32Z</dcterms:modified>
</cp:coreProperties>
</file>