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76A9F-384D-7248-978C-16204D1380F8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5AD3E-12A6-D04A-BA2C-4BAECC3173E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17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D3E-12A6-D04A-BA2C-4BAECC3173E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14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D3E-12A6-D04A-BA2C-4BAECC3173E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71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09/12/20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09/12/20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9574" y="1174750"/>
            <a:ext cx="7543800" cy="2593975"/>
          </a:xfrm>
        </p:spPr>
        <p:txBody>
          <a:bodyPr/>
          <a:lstStyle/>
          <a:p>
            <a:pPr algn="ctr"/>
            <a:r>
              <a:rPr lang="it-IT" sz="5400" dirty="0" smtClean="0"/>
              <a:t>Il fenomeno dei matrimoni forzati nel sistema penale italiano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799" y="4572000"/>
            <a:ext cx="7235825" cy="10668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Seminario “I reati culturalmente orien</a:t>
            </a:r>
            <a:r>
              <a:rPr lang="it-IT" dirty="0"/>
              <a:t>t</a:t>
            </a:r>
            <a:r>
              <a:rPr lang="it-IT" dirty="0" smtClean="0"/>
              <a:t>ati: mutilazioni genitali femminili e matrimoni forzati”</a:t>
            </a:r>
          </a:p>
          <a:p>
            <a:pPr algn="just"/>
            <a:r>
              <a:rPr lang="it-IT" dirty="0" smtClean="0"/>
              <a:t>9.12.2020 </a:t>
            </a:r>
            <a:r>
              <a:rPr lang="mr-IN" dirty="0" smtClean="0"/>
              <a:t>–</a:t>
            </a:r>
            <a:r>
              <a:rPr lang="it-IT" dirty="0" smtClean="0"/>
              <a:t> Corso di diritto penale, </a:t>
            </a:r>
            <a:r>
              <a:rPr lang="it-IT" dirty="0" err="1" smtClean="0"/>
              <a:t>a.a</a:t>
            </a:r>
            <a:r>
              <a:rPr lang="it-IT" dirty="0" smtClean="0"/>
              <a:t>. 2020/2021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040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44625"/>
            <a:ext cx="7620000" cy="2889249"/>
          </a:xfrm>
        </p:spPr>
        <p:txBody>
          <a:bodyPr/>
          <a:lstStyle/>
          <a:p>
            <a:pPr algn="ctr"/>
            <a:r>
              <a:rPr lang="it-IT" dirty="0" smtClean="0"/>
              <a:t>GRAZIE PER L’ATTENZIONE! </a:t>
            </a:r>
            <a:r>
              <a:rPr lang="it-IT" dirty="0" smtClean="0">
                <a:sym typeface="Wingdings"/>
              </a:rPr>
              <a:t>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302250"/>
            <a:ext cx="7620000" cy="1098550"/>
          </a:xfrm>
        </p:spPr>
        <p:txBody>
          <a:bodyPr/>
          <a:lstStyle/>
          <a:p>
            <a:pPr marL="114300" indent="0" algn="r">
              <a:buNone/>
            </a:pPr>
            <a:r>
              <a:rPr lang="it-IT" dirty="0" smtClean="0">
                <a:solidFill>
                  <a:srgbClr val="800000"/>
                </a:solidFill>
              </a:rPr>
              <a:t>g.pepe6@campus.unimib.it</a:t>
            </a:r>
            <a:endParaRPr lang="it-IT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80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388"/>
            <a:ext cx="7620000" cy="1143000"/>
          </a:xfrm>
        </p:spPr>
        <p:txBody>
          <a:bodyPr/>
          <a:lstStyle/>
          <a:p>
            <a:pPr algn="ctr"/>
            <a:r>
              <a:rPr lang="it-IT" dirty="0" smtClean="0"/>
              <a:t>Il matrimonio forzato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625" y="1016000"/>
            <a:ext cx="7905750" cy="5842000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it-IT" dirty="0" smtClean="0"/>
              <a:t>Un </a:t>
            </a:r>
            <a:r>
              <a:rPr lang="it-IT" b="1" dirty="0">
                <a:solidFill>
                  <a:srgbClr val="FF0000"/>
                </a:solidFill>
              </a:rPr>
              <a:t>matrimonio</a:t>
            </a:r>
            <a:r>
              <a:rPr lang="it-IT" dirty="0"/>
              <a:t> rispetto al quale il </a:t>
            </a:r>
            <a:r>
              <a:rPr lang="it-IT" b="1" dirty="0"/>
              <a:t>consenso </a:t>
            </a:r>
            <a:r>
              <a:rPr lang="it-IT" dirty="0"/>
              <a:t>manifestato da almeno una delle due parti non era in realtà libero e pieno ed è stato estorto tramite violenze, minacce o </a:t>
            </a:r>
            <a:r>
              <a:rPr lang="it-IT" b="1" dirty="0"/>
              <a:t>altre forme di </a:t>
            </a:r>
            <a:r>
              <a:rPr lang="it-IT" b="1" dirty="0" smtClean="0"/>
              <a:t>coercizione</a:t>
            </a:r>
            <a:r>
              <a:rPr lang="it-IT" dirty="0" smtClean="0"/>
              <a:t>.</a:t>
            </a:r>
          </a:p>
          <a:p>
            <a:pPr marL="11430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Nei confronti di chi è diffuso?    </a:t>
            </a:r>
            <a:r>
              <a:rPr lang="it-IT" dirty="0" smtClean="0">
                <a:solidFill>
                  <a:srgbClr val="800000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it-IT" dirty="0" smtClean="0"/>
              <a:t>In prevalenza </a:t>
            </a:r>
            <a:r>
              <a:rPr lang="it-IT" b="1" dirty="0" smtClean="0"/>
              <a:t>donne</a:t>
            </a:r>
            <a:r>
              <a:rPr lang="it-IT" dirty="0" smtClean="0"/>
              <a:t> (e bambine).</a:t>
            </a:r>
          </a:p>
          <a:p>
            <a:pPr marL="11430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Dove è diffuso? </a:t>
            </a:r>
          </a:p>
          <a:p>
            <a:pPr lvl="1" algn="just">
              <a:buFont typeface="Courier New"/>
              <a:buChar char="o"/>
            </a:pPr>
            <a:r>
              <a:rPr lang="it-IT" u="sng" dirty="0" smtClean="0">
                <a:solidFill>
                  <a:srgbClr val="000000"/>
                </a:solidFill>
              </a:rPr>
              <a:t>In tutto il mondo</a:t>
            </a:r>
            <a:r>
              <a:rPr lang="it-IT" dirty="0" smtClean="0">
                <a:solidFill>
                  <a:srgbClr val="000000"/>
                </a:solidFill>
              </a:rPr>
              <a:t> (specialmente Africa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</a:rPr>
              <a:t>e Asia).</a:t>
            </a:r>
          </a:p>
          <a:p>
            <a:pPr lvl="1" algn="just">
              <a:buFont typeface="Courier New"/>
              <a:buChar char="o"/>
            </a:pPr>
            <a:r>
              <a:rPr lang="it-IT" dirty="0" smtClean="0"/>
              <a:t>In emersione nelle società occidentali multiculturali.     </a:t>
            </a:r>
          </a:p>
          <a:p>
            <a:pPr marL="411480" lvl="1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Quanto è diffuso? </a:t>
            </a:r>
          </a:p>
          <a:p>
            <a:pPr lvl="1" algn="just">
              <a:buFont typeface="Courier New"/>
              <a:buChar char="o"/>
            </a:pPr>
            <a:r>
              <a:rPr lang="it-IT" dirty="0" smtClean="0"/>
              <a:t>Fenomeno sommerso!</a:t>
            </a:r>
          </a:p>
          <a:p>
            <a:pPr lvl="1" algn="just">
              <a:buFont typeface="Courier New"/>
              <a:buChar char="o"/>
            </a:pPr>
            <a:r>
              <a:rPr lang="it-IT" dirty="0" smtClean="0"/>
              <a:t>La punta dell’iceberg  </a:t>
            </a:r>
          </a:p>
          <a:p>
            <a:pPr lvl="1" algn="just">
              <a:buFont typeface="Courier New"/>
              <a:buChar char="o"/>
            </a:pPr>
            <a:endParaRPr lang="it-IT" dirty="0" smtClean="0"/>
          </a:p>
          <a:p>
            <a:pPr marL="342900" lvl="1" algn="just">
              <a:buClr>
                <a:schemeClr val="accent1"/>
              </a:buClr>
            </a:pPr>
            <a:r>
              <a:rPr lang="it-IT" dirty="0" smtClean="0"/>
              <a:t>Perché è diffuso? </a:t>
            </a:r>
          </a:p>
          <a:p>
            <a:pPr lvl="1" algn="just">
              <a:buFont typeface="Courier New"/>
              <a:buChar char="o"/>
            </a:pPr>
            <a:r>
              <a:rPr lang="it-IT" dirty="0" smtClean="0"/>
              <a:t>Strutture familiari patriarcali.  </a:t>
            </a:r>
            <a:endParaRPr lang="it-IT" dirty="0"/>
          </a:p>
          <a:p>
            <a:pPr marL="114300" lvl="1" indent="0" algn="just">
              <a:buClr>
                <a:schemeClr val="accent1"/>
              </a:buClr>
              <a:buNone/>
            </a:pPr>
            <a:endParaRPr lang="it-IT" dirty="0" smtClean="0">
              <a:solidFill>
                <a:srgbClr val="800000"/>
              </a:solidFill>
              <a:latin typeface="Wingdings"/>
              <a:ea typeface="Wingdings"/>
              <a:cs typeface="Wingdings"/>
              <a:sym typeface="Wingdings"/>
            </a:endParaRPr>
          </a:p>
          <a:p>
            <a:pPr marL="114300" lvl="1" indent="0" algn="just">
              <a:buClr>
                <a:schemeClr val="accent1"/>
              </a:buClr>
              <a:buNone/>
            </a:pPr>
            <a:endParaRPr lang="it-IT" dirty="0"/>
          </a:p>
          <a:p>
            <a:pPr algn="just"/>
            <a:endParaRPr lang="it-IT" dirty="0" smtClean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3238500" y="5212287"/>
            <a:ext cx="460375" cy="230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3238500" y="5439286"/>
            <a:ext cx="460375" cy="174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3698875" y="4953934"/>
            <a:ext cx="437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12 milioni di spose bambine </a:t>
            </a:r>
            <a:r>
              <a:rPr lang="it-IT" dirty="0"/>
              <a:t>o</a:t>
            </a:r>
            <a:r>
              <a:rPr lang="it-IT" dirty="0" smtClean="0"/>
              <a:t>gni anno.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3698875" y="5346275"/>
            <a:ext cx="4378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1.200/1.400 casi l’anno nel Regno Unito, 3.433 in Germania nel 2008.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157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65678"/>
            <a:ext cx="7620000" cy="1143000"/>
          </a:xfrm>
        </p:spPr>
        <p:txBody>
          <a:bodyPr/>
          <a:lstStyle/>
          <a:p>
            <a:pPr algn="ctr"/>
            <a:r>
              <a:rPr lang="it-IT" dirty="0" smtClean="0"/>
              <a:t>Le caratteristiche </a:t>
            </a:r>
            <a:br>
              <a:rPr lang="it-IT" dirty="0" smtClean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55763"/>
            <a:ext cx="7620000" cy="468153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it-IT" dirty="0"/>
          </a:p>
          <a:p>
            <a:pPr marL="571500" indent="-457200" algn="just">
              <a:buFont typeface="+mj-lt"/>
              <a:buAutoNum type="arabicPeriod"/>
            </a:pPr>
            <a:r>
              <a:rPr lang="it-IT" dirty="0" smtClean="0"/>
              <a:t>La mancanza di consenso e le diverse modalità di coercizione.</a:t>
            </a:r>
          </a:p>
          <a:p>
            <a:pPr lvl="2" algn="just">
              <a:buFont typeface="Arial"/>
              <a:buChar char="•"/>
            </a:pPr>
            <a:r>
              <a:rPr lang="it-IT" dirty="0" smtClean="0"/>
              <a:t>Differenza sottile coi </a:t>
            </a:r>
            <a:r>
              <a:rPr lang="it-IT" dirty="0"/>
              <a:t>matrimoni </a:t>
            </a:r>
            <a:r>
              <a:rPr lang="it-IT" dirty="0" smtClean="0"/>
              <a:t>combinati.</a:t>
            </a:r>
            <a:endParaRPr lang="it-IT" dirty="0"/>
          </a:p>
          <a:p>
            <a:pPr lvl="2" algn="just"/>
            <a:r>
              <a:rPr lang="it-IT" dirty="0"/>
              <a:t>Differenza coi matrimoni </a:t>
            </a:r>
            <a:r>
              <a:rPr lang="it-IT" dirty="0" smtClean="0"/>
              <a:t>precoci</a:t>
            </a:r>
            <a:r>
              <a:rPr lang="it-IT" dirty="0"/>
              <a:t> </a:t>
            </a:r>
            <a:r>
              <a:rPr lang="it-IT" dirty="0" smtClean="0"/>
              <a:t>e stretto collegamento.</a:t>
            </a:r>
          </a:p>
          <a:p>
            <a:pPr marL="777240" lvl="2" indent="0" algn="just">
              <a:buNone/>
            </a:pPr>
            <a:endParaRPr lang="it-IT" dirty="0"/>
          </a:p>
          <a:p>
            <a:pPr marL="571500" indent="-457200" algn="just">
              <a:buFont typeface="+mj-lt"/>
              <a:buAutoNum type="arabicPeriod"/>
            </a:pPr>
            <a:r>
              <a:rPr lang="it-IT" dirty="0" smtClean="0"/>
              <a:t>Dimensione familiare e </a:t>
            </a:r>
            <a:r>
              <a:rPr lang="it-IT" i="1" dirty="0" err="1" smtClean="0"/>
              <a:t>conflit</a:t>
            </a:r>
            <a:r>
              <a:rPr lang="it-IT" i="1" dirty="0" smtClean="0"/>
              <a:t> de </a:t>
            </a:r>
            <a:r>
              <a:rPr lang="it-IT" i="1" dirty="0" err="1" smtClean="0"/>
              <a:t>loyauté</a:t>
            </a:r>
            <a:r>
              <a:rPr lang="it-IT" i="1" dirty="0" smtClean="0"/>
              <a:t>.</a:t>
            </a:r>
          </a:p>
          <a:p>
            <a:pPr marL="114300" indent="0" algn="just">
              <a:buNone/>
            </a:pPr>
            <a:endParaRPr lang="it-IT" dirty="0" smtClean="0"/>
          </a:p>
          <a:p>
            <a:pPr marL="571500" indent="-457200" algn="just">
              <a:buFont typeface="+mj-lt"/>
              <a:buAutoNum type="arabicPeriod"/>
            </a:pPr>
            <a:r>
              <a:rPr lang="it-IT" dirty="0" smtClean="0"/>
              <a:t>Transnazionalità.        Le storie di </a:t>
            </a:r>
            <a:r>
              <a:rPr lang="it-IT" dirty="0" err="1" smtClean="0"/>
              <a:t>Hina</a:t>
            </a:r>
            <a:r>
              <a:rPr lang="it-IT" dirty="0" smtClean="0"/>
              <a:t> </a:t>
            </a:r>
            <a:r>
              <a:rPr lang="it-IT" dirty="0" err="1" smtClean="0"/>
              <a:t>Saleem</a:t>
            </a:r>
            <a:r>
              <a:rPr lang="it-IT" dirty="0" smtClean="0"/>
              <a:t>, Sana </a:t>
            </a:r>
            <a:r>
              <a:rPr lang="it-IT" dirty="0" err="1" smtClean="0"/>
              <a:t>Cheema</a:t>
            </a:r>
            <a:r>
              <a:rPr lang="it-IT" dirty="0" smtClean="0"/>
              <a:t>, </a:t>
            </a:r>
            <a:r>
              <a:rPr lang="it-IT" dirty="0" err="1" smtClean="0"/>
              <a:t>Memoona</a:t>
            </a:r>
            <a:r>
              <a:rPr lang="it-IT" dirty="0" smtClean="0"/>
              <a:t> </a:t>
            </a:r>
            <a:r>
              <a:rPr lang="it-IT" dirty="0" err="1" smtClean="0"/>
              <a:t>Safdar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3317875" y="4815436"/>
            <a:ext cx="714375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64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750" y="1095374"/>
            <a:ext cx="8302625" cy="322263"/>
          </a:xfrm>
        </p:spPr>
        <p:txBody>
          <a:bodyPr/>
          <a:lstStyle/>
          <a:p>
            <a:pPr algn="ctr"/>
            <a:r>
              <a:rPr lang="it-IT" sz="4400" dirty="0" smtClean="0"/>
              <a:t>La Convenzione di Istanbul (2011) e l’obbligo di incriminazione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17749"/>
            <a:ext cx="7620000" cy="4365626"/>
          </a:xfrm>
        </p:spPr>
        <p:txBody>
          <a:bodyPr/>
          <a:lstStyle/>
          <a:p>
            <a:pPr marL="114300" indent="0">
              <a:buNone/>
            </a:pPr>
            <a:r>
              <a:rPr lang="it-IT" b="1" dirty="0" err="1" smtClean="0"/>
              <a:t>Article</a:t>
            </a:r>
            <a:r>
              <a:rPr lang="it-IT" b="1" dirty="0" smtClean="0"/>
              <a:t> 37 </a:t>
            </a:r>
            <a:r>
              <a:rPr lang="mr-IN" b="1" dirty="0" smtClean="0"/>
              <a:t>–</a:t>
            </a:r>
            <a:r>
              <a:rPr lang="it-IT" b="1" dirty="0" smtClean="0"/>
              <a:t> </a:t>
            </a:r>
            <a:r>
              <a:rPr lang="it-IT" b="1" dirty="0" err="1" smtClean="0"/>
              <a:t>Forced</a:t>
            </a:r>
            <a:r>
              <a:rPr lang="it-IT" b="1" dirty="0" smtClean="0"/>
              <a:t> </a:t>
            </a:r>
            <a:r>
              <a:rPr lang="it-IT" b="1" dirty="0" err="1" smtClean="0"/>
              <a:t>marriage</a:t>
            </a:r>
            <a:endParaRPr lang="it-IT" b="1" dirty="0" smtClean="0"/>
          </a:p>
          <a:p>
            <a:pPr marL="114300" indent="0" algn="just">
              <a:buNone/>
            </a:pPr>
            <a:r>
              <a:rPr lang="it-IT" dirty="0" smtClean="0"/>
              <a:t>1. Parties </a:t>
            </a:r>
            <a:r>
              <a:rPr lang="it-IT" dirty="0" err="1"/>
              <a:t>shall</a:t>
            </a:r>
            <a:r>
              <a:rPr lang="it-IT" dirty="0"/>
              <a:t> take the </a:t>
            </a:r>
            <a:r>
              <a:rPr lang="it-IT" dirty="0" err="1"/>
              <a:t>necessary</a:t>
            </a:r>
            <a:r>
              <a:rPr lang="it-IT" dirty="0"/>
              <a:t> legislative or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to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b="1" dirty="0" err="1"/>
              <a:t>intentional</a:t>
            </a:r>
            <a:r>
              <a:rPr lang="it-IT" b="1" dirty="0"/>
              <a:t> </a:t>
            </a:r>
            <a:r>
              <a:rPr lang="it-IT" b="1" dirty="0" err="1"/>
              <a:t>conduct</a:t>
            </a:r>
            <a:r>
              <a:rPr lang="it-IT" b="1" dirty="0"/>
              <a:t> </a:t>
            </a:r>
            <a:r>
              <a:rPr lang="it-IT" dirty="0"/>
              <a:t>of </a:t>
            </a:r>
            <a:r>
              <a:rPr lang="it-IT" b="1" dirty="0"/>
              <a:t>forcing</a:t>
            </a:r>
            <a:r>
              <a:rPr lang="it-IT" dirty="0"/>
              <a:t> an </a:t>
            </a:r>
            <a:r>
              <a:rPr lang="it-IT" dirty="0" err="1"/>
              <a:t>adult</a:t>
            </a:r>
            <a:r>
              <a:rPr lang="it-IT" dirty="0"/>
              <a:t> or a </a:t>
            </a:r>
            <a:r>
              <a:rPr lang="it-IT" dirty="0" err="1"/>
              <a:t>child</a:t>
            </a:r>
            <a:r>
              <a:rPr lang="it-IT" dirty="0"/>
              <a:t> </a:t>
            </a:r>
            <a:r>
              <a:rPr lang="it-IT" b="1" dirty="0"/>
              <a:t>to </a:t>
            </a:r>
            <a:r>
              <a:rPr lang="it-IT" b="1" dirty="0" err="1"/>
              <a:t>enter</a:t>
            </a:r>
            <a:r>
              <a:rPr lang="it-IT" b="1" dirty="0"/>
              <a:t> </a:t>
            </a:r>
            <a:r>
              <a:rPr lang="it-IT" b="1" dirty="0" err="1"/>
              <a:t>into</a:t>
            </a:r>
            <a:r>
              <a:rPr lang="it-IT" b="1" dirty="0"/>
              <a:t> a </a:t>
            </a:r>
            <a:r>
              <a:rPr lang="it-IT" b="1" dirty="0" err="1"/>
              <a:t>marriage</a:t>
            </a:r>
            <a:r>
              <a:rPr lang="it-IT" b="1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criminalised</a:t>
            </a:r>
            <a:r>
              <a:rPr lang="it-IT" dirty="0" smtClean="0"/>
              <a:t>.</a:t>
            </a: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2. </a:t>
            </a:r>
            <a:r>
              <a:rPr lang="it-IT" dirty="0"/>
              <a:t>Parties </a:t>
            </a:r>
            <a:r>
              <a:rPr lang="it-IT" dirty="0" err="1"/>
              <a:t>shall</a:t>
            </a:r>
            <a:r>
              <a:rPr lang="it-IT" dirty="0"/>
              <a:t> take the </a:t>
            </a:r>
            <a:r>
              <a:rPr lang="it-IT" dirty="0" err="1"/>
              <a:t>necessary</a:t>
            </a:r>
            <a:r>
              <a:rPr lang="it-IT" dirty="0"/>
              <a:t> legislative or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to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intentional</a:t>
            </a:r>
            <a:r>
              <a:rPr lang="it-IT" dirty="0"/>
              <a:t> </a:t>
            </a:r>
            <a:r>
              <a:rPr lang="it-IT" dirty="0" err="1"/>
              <a:t>conduct</a:t>
            </a:r>
            <a:r>
              <a:rPr lang="it-IT" dirty="0"/>
              <a:t> of </a:t>
            </a:r>
            <a:r>
              <a:rPr lang="it-IT" b="1" dirty="0" err="1"/>
              <a:t>luring</a:t>
            </a:r>
            <a:r>
              <a:rPr lang="it-IT" dirty="0"/>
              <a:t> an </a:t>
            </a:r>
            <a:r>
              <a:rPr lang="it-IT" dirty="0" err="1"/>
              <a:t>adult</a:t>
            </a:r>
            <a:r>
              <a:rPr lang="it-IT" dirty="0"/>
              <a:t> or a </a:t>
            </a:r>
            <a:r>
              <a:rPr lang="it-IT" dirty="0" err="1"/>
              <a:t>child</a:t>
            </a:r>
            <a:r>
              <a:rPr lang="it-IT" dirty="0"/>
              <a:t> to the </a:t>
            </a:r>
            <a:r>
              <a:rPr lang="it-IT" dirty="0" err="1"/>
              <a:t>territory</a:t>
            </a:r>
            <a:r>
              <a:rPr lang="it-IT" dirty="0"/>
              <a:t> of a Party or State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she</a:t>
            </a:r>
            <a:r>
              <a:rPr lang="it-IT" dirty="0"/>
              <a:t> or he </a:t>
            </a:r>
            <a:r>
              <a:rPr lang="it-IT" dirty="0" err="1"/>
              <a:t>resides</a:t>
            </a:r>
            <a:r>
              <a:rPr lang="it-IT" dirty="0"/>
              <a:t> in </a:t>
            </a:r>
            <a:r>
              <a:rPr lang="it-IT" b="1" dirty="0"/>
              <a:t>with the </a:t>
            </a:r>
            <a:r>
              <a:rPr lang="it-IT" b="1" dirty="0" err="1"/>
              <a:t>purpose</a:t>
            </a:r>
            <a:r>
              <a:rPr lang="it-IT" b="1" dirty="0"/>
              <a:t> </a:t>
            </a:r>
            <a:r>
              <a:rPr lang="it-IT" dirty="0"/>
              <a:t>of forcing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adult</a:t>
            </a:r>
            <a:r>
              <a:rPr lang="it-IT" dirty="0"/>
              <a:t> or </a:t>
            </a:r>
            <a:r>
              <a:rPr lang="it-IT" dirty="0" err="1"/>
              <a:t>child</a:t>
            </a:r>
            <a:r>
              <a:rPr lang="it-IT" dirty="0"/>
              <a:t> to </a:t>
            </a:r>
            <a:r>
              <a:rPr lang="it-IT" dirty="0" err="1"/>
              <a:t>enter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 </a:t>
            </a:r>
            <a:r>
              <a:rPr lang="it-IT" dirty="0" err="1"/>
              <a:t>marriage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criminalised</a:t>
            </a:r>
            <a:r>
              <a:rPr lang="it-IT" dirty="0" smtClean="0"/>
              <a:t>.</a:t>
            </a:r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 flipV="1">
            <a:off x="746125" y="6136217"/>
            <a:ext cx="523875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397000" y="5818342"/>
            <a:ext cx="6397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2016: 19 su 34 Stati europei prevedevano un reato di matrimonio forzato.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767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4138"/>
            <a:ext cx="7620000" cy="1143000"/>
          </a:xfrm>
        </p:spPr>
        <p:txBody>
          <a:bodyPr/>
          <a:lstStyle/>
          <a:p>
            <a:pPr algn="ctr"/>
            <a:r>
              <a:rPr lang="it-IT" dirty="0" smtClean="0"/>
              <a:t>Il quadro normativo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125" y="1227139"/>
            <a:ext cx="8207376" cy="5456236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Fino al 2019: altre fattispecie (</a:t>
            </a:r>
            <a:r>
              <a:rPr lang="it-IT" dirty="0"/>
              <a:t>artt. 572</a:t>
            </a:r>
            <a:r>
              <a:rPr lang="it-IT" dirty="0" smtClean="0"/>
              <a:t>, </a:t>
            </a:r>
            <a:r>
              <a:rPr lang="it-IT" dirty="0"/>
              <a:t>610, 609-</a:t>
            </a:r>
            <a:r>
              <a:rPr lang="it-IT" i="1" dirty="0"/>
              <a:t>bis</a:t>
            </a:r>
            <a:r>
              <a:rPr lang="it-IT" dirty="0"/>
              <a:t>, 609-</a:t>
            </a:r>
            <a:r>
              <a:rPr lang="it-IT" i="1" dirty="0"/>
              <a:t>quater </a:t>
            </a:r>
            <a:r>
              <a:rPr lang="it-IT" dirty="0"/>
              <a:t>c.p</a:t>
            </a:r>
            <a:r>
              <a:rPr lang="it-IT" dirty="0" smtClean="0"/>
              <a:t>.).</a:t>
            </a:r>
          </a:p>
          <a:p>
            <a:pPr marL="11430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Il “</a:t>
            </a:r>
            <a:r>
              <a:rPr lang="it-IT" dirty="0"/>
              <a:t>Codice Rosso” (L. </a:t>
            </a:r>
            <a:r>
              <a:rPr lang="it-IT" dirty="0" smtClean="0"/>
              <a:t>19 luglio 2019 n</a:t>
            </a:r>
            <a:r>
              <a:rPr lang="it-IT" dirty="0"/>
              <a:t>. </a:t>
            </a:r>
            <a:r>
              <a:rPr lang="it-IT" dirty="0" smtClean="0"/>
              <a:t>69) </a:t>
            </a:r>
            <a:r>
              <a:rPr lang="it-IT" dirty="0"/>
              <a:t>e il nuovo art. 558-</a:t>
            </a:r>
            <a:r>
              <a:rPr lang="it-IT" i="1" dirty="0"/>
              <a:t>bis</a:t>
            </a:r>
            <a:r>
              <a:rPr lang="it-IT" dirty="0"/>
              <a:t> </a:t>
            </a:r>
            <a:r>
              <a:rPr lang="it-IT" dirty="0" smtClean="0"/>
              <a:t>c.p., “Costrizione o induzione al matrimonio”:</a:t>
            </a:r>
          </a:p>
          <a:p>
            <a:pPr marL="114300" indent="0" algn="just">
              <a:buNone/>
            </a:pPr>
            <a:r>
              <a:rPr lang="it-IT" dirty="0" smtClean="0"/>
              <a:t>1</a:t>
            </a:r>
            <a:r>
              <a:rPr lang="it-IT" dirty="0"/>
              <a:t>. Chiunque, </a:t>
            </a:r>
            <a:r>
              <a:rPr lang="it-IT" i="1" dirty="0"/>
              <a:t>con violenza o minaccia</a:t>
            </a:r>
            <a:r>
              <a:rPr lang="it-IT" dirty="0"/>
              <a:t>, </a:t>
            </a:r>
            <a:r>
              <a:rPr lang="it-IT" b="1" dirty="0">
                <a:solidFill>
                  <a:srgbClr val="FF0000"/>
                </a:solidFill>
              </a:rPr>
              <a:t>costringe</a:t>
            </a:r>
            <a:r>
              <a:rPr lang="it-IT" b="1" dirty="0"/>
              <a:t> una persona a contrarre matrimonio  o unione civile </a:t>
            </a:r>
            <a:r>
              <a:rPr lang="it-IT" dirty="0"/>
              <a:t>è punito con la reclusione da uno a cinque anni.</a:t>
            </a:r>
          </a:p>
          <a:p>
            <a:pPr marL="114300" indent="0" algn="just">
              <a:buNone/>
            </a:pPr>
            <a:r>
              <a:rPr lang="it-IT" dirty="0"/>
              <a:t>2. La </a:t>
            </a:r>
            <a:r>
              <a:rPr lang="it-IT" u="sng" dirty="0"/>
              <a:t>stessa pena</a:t>
            </a:r>
            <a:r>
              <a:rPr lang="it-IT" dirty="0"/>
              <a:t> si applica a chiunque, </a:t>
            </a:r>
            <a:r>
              <a:rPr lang="it-IT" i="1" dirty="0"/>
              <a:t>approfittando delle condizioni di vulnerabilità o di inferiorità psichica o di necessità di una persona, con abuso delle relazioni familiari, domestiche, lavorative o dell'autorità derivante dall'affidamento della persona per ragioni di cura, istruzione o educazione, vigilanza o custodia</a:t>
            </a:r>
            <a:r>
              <a:rPr lang="it-IT" dirty="0"/>
              <a:t>, </a:t>
            </a:r>
            <a:r>
              <a:rPr lang="it-IT" b="1" dirty="0">
                <a:solidFill>
                  <a:srgbClr val="FF0000"/>
                </a:solidFill>
              </a:rPr>
              <a:t>la induce </a:t>
            </a:r>
            <a:r>
              <a:rPr lang="it-IT" b="1" dirty="0"/>
              <a:t>a contrarre matrimonio o unione civile</a:t>
            </a:r>
            <a:r>
              <a:rPr lang="it-IT" dirty="0"/>
              <a:t>.</a:t>
            </a:r>
          </a:p>
          <a:p>
            <a:pPr marL="114300" indent="0" algn="just">
              <a:buNone/>
            </a:pPr>
            <a:r>
              <a:rPr lang="it-IT" dirty="0" smtClean="0"/>
              <a:t>(</a:t>
            </a:r>
            <a:r>
              <a:rPr lang="mr-IN" dirty="0" smtClean="0"/>
              <a:t>…</a:t>
            </a:r>
            <a:r>
              <a:rPr lang="it-IT" dirty="0" smtClean="0"/>
              <a:t>)</a:t>
            </a:r>
          </a:p>
          <a:p>
            <a:pPr marL="114300" indent="0" algn="just">
              <a:buNone/>
            </a:pPr>
            <a:r>
              <a:rPr lang="it-IT" dirty="0" smtClean="0"/>
              <a:t>5. Le disposizioni del presente articolo si applicano </a:t>
            </a:r>
            <a:r>
              <a:rPr lang="it-IT" b="1" dirty="0" smtClean="0"/>
              <a:t>anche quando il fatto è commesso all'estero</a:t>
            </a:r>
            <a:r>
              <a:rPr lang="it-IT" dirty="0" smtClean="0"/>
              <a:t> da cittadino italiano o </a:t>
            </a:r>
            <a:r>
              <a:rPr lang="it-IT" u="sng" dirty="0" smtClean="0"/>
              <a:t>da straniero residente in Italia</a:t>
            </a:r>
            <a:r>
              <a:rPr lang="it-IT" dirty="0" smtClean="0"/>
              <a:t> </a:t>
            </a:r>
            <a:r>
              <a:rPr lang="it-IT" u="sng" dirty="0" smtClean="0"/>
              <a:t>ovvero in danno</a:t>
            </a:r>
            <a:r>
              <a:rPr lang="it-IT" dirty="0" smtClean="0"/>
              <a:t> di cittadino italiano o </a:t>
            </a:r>
            <a:r>
              <a:rPr lang="it-IT" u="sng" dirty="0" smtClean="0"/>
              <a:t>di straniero residente in Italia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883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01498"/>
              </p:ext>
            </p:extLst>
          </p:nvPr>
        </p:nvGraphicFramePr>
        <p:xfrm>
          <a:off x="425450" y="1465755"/>
          <a:ext cx="7620000" cy="3568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763449"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smtClean="0"/>
                        <a:t>Aspetti positivi del nuovo reato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Limiti della fattispecie e possibili criticità</a:t>
                      </a:r>
                      <a:endParaRPr lang="it-IT" dirty="0"/>
                    </a:p>
                  </a:txBody>
                  <a:tcPr/>
                </a:tc>
              </a:tr>
              <a:tr h="442316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Accezione del termine matrimonio</a:t>
                      </a:r>
                    </a:p>
                  </a:txBody>
                  <a:tcPr/>
                </a:tc>
              </a:tr>
              <a:tr h="442316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Collocazione sistematica</a:t>
                      </a:r>
                    </a:p>
                  </a:txBody>
                  <a:tcPr/>
                </a:tc>
              </a:tr>
              <a:tr h="442316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Assenza di disposizioni più ampie</a:t>
                      </a:r>
                      <a:r>
                        <a:rPr lang="it-IT" baseline="0" dirty="0" smtClean="0"/>
                        <a:t> di prevenzione e monitoraggio</a:t>
                      </a:r>
                      <a:endParaRPr lang="it-IT" dirty="0" smtClean="0"/>
                    </a:p>
                  </a:txBody>
                  <a:tcPr/>
                </a:tc>
              </a:tr>
              <a:tr h="4423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Strumento di </a:t>
                      </a:r>
                      <a:r>
                        <a:rPr lang="it-IT" i="1" dirty="0" err="1" smtClean="0"/>
                        <a:t>empowerment</a:t>
                      </a:r>
                      <a:r>
                        <a:rPr lang="it-IT" dirty="0" smtClean="0"/>
                        <a:t> delle vittime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Rischio</a:t>
                      </a:r>
                      <a:r>
                        <a:rPr lang="it-IT" baseline="0" dirty="0" smtClean="0"/>
                        <a:t> che l’uso dello strumento penale inibisca le denunce</a:t>
                      </a:r>
                      <a:endParaRPr lang="it-IT" dirty="0"/>
                    </a:p>
                  </a:txBody>
                  <a:tcPr/>
                </a:tc>
              </a:tr>
              <a:tr h="4423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Messaggio chiaro sul disvalore del fenomeno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Rischio di una deriva simbolica</a:t>
                      </a:r>
                      <a:r>
                        <a:rPr lang="it-IT" baseline="0" dirty="0" smtClean="0">
                          <a:solidFill>
                            <a:srgbClr val="FF0000"/>
                          </a:solidFill>
                        </a:rPr>
                        <a:t> che stigmatizzi le culture “altre”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82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5263"/>
            <a:ext cx="7620000" cy="1143000"/>
          </a:xfrm>
        </p:spPr>
        <p:txBody>
          <a:bodyPr/>
          <a:lstStyle/>
          <a:p>
            <a:pPr algn="ctr"/>
            <a:r>
              <a:rPr lang="it-IT" dirty="0" smtClean="0"/>
              <a:t>I reati culturalmente orientati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75"/>
            <a:ext cx="7620000" cy="5286375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it-IT" sz="2000" dirty="0" smtClean="0"/>
              <a:t>Comportamenti </a:t>
            </a:r>
            <a:r>
              <a:rPr lang="it-IT" sz="2000" dirty="0"/>
              <a:t>realizzati da soggetti appartenenti ad una minoranza culturale, che sono considerati reati dall’ordinamento giuridico della cultura maggioritaria, pur essendo condonati, accettati come normali, o addirittura incoraggiati o imposti nel gruppo culturale </a:t>
            </a:r>
            <a:r>
              <a:rPr lang="it-IT" sz="2000" dirty="0" smtClean="0"/>
              <a:t>dell’agente. (Definizione di Van </a:t>
            </a:r>
            <a:r>
              <a:rPr lang="it-IT" sz="2000" dirty="0" err="1" smtClean="0"/>
              <a:t>Broeck</a:t>
            </a:r>
            <a:r>
              <a:rPr lang="it-IT" sz="2000" dirty="0" smtClean="0"/>
              <a:t>, 2001)</a:t>
            </a:r>
          </a:p>
          <a:p>
            <a:pPr marL="114300" indent="0" algn="just">
              <a:buNone/>
            </a:pPr>
            <a:endParaRPr lang="it-IT" sz="2400" dirty="0" smtClean="0"/>
          </a:p>
          <a:p>
            <a:pPr algn="just"/>
            <a:r>
              <a:rPr lang="it-IT" sz="2400" dirty="0" smtClean="0"/>
              <a:t>Quale riconoscimento per la motivazione culturale?</a:t>
            </a:r>
            <a:r>
              <a:rPr lang="it-IT" sz="2400" dirty="0"/>
              <a:t> </a:t>
            </a:r>
            <a:endParaRPr lang="it-IT" sz="2400" dirty="0" smtClean="0"/>
          </a:p>
          <a:p>
            <a:pPr algn="just"/>
            <a:endParaRPr lang="it-IT" sz="2400" dirty="0" smtClean="0"/>
          </a:p>
          <a:p>
            <a:pPr lvl="1" algn="just">
              <a:buFont typeface="Wingdings" charset="2"/>
              <a:buChar char="Ø"/>
            </a:pPr>
            <a:r>
              <a:rPr lang="it-IT" sz="2400" dirty="0"/>
              <a:t>Esimente dell’esercizio </a:t>
            </a:r>
            <a:r>
              <a:rPr lang="it-IT" sz="2400" dirty="0" smtClean="0"/>
              <a:t>di un diritto (</a:t>
            </a:r>
            <a:r>
              <a:rPr lang="it-IT" sz="2400" dirty="0"/>
              <a:t>art. 51 c.p.), ignoranza inevitabile della norma violata, esclusione del dolo, applicazione di circostanze attenuanti</a:t>
            </a:r>
            <a:r>
              <a:rPr lang="mr-IN" sz="2400" dirty="0"/>
              <a:t>…</a:t>
            </a:r>
            <a:endParaRPr lang="it-IT" sz="2400" dirty="0"/>
          </a:p>
          <a:p>
            <a:pPr lvl="1" algn="just">
              <a:buFont typeface="Wingdings" charset="2"/>
              <a:buChar char="Ø"/>
            </a:pPr>
            <a:endParaRPr lang="it-IT" sz="2400" dirty="0" smtClean="0"/>
          </a:p>
          <a:p>
            <a:pPr lvl="1" algn="just">
              <a:buFont typeface="Wingdings" charset="2"/>
              <a:buChar char="Ø"/>
            </a:pPr>
            <a:r>
              <a:rPr lang="it-IT" sz="2400" dirty="0" smtClean="0"/>
              <a:t>Reati </a:t>
            </a:r>
            <a:r>
              <a:rPr lang="it-IT" sz="2400" dirty="0" smtClean="0"/>
              <a:t>non </a:t>
            </a:r>
            <a:r>
              <a:rPr lang="it-IT" sz="2400" dirty="0" smtClean="0"/>
              <a:t>offensivi di beni fondamentali.</a:t>
            </a:r>
            <a:endParaRPr lang="it-IT" sz="2400" dirty="0" smtClean="0"/>
          </a:p>
          <a:p>
            <a:pPr lvl="1" algn="just">
              <a:buFont typeface="Wingdings" charset="2"/>
              <a:buChar char="Ø"/>
            </a:pPr>
            <a:endParaRPr lang="it-IT" sz="24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997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mr-IN" sz="2400" dirty="0"/>
              <a:t>…</a:t>
            </a:r>
            <a:r>
              <a:rPr lang="it-IT" sz="2400" dirty="0"/>
              <a:t>ma, soprattutto, quali limiti </a:t>
            </a:r>
            <a:r>
              <a:rPr lang="it-IT" sz="2400" dirty="0" smtClean="0"/>
              <a:t>al riconoscimento della motivazione culturale?</a:t>
            </a:r>
          </a:p>
          <a:p>
            <a:pPr marL="114300" indent="0" algn="just">
              <a:buNone/>
            </a:pPr>
            <a:endParaRPr lang="it-IT" sz="2400" dirty="0" smtClean="0"/>
          </a:p>
          <a:p>
            <a:pPr lvl="1" algn="just">
              <a:buFont typeface="Wingdings" charset="2"/>
              <a:buChar char="Ø"/>
            </a:pPr>
            <a:r>
              <a:rPr lang="it-IT" sz="2400" dirty="0" smtClean="0"/>
              <a:t>No violazione di beni fondamentali tutelati dalla Costituzione: vita, integrità fisica, libertà personale</a:t>
            </a:r>
            <a:r>
              <a:rPr lang="mr-IN" sz="2400" dirty="0" smtClean="0"/>
              <a:t>…</a:t>
            </a:r>
            <a:endParaRPr lang="it-IT" sz="2400" dirty="0" smtClean="0"/>
          </a:p>
          <a:p>
            <a:pPr marL="411480" lvl="1" indent="0" algn="just">
              <a:buNone/>
            </a:pPr>
            <a:endParaRPr lang="it-IT" sz="2400" dirty="0" smtClean="0"/>
          </a:p>
          <a:p>
            <a:pPr lvl="1" algn="just">
              <a:buFont typeface="Wingdings" charset="2"/>
              <a:buChar char="Ø"/>
            </a:pPr>
            <a:r>
              <a:rPr lang="it-IT" sz="2400" dirty="0" smtClean="0"/>
              <a:t>Saggio di Susan </a:t>
            </a:r>
            <a:r>
              <a:rPr lang="it-IT" sz="2400" dirty="0" err="1" smtClean="0"/>
              <a:t>Moller</a:t>
            </a:r>
            <a:r>
              <a:rPr lang="it-IT" sz="2400" dirty="0" smtClean="0"/>
              <a:t> </a:t>
            </a:r>
            <a:r>
              <a:rPr lang="it-IT" sz="2400" dirty="0" err="1" smtClean="0"/>
              <a:t>Okin</a:t>
            </a:r>
            <a:r>
              <a:rPr lang="it-IT" sz="2400" dirty="0" smtClean="0"/>
              <a:t>: “</a:t>
            </a:r>
            <a:r>
              <a:rPr lang="it-IT" sz="2400" i="1" dirty="0" err="1" smtClean="0"/>
              <a:t>Is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multiculturalism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bad</a:t>
            </a:r>
            <a:r>
              <a:rPr lang="it-IT" sz="2400" i="1" dirty="0" smtClean="0"/>
              <a:t> for </a:t>
            </a:r>
            <a:r>
              <a:rPr lang="it-IT" sz="2400" i="1" dirty="0" err="1" smtClean="0"/>
              <a:t>women</a:t>
            </a:r>
            <a:r>
              <a:rPr lang="it-IT" sz="2400" i="1" dirty="0" smtClean="0"/>
              <a:t>?</a:t>
            </a:r>
            <a:r>
              <a:rPr lang="it-IT" sz="2400" dirty="0" smtClean="0"/>
              <a:t>” (1997)</a:t>
            </a:r>
          </a:p>
          <a:p>
            <a:pPr lvl="1" algn="just">
              <a:buFont typeface="Wingdings" charset="2"/>
              <a:buChar char="Ø"/>
            </a:pPr>
            <a:endParaRPr lang="it-IT" sz="2400" dirty="0"/>
          </a:p>
          <a:p>
            <a:pPr lvl="1" algn="just">
              <a:buFont typeface="Wingdings" charset="2"/>
              <a:buChar char="Ø"/>
            </a:pPr>
            <a:r>
              <a:rPr lang="it-IT" sz="2400" dirty="0" smtClean="0"/>
              <a:t>Art. 42 Convenzione Istanbul: nessuna rilevanza dei fattori culturali per le violenze rientranti nell’ambito della Convenzione.</a:t>
            </a:r>
          </a:p>
          <a:p>
            <a:pPr algn="just"/>
            <a:endParaRPr lang="it-IT" dirty="0" smtClean="0"/>
          </a:p>
          <a:p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8445500" cy="1143000"/>
          </a:xfrm>
        </p:spPr>
        <p:txBody>
          <a:bodyPr/>
          <a:lstStyle/>
          <a:p>
            <a:pPr algn="ctr"/>
            <a:r>
              <a:rPr lang="it-IT" sz="4000" dirty="0" smtClean="0"/>
              <a:t>I reati culturalmente orientati (segue)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674289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9927"/>
            <a:ext cx="7620000" cy="1143000"/>
          </a:xfrm>
        </p:spPr>
        <p:txBody>
          <a:bodyPr/>
          <a:lstStyle/>
          <a:p>
            <a:pPr algn="ctr"/>
            <a:r>
              <a:rPr lang="it-IT" dirty="0" smtClean="0"/>
              <a:t>Conclusione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5750"/>
            <a:ext cx="7620000" cy="365125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Importante ruolo del diritto penale. 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Capacità simbolica positiva e possibilità di mutamento culturale (si pensi al matrimonio riparatore!).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Ma il diritto penale da solo non basta!</a:t>
            </a:r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7200" y="4878926"/>
            <a:ext cx="7620000" cy="317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r-IN" sz="2400" dirty="0" smtClean="0"/>
              <a:t>…</a:t>
            </a:r>
            <a:r>
              <a:rPr lang="it-IT" sz="2400" dirty="0" smtClean="0"/>
              <a:t>e voi cosa ne pensate?</a:t>
            </a:r>
            <a:endParaRPr lang="it-IT" sz="2400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5418675"/>
            <a:ext cx="7620000" cy="952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it-IT" dirty="0"/>
              <a:t>Sono necessarie norme </a:t>
            </a:r>
            <a:r>
              <a:rPr lang="it-IT" i="1" dirty="0"/>
              <a:t>ad hoc </a:t>
            </a:r>
            <a:r>
              <a:rPr lang="it-IT" dirty="0"/>
              <a:t>per reprimere </a:t>
            </a:r>
            <a:r>
              <a:rPr lang="it-IT" dirty="0" smtClean="0"/>
              <a:t>violenze di genere connotate </a:t>
            </a:r>
            <a:r>
              <a:rPr lang="it-IT" dirty="0"/>
              <a:t>culturalmente? </a:t>
            </a: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O </a:t>
            </a:r>
            <a:r>
              <a:rPr lang="it-IT" dirty="0"/>
              <a:t>il diritto penale deve restare ai margini in questi casi? </a:t>
            </a:r>
          </a:p>
          <a:p>
            <a:pPr marL="114300" indent="0" algn="just">
              <a:buFont typeface="Arial" pitchFamily="34" charset="0"/>
              <a:buNone/>
            </a:pPr>
            <a:endParaRPr lang="it-IT" dirty="0" smtClean="0"/>
          </a:p>
          <a:p>
            <a:pPr marL="114300" indent="0" algn="just">
              <a:buFont typeface="Arial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801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lbum da disegno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1389</TotalTime>
  <Words>643</Words>
  <Application>Microsoft Macintosh PowerPoint</Application>
  <PresentationFormat>Presentazione su schermo (4:3)</PresentationFormat>
  <Paragraphs>81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Adjacency</vt:lpstr>
      <vt:lpstr>Il fenomeno dei matrimoni forzati nel sistema penale italiano</vt:lpstr>
      <vt:lpstr>Il matrimonio forzato</vt:lpstr>
      <vt:lpstr>Le caratteristiche  </vt:lpstr>
      <vt:lpstr>La Convenzione di Istanbul (2011) e l’obbligo di incriminazione</vt:lpstr>
      <vt:lpstr>Il quadro normativo in Italia</vt:lpstr>
      <vt:lpstr>Presentazione di PowerPoint</vt:lpstr>
      <vt:lpstr>I reati culturalmente orientati</vt:lpstr>
      <vt:lpstr>I reati culturalmente orientati (segue)</vt:lpstr>
      <vt:lpstr>Conclusione</vt:lpstr>
      <vt:lpstr>GRAZIE PER L’ATTENZIONE! 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jnj</dc:title>
  <dc:creator>ALESSANDRO PEPE'</dc:creator>
  <cp:lastModifiedBy>ALESSANDRO PEPE'</cp:lastModifiedBy>
  <cp:revision>51</cp:revision>
  <dcterms:created xsi:type="dcterms:W3CDTF">2020-12-07T19:38:26Z</dcterms:created>
  <dcterms:modified xsi:type="dcterms:W3CDTF">2020-12-09T17:36:21Z</dcterms:modified>
</cp:coreProperties>
</file>