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30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27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42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64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86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01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20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75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04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86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73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it-I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it-I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CF4-27EB-4E09-ADBE-958CF97C97EA}" type="datetimeFigureOut">
              <a:rPr lang="it-IT" smtClean="0"/>
              <a:t>06/12/2020</a:t>
            </a:fld>
            <a:endParaRPr lang="it-I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8DF76-D0B8-4C68-8D48-D743D4FD8678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19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smtClean="0">
                <a:solidFill>
                  <a:srgbClr val="002060"/>
                </a:solidFill>
              </a:rPr>
              <a:t>Oraciones relativas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059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Oraciones de relativo o adjetivas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2060"/>
                </a:solidFill>
              </a:rPr>
              <a:t>Desempeñan la función de adjetivo dentro del enunciado del que forman parte.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2060"/>
                </a:solidFill>
              </a:rPr>
              <a:t>Estas oraciones modifican o complementan a un sustantivo llamado </a:t>
            </a:r>
            <a:r>
              <a:rPr lang="es-MX" b="1" dirty="0" smtClean="0">
                <a:solidFill>
                  <a:srgbClr val="002060"/>
                </a:solidFill>
              </a:rPr>
              <a:t>antecedente</a:t>
            </a:r>
            <a:r>
              <a:rPr lang="es-MX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2060"/>
                </a:solidFill>
              </a:rPr>
              <a:t>Están introducidas por un pronombre o adverbio relativo. </a:t>
            </a:r>
          </a:p>
          <a:p>
            <a:endParaRPr lang="es-MX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El consumo de </a:t>
            </a:r>
            <a:r>
              <a:rPr lang="es-MX" b="1" i="1" dirty="0" smtClean="0">
                <a:solidFill>
                  <a:srgbClr val="002060"/>
                </a:solidFill>
              </a:rPr>
              <a:t>energías</a:t>
            </a:r>
            <a:r>
              <a:rPr lang="es-MX" i="1" dirty="0" smtClean="0">
                <a:solidFill>
                  <a:srgbClr val="002060"/>
                </a:solidFill>
              </a:rPr>
              <a:t> </a:t>
            </a:r>
            <a:r>
              <a:rPr lang="es-MX" i="1" u="sng" dirty="0" smtClean="0">
                <a:solidFill>
                  <a:srgbClr val="002060"/>
                </a:solidFill>
              </a:rPr>
              <a:t>que pueden renovarse </a:t>
            </a:r>
            <a:r>
              <a:rPr lang="es-MX" i="1" dirty="0" smtClean="0">
                <a:solidFill>
                  <a:srgbClr val="002060"/>
                </a:solidFill>
              </a:rPr>
              <a:t>es prioritario en las políticas medioambientales. (→el consumo de energías </a:t>
            </a:r>
            <a:r>
              <a:rPr lang="es-MX" i="1" u="sng" dirty="0" smtClean="0">
                <a:solidFill>
                  <a:srgbClr val="002060"/>
                </a:solidFill>
              </a:rPr>
              <a:t>renovables</a:t>
            </a:r>
            <a:r>
              <a:rPr lang="es-MX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El </a:t>
            </a:r>
            <a:r>
              <a:rPr lang="es-MX" b="1" i="1" dirty="0" smtClean="0">
                <a:solidFill>
                  <a:srgbClr val="002060"/>
                </a:solidFill>
              </a:rPr>
              <a:t>candidato</a:t>
            </a:r>
            <a:r>
              <a:rPr lang="es-MX" i="1" dirty="0" smtClean="0">
                <a:solidFill>
                  <a:srgbClr val="002060"/>
                </a:solidFill>
              </a:rPr>
              <a:t> </a:t>
            </a:r>
            <a:r>
              <a:rPr lang="es-MX" i="1" u="sng" dirty="0" smtClean="0">
                <a:solidFill>
                  <a:srgbClr val="002060"/>
                </a:solidFill>
              </a:rPr>
              <a:t>que ganó </a:t>
            </a:r>
            <a:r>
              <a:rPr lang="es-MX" i="1" dirty="0" smtClean="0">
                <a:solidFill>
                  <a:srgbClr val="002060"/>
                </a:solidFill>
              </a:rPr>
              <a:t>las elecciones tomará el poder en el mes de enero del próximo año. (→el candidato </a:t>
            </a:r>
            <a:r>
              <a:rPr lang="es-MX" i="1" u="sng" dirty="0" smtClean="0">
                <a:solidFill>
                  <a:srgbClr val="002060"/>
                </a:solidFill>
              </a:rPr>
              <a:t>ganador</a:t>
            </a:r>
            <a:r>
              <a:rPr lang="es-MX" i="1" dirty="0" smtClean="0">
                <a:solidFill>
                  <a:srgbClr val="002060"/>
                </a:solidFill>
              </a:rPr>
              <a:t>)</a:t>
            </a:r>
          </a:p>
          <a:p>
            <a:endParaRPr lang="it-IT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5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Tipos de oraciones relativas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002060"/>
                </a:solidFill>
              </a:rPr>
              <a:t>EXPLICATIVAS</a:t>
            </a:r>
            <a:endParaRPr lang="it-IT" sz="40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Añaden información sobre el antecedente que aparece ya determinado en la oración principal. 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No es necesaria para identificarlo.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Por lo general aparecen entre comas.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002060"/>
                </a:solidFill>
              </a:rPr>
              <a:t>ESPECIFICATIVAS</a:t>
            </a:r>
            <a:endParaRPr lang="it-IT" sz="4000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Restringen la extensión del antecedente.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Son necesarias para identificarlo.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Al suprimirlas alteramos el contenido informativo del sintagma en el que se encuentran. </a:t>
            </a:r>
          </a:p>
          <a:p>
            <a:pPr marL="0" indent="0">
              <a:buNone/>
            </a:pPr>
            <a:r>
              <a:rPr lang="es-MX" dirty="0" smtClean="0">
                <a:solidFill>
                  <a:srgbClr val="002060"/>
                </a:solidFill>
              </a:rPr>
              <a:t>No están separadas de la oración principal por comas.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175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EJEMPLOS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002060"/>
                </a:solidFill>
              </a:rPr>
              <a:t>EXPLICATIVAS</a:t>
            </a:r>
            <a:endParaRPr lang="it-IT" sz="4000" dirty="0">
              <a:solidFill>
                <a:srgbClr val="00206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i="1" dirty="0" smtClean="0">
                <a:solidFill>
                  <a:srgbClr val="002060"/>
                </a:solidFill>
              </a:rPr>
              <a:t>Las normas, que habían sido aprobadas, fueron aplicadas inmediatamente.</a:t>
            </a:r>
          </a:p>
          <a:p>
            <a:pPr>
              <a:buFont typeface="Wingdings" panose="05000000000000000000" pitchFamily="2" charset="2"/>
              <a:buChar char="q"/>
            </a:pPr>
            <a:endParaRPr lang="es-MX" i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i="1" dirty="0" smtClean="0">
                <a:solidFill>
                  <a:srgbClr val="002060"/>
                </a:solidFill>
              </a:rPr>
              <a:t>El estudiante, quien no había entregado su tesis, esperaba al director en su oficina. </a:t>
            </a:r>
            <a:endParaRPr lang="it-IT" i="1" dirty="0">
              <a:solidFill>
                <a:srgbClr val="002060"/>
              </a:solidFill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002060"/>
                </a:solidFill>
              </a:rPr>
              <a:t>ESPECIFICATIVAS</a:t>
            </a:r>
            <a:endParaRPr lang="it-IT" sz="4000" dirty="0">
              <a:solidFill>
                <a:srgbClr val="002060"/>
              </a:solidFill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i="1" dirty="0" smtClean="0">
                <a:solidFill>
                  <a:srgbClr val="002060"/>
                </a:solidFill>
              </a:rPr>
              <a:t>Nunca tires por el desagüe de la cocina el aceite que quieres desechar, es muy contaminante.</a:t>
            </a:r>
          </a:p>
          <a:p>
            <a:pPr marL="0" indent="0">
              <a:buNone/>
            </a:pPr>
            <a:endParaRPr lang="es-MX" i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i="1" dirty="0" smtClean="0">
                <a:solidFill>
                  <a:srgbClr val="002060"/>
                </a:solidFill>
              </a:rPr>
              <a:t>Los alumnos que no han pagado la inscripción no podrán asistir al seminario. </a:t>
            </a:r>
            <a:endParaRPr lang="it-IT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2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CONECTORES DE RELATIVO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3300" b="1" dirty="0" smtClean="0">
                <a:solidFill>
                  <a:srgbClr val="002060"/>
                </a:solidFill>
              </a:rPr>
              <a:t>QUE</a:t>
            </a:r>
            <a:r>
              <a:rPr lang="es-MX" dirty="0" smtClean="0">
                <a:solidFill>
                  <a:srgbClr val="002060"/>
                </a:solidFill>
              </a:rPr>
              <a:t>: puede referirse a antecedente de persona o de cosa, singular o plural.</a:t>
            </a:r>
          </a:p>
          <a:p>
            <a:pPr marL="0" indent="0">
              <a:buNone/>
            </a:pPr>
            <a:endParaRPr lang="es-MX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3300" b="1" dirty="0" smtClean="0">
                <a:solidFill>
                  <a:srgbClr val="002060"/>
                </a:solidFill>
              </a:rPr>
              <a:t>QUIEN/ES</a:t>
            </a:r>
            <a:r>
              <a:rPr lang="es-MX" dirty="0" smtClean="0">
                <a:solidFill>
                  <a:srgbClr val="002060"/>
                </a:solidFill>
              </a:rPr>
              <a:t>: si el antecedente es persona (registro formal, escrito), más común: </a:t>
            </a:r>
            <a:r>
              <a:rPr lang="es-MX" sz="3300" b="1" dirty="0" smtClean="0">
                <a:solidFill>
                  <a:srgbClr val="002060"/>
                </a:solidFill>
              </a:rPr>
              <a:t>EL/LA/LOS/LAS QUE</a:t>
            </a:r>
          </a:p>
          <a:p>
            <a:pPr marL="0" indent="0">
              <a:buNone/>
            </a:pPr>
            <a:endParaRPr lang="es-MX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3300" b="1" dirty="0" smtClean="0">
                <a:solidFill>
                  <a:srgbClr val="002060"/>
                </a:solidFill>
              </a:rPr>
              <a:t>EL/LA CUAL – LOS/LAS CUALES</a:t>
            </a:r>
            <a:r>
              <a:rPr lang="es-MX" dirty="0" smtClean="0">
                <a:solidFill>
                  <a:srgbClr val="002060"/>
                </a:solidFill>
              </a:rPr>
              <a:t>:  solo en contextos formales.</a:t>
            </a:r>
          </a:p>
          <a:p>
            <a:pPr marL="0" indent="0">
              <a:buNone/>
            </a:pPr>
            <a:endParaRPr lang="es-MX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3300" b="1" dirty="0" smtClean="0">
                <a:solidFill>
                  <a:srgbClr val="002060"/>
                </a:solidFill>
              </a:rPr>
              <a:t>CUYO/-A/-OS/-AS</a:t>
            </a:r>
            <a:r>
              <a:rPr lang="es-MX" dirty="0" smtClean="0">
                <a:solidFill>
                  <a:srgbClr val="002060"/>
                </a:solidFill>
              </a:rPr>
              <a:t>: funcionan como posesivos y con concuerdan en género y número con el sustantivo al que preceden y no con su antecedente. </a:t>
            </a:r>
          </a:p>
          <a:p>
            <a:pPr marL="0" indent="0">
              <a:buNone/>
            </a:pPr>
            <a:endParaRPr lang="es-MX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3300" b="1" dirty="0" smtClean="0">
                <a:solidFill>
                  <a:srgbClr val="002060"/>
                </a:solidFill>
              </a:rPr>
              <a:t>DONDE, COMO, CUANDO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4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4024" y="365125"/>
            <a:ext cx="10429775" cy="1325563"/>
          </a:xfrm>
        </p:spPr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Ejemplos de conectores de relativo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i="1" dirty="0" smtClean="0"/>
              <a:t>E</a:t>
            </a:r>
            <a:r>
              <a:rPr lang="es-MX" i="1" dirty="0" smtClean="0">
                <a:solidFill>
                  <a:srgbClr val="002060"/>
                </a:solidFill>
              </a:rPr>
              <a:t>l tratado </a:t>
            </a:r>
            <a:r>
              <a:rPr lang="es-MX" b="1" i="1" dirty="0" smtClean="0">
                <a:solidFill>
                  <a:srgbClr val="002060"/>
                </a:solidFill>
              </a:rPr>
              <a:t>que</a:t>
            </a:r>
            <a:r>
              <a:rPr lang="es-MX" i="1" dirty="0" smtClean="0">
                <a:solidFill>
                  <a:srgbClr val="002060"/>
                </a:solidFill>
              </a:rPr>
              <a:t> han aprobado en la cumbre sobre el medio </a:t>
            </a:r>
            <a:r>
              <a:rPr lang="es-MX" i="1" dirty="0" smtClean="0">
                <a:solidFill>
                  <a:srgbClr val="002060"/>
                </a:solidFill>
              </a:rPr>
              <a:t>ambiente </a:t>
            </a:r>
            <a:r>
              <a:rPr lang="es-MX" i="1" dirty="0" smtClean="0">
                <a:solidFill>
                  <a:srgbClr val="002060"/>
                </a:solidFill>
              </a:rPr>
              <a:t>es de gran relevancia.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El detenido, </a:t>
            </a:r>
            <a:r>
              <a:rPr lang="es-MX" b="1" i="1" dirty="0" smtClean="0">
                <a:solidFill>
                  <a:srgbClr val="002060"/>
                </a:solidFill>
              </a:rPr>
              <a:t>quien</a:t>
            </a:r>
            <a:r>
              <a:rPr lang="es-MX" i="1" dirty="0" smtClean="0">
                <a:solidFill>
                  <a:srgbClr val="002060"/>
                </a:solidFill>
              </a:rPr>
              <a:t> declaró más tarde ser miembro del partido verde, ha sido puesto en libertad esta mañana.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Señor director, los activistas de </a:t>
            </a:r>
            <a:r>
              <a:rPr lang="es-MX" b="1" i="1" dirty="0" smtClean="0">
                <a:solidFill>
                  <a:srgbClr val="002060"/>
                </a:solidFill>
              </a:rPr>
              <a:t>los que </a:t>
            </a:r>
            <a:r>
              <a:rPr lang="es-MX" i="1" dirty="0" smtClean="0">
                <a:solidFill>
                  <a:srgbClr val="002060"/>
                </a:solidFill>
              </a:rPr>
              <a:t>habla la prensa de hoy están esperándole en su despacho.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Los alumnos de economía solicitaron una cita con el rector, </a:t>
            </a:r>
            <a:r>
              <a:rPr lang="es-MX" b="1" i="1" dirty="0" smtClean="0">
                <a:solidFill>
                  <a:srgbClr val="002060"/>
                </a:solidFill>
              </a:rPr>
              <a:t>el cual </a:t>
            </a:r>
            <a:r>
              <a:rPr lang="es-MX" i="1" dirty="0" smtClean="0">
                <a:solidFill>
                  <a:srgbClr val="002060"/>
                </a:solidFill>
              </a:rPr>
              <a:t>la concedió rápidamente.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El científico, </a:t>
            </a:r>
            <a:r>
              <a:rPr lang="es-MX" b="1" i="1" dirty="0" smtClean="0">
                <a:solidFill>
                  <a:srgbClr val="002060"/>
                </a:solidFill>
              </a:rPr>
              <a:t>cuyas</a:t>
            </a:r>
            <a:r>
              <a:rPr lang="es-MX" i="1" dirty="0" smtClean="0">
                <a:solidFill>
                  <a:srgbClr val="002060"/>
                </a:solidFill>
              </a:rPr>
              <a:t> ideas fueron rebatidas en el congreso, no intervino durante el debate final.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Los ecologistas se preocupan por el futuro del planeta, </a:t>
            </a:r>
            <a:r>
              <a:rPr lang="es-MX" b="1" i="1" dirty="0" smtClean="0">
                <a:solidFill>
                  <a:srgbClr val="002060"/>
                </a:solidFill>
              </a:rPr>
              <a:t>cuando</a:t>
            </a:r>
            <a:r>
              <a:rPr lang="es-MX" i="1" dirty="0" smtClean="0">
                <a:solidFill>
                  <a:srgbClr val="002060"/>
                </a:solidFill>
              </a:rPr>
              <a:t> la grave situación es irreversible.</a:t>
            </a:r>
            <a:endParaRPr lang="it-IT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93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002060"/>
                </a:solidFill>
              </a:rPr>
              <a:t>¿Indicativo o subjuntivo?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2060"/>
                </a:solidFill>
              </a:rPr>
              <a:t>Cuando el antecedente es conocido o se dice de él algo seguro, constatado, el verbo de la oración de relativo está en INDICATIVO.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Las empresas que </a:t>
            </a:r>
            <a:r>
              <a:rPr lang="es-MX" i="1" u="sng" dirty="0" smtClean="0">
                <a:solidFill>
                  <a:srgbClr val="002060"/>
                </a:solidFill>
              </a:rPr>
              <a:t>se dedican </a:t>
            </a:r>
            <a:r>
              <a:rPr lang="es-MX" i="1" dirty="0" smtClean="0">
                <a:solidFill>
                  <a:srgbClr val="002060"/>
                </a:solidFill>
              </a:rPr>
              <a:t>al reciclaje de basura cuentan con una subvención estatal.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Cerca de mi casa hay un </a:t>
            </a:r>
            <a:r>
              <a:rPr lang="es-MX" i="1" dirty="0" smtClean="0">
                <a:solidFill>
                  <a:srgbClr val="002060"/>
                </a:solidFill>
              </a:rPr>
              <a:t>contenedor </a:t>
            </a:r>
            <a:r>
              <a:rPr lang="es-MX" i="1" dirty="0" smtClean="0">
                <a:solidFill>
                  <a:srgbClr val="002060"/>
                </a:solidFill>
              </a:rPr>
              <a:t>donde </a:t>
            </a:r>
            <a:r>
              <a:rPr lang="es-MX" i="1" u="sng" dirty="0" smtClean="0">
                <a:solidFill>
                  <a:srgbClr val="002060"/>
                </a:solidFill>
              </a:rPr>
              <a:t>puedo</a:t>
            </a:r>
            <a:r>
              <a:rPr lang="es-MX" i="1" dirty="0" smtClean="0">
                <a:solidFill>
                  <a:srgbClr val="002060"/>
                </a:solidFill>
              </a:rPr>
              <a:t> tirar el vidrio</a:t>
            </a:r>
            <a:r>
              <a:rPr lang="es-MX" dirty="0" smtClean="0">
                <a:solidFill>
                  <a:srgbClr val="00206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2060"/>
                </a:solidFill>
              </a:rPr>
              <a:t>Cuando el antecedente no es conocido, se dice de él algo no constatado, se niega su existencia o se dice que es escaso, el verbo de la oración de relativo está en SUBJUNTIVO.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Estoy buscando un contenedor donde </a:t>
            </a:r>
            <a:r>
              <a:rPr lang="es-MX" i="1" u="sng" dirty="0" smtClean="0">
                <a:solidFill>
                  <a:srgbClr val="002060"/>
                </a:solidFill>
              </a:rPr>
              <a:t>pueda</a:t>
            </a:r>
            <a:r>
              <a:rPr lang="es-MX" i="1" dirty="0" smtClean="0">
                <a:solidFill>
                  <a:srgbClr val="002060"/>
                </a:solidFill>
              </a:rPr>
              <a:t> tirar el vidrio.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MX" i="1" dirty="0" smtClean="0">
                <a:solidFill>
                  <a:srgbClr val="002060"/>
                </a:solidFill>
              </a:rPr>
              <a:t>¿Conoces alguna ciudad en la que no </a:t>
            </a:r>
            <a:r>
              <a:rPr lang="es-MX" i="1" u="sng" dirty="0" smtClean="0">
                <a:solidFill>
                  <a:srgbClr val="002060"/>
                </a:solidFill>
              </a:rPr>
              <a:t>haya</a:t>
            </a:r>
            <a:r>
              <a:rPr lang="es-MX" i="1" dirty="0" smtClean="0">
                <a:solidFill>
                  <a:srgbClr val="002060"/>
                </a:solidFill>
              </a:rPr>
              <a:t> contaminación?</a:t>
            </a:r>
            <a:endParaRPr lang="it-IT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54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532</Words>
  <Application>Microsoft Office PowerPoint</Application>
  <PresentationFormat>Panorámica</PresentationFormat>
  <Paragraphs>51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Oraciones relativas </vt:lpstr>
      <vt:lpstr>Oraciones de relativo o adjetivas</vt:lpstr>
      <vt:lpstr>Tipos de oraciones relativas</vt:lpstr>
      <vt:lpstr>EJEMPLOS</vt:lpstr>
      <vt:lpstr>CONECTORES DE RELATIVO</vt:lpstr>
      <vt:lpstr>Ejemplos de conectores de relativo</vt:lpstr>
      <vt:lpstr>¿Indicativo o subjuntivo?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concesivas y relativas</dc:title>
  <dc:creator>anamaria.gonzalez</dc:creator>
  <cp:lastModifiedBy>anamaria.gonzalez</cp:lastModifiedBy>
  <cp:revision>11</cp:revision>
  <dcterms:created xsi:type="dcterms:W3CDTF">2020-12-04T18:42:54Z</dcterms:created>
  <dcterms:modified xsi:type="dcterms:W3CDTF">2020-12-07T00:02:14Z</dcterms:modified>
</cp:coreProperties>
</file>