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5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18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39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90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10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6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52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79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58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12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57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392D4-E00A-40DB-A01E-7CE89CB9F8CE}" type="datetimeFigureOut">
              <a:rPr lang="it-IT" smtClean="0"/>
              <a:t>04/12/2020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80E41-FD8D-4DC9-9EED-6F217C90C4E8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59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Oraciones causales y consecutivas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79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de oraciones consecutivas y uso de conectores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Esta enfadado, </a:t>
            </a:r>
            <a:r>
              <a:rPr lang="es-MX" b="1" dirty="0" smtClean="0"/>
              <a:t>por eso </a:t>
            </a:r>
            <a:r>
              <a:rPr lang="es-MX" u="sng" dirty="0" smtClean="0"/>
              <a:t>no habla</a:t>
            </a:r>
            <a:r>
              <a:rPr lang="es-MX" dirty="0" smtClean="0"/>
              <a:t>.</a:t>
            </a:r>
          </a:p>
          <a:p>
            <a:r>
              <a:rPr lang="es-MX" dirty="0" smtClean="0"/>
              <a:t>Te lo advertí, </a:t>
            </a:r>
            <a:r>
              <a:rPr lang="es-MX" b="1" dirty="0" smtClean="0"/>
              <a:t>así es que </a:t>
            </a:r>
            <a:r>
              <a:rPr lang="es-MX" u="sng" dirty="0" smtClean="0"/>
              <a:t>no te enfades</a:t>
            </a:r>
            <a:r>
              <a:rPr lang="es-MX" dirty="0" smtClean="0"/>
              <a:t>.</a:t>
            </a:r>
          </a:p>
          <a:p>
            <a:r>
              <a:rPr lang="es-MX" dirty="0" smtClean="0"/>
              <a:t>Necesito liquidez, </a:t>
            </a:r>
            <a:r>
              <a:rPr lang="es-MX" b="1" dirty="0" smtClean="0"/>
              <a:t>por (lo) tanto</a:t>
            </a:r>
            <a:r>
              <a:rPr lang="es-MX" dirty="0" smtClean="0"/>
              <a:t>, </a:t>
            </a:r>
            <a:r>
              <a:rPr lang="es-MX" u="sng" dirty="0" smtClean="0"/>
              <a:t>tengo</a:t>
            </a:r>
            <a:r>
              <a:rPr lang="es-MX" dirty="0" smtClean="0"/>
              <a:t> que vender mis fondos de inversión. </a:t>
            </a:r>
          </a:p>
          <a:p>
            <a:r>
              <a:rPr lang="es-MX" dirty="0" smtClean="0"/>
              <a:t>La sequía acabó con la producción de cereales, </a:t>
            </a:r>
            <a:r>
              <a:rPr lang="es-MX" b="1" dirty="0" smtClean="0"/>
              <a:t>por consiguiente </a:t>
            </a:r>
            <a:r>
              <a:rPr lang="es-MX" u="sng" dirty="0" smtClean="0"/>
              <a:t>aumentará</a:t>
            </a:r>
            <a:r>
              <a:rPr lang="es-MX" dirty="0" smtClean="0"/>
              <a:t> su precio de venta.</a:t>
            </a:r>
          </a:p>
          <a:p>
            <a:r>
              <a:rPr lang="es-MX" dirty="0" smtClean="0"/>
              <a:t>No he recibido la convocatoria, </a:t>
            </a:r>
            <a:r>
              <a:rPr lang="es-MX" b="1" dirty="0" smtClean="0"/>
              <a:t>de modo que </a:t>
            </a:r>
            <a:r>
              <a:rPr lang="es-MX" u="sng" dirty="0" smtClean="0"/>
              <a:t>no se </a:t>
            </a:r>
            <a:r>
              <a:rPr lang="es-MX" dirty="0" smtClean="0"/>
              <a:t>cuándo será la próxima reunión. </a:t>
            </a:r>
          </a:p>
          <a:p>
            <a:r>
              <a:rPr lang="es-MX" dirty="0" smtClean="0"/>
              <a:t>La economía venezolana está mejorando, </a:t>
            </a:r>
            <a:r>
              <a:rPr lang="es-MX" b="1" dirty="0" smtClean="0"/>
              <a:t>entonces</a:t>
            </a:r>
            <a:r>
              <a:rPr lang="es-MX" dirty="0" smtClean="0"/>
              <a:t> </a:t>
            </a:r>
            <a:r>
              <a:rPr lang="es-MX" u="sng" dirty="0" smtClean="0"/>
              <a:t>invirtamos</a:t>
            </a:r>
            <a:r>
              <a:rPr lang="es-MX" dirty="0" smtClean="0"/>
              <a:t> ahora.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9929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…más ejemplos de oraciones consecutivas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Pienso, luego existo</a:t>
            </a:r>
          </a:p>
          <a:p>
            <a:r>
              <a:rPr lang="es-MX" dirty="0" smtClean="0"/>
              <a:t>Nunca ha salido del país, </a:t>
            </a:r>
            <a:r>
              <a:rPr lang="es-MX" b="1" dirty="0" smtClean="0"/>
              <a:t>de ahí que </a:t>
            </a:r>
            <a:r>
              <a:rPr lang="es-MX" u="sng" dirty="0" smtClean="0"/>
              <a:t>quiera</a:t>
            </a:r>
            <a:r>
              <a:rPr lang="es-MX" dirty="0" smtClean="0"/>
              <a:t> ir a estudiar fuera. </a:t>
            </a:r>
          </a:p>
          <a:p>
            <a:r>
              <a:rPr lang="es-MX" dirty="0" smtClean="0"/>
              <a:t>Arriesgó </a:t>
            </a:r>
            <a:r>
              <a:rPr lang="es-MX" b="1" dirty="0" smtClean="0"/>
              <a:t>tanto</a:t>
            </a:r>
            <a:r>
              <a:rPr lang="es-MX" dirty="0" smtClean="0"/>
              <a:t> </a:t>
            </a:r>
            <a:r>
              <a:rPr lang="es-MX" b="1" dirty="0" smtClean="0"/>
              <a:t>que</a:t>
            </a:r>
            <a:r>
              <a:rPr lang="es-MX" dirty="0" smtClean="0"/>
              <a:t> lo </a:t>
            </a:r>
            <a:r>
              <a:rPr lang="es-MX" u="sng" dirty="0" smtClean="0"/>
              <a:t>perdió</a:t>
            </a:r>
            <a:r>
              <a:rPr lang="es-MX" dirty="0" smtClean="0"/>
              <a:t> todo. / No arriesgues </a:t>
            </a:r>
            <a:r>
              <a:rPr lang="es-MX" b="1" dirty="0" smtClean="0"/>
              <a:t>tanto que </a:t>
            </a:r>
            <a:r>
              <a:rPr lang="es-MX" dirty="0" smtClean="0"/>
              <a:t>lo </a:t>
            </a:r>
            <a:r>
              <a:rPr lang="es-MX" u="sng" dirty="0" smtClean="0"/>
              <a:t>pierdas</a:t>
            </a:r>
            <a:r>
              <a:rPr lang="es-MX" dirty="0" smtClean="0"/>
              <a:t> todo.</a:t>
            </a:r>
          </a:p>
          <a:p>
            <a:r>
              <a:rPr lang="es-MX" dirty="0" smtClean="0"/>
              <a:t>Es </a:t>
            </a:r>
            <a:r>
              <a:rPr lang="es-MX" b="1" dirty="0" smtClean="0"/>
              <a:t>tan</a:t>
            </a:r>
            <a:r>
              <a:rPr lang="es-MX" dirty="0" smtClean="0"/>
              <a:t> </a:t>
            </a:r>
            <a:r>
              <a:rPr lang="es-MX" u="sng" dirty="0" smtClean="0"/>
              <a:t>bueno</a:t>
            </a:r>
            <a:r>
              <a:rPr lang="es-MX" dirty="0" smtClean="0"/>
              <a:t> </a:t>
            </a:r>
            <a:r>
              <a:rPr lang="es-MX" b="1" dirty="0" smtClean="0"/>
              <a:t>que</a:t>
            </a:r>
            <a:r>
              <a:rPr lang="es-MX" dirty="0" smtClean="0"/>
              <a:t> </a:t>
            </a:r>
            <a:r>
              <a:rPr lang="es-MX" u="sng" dirty="0" smtClean="0"/>
              <a:t>se aprovechan </a:t>
            </a:r>
            <a:r>
              <a:rPr lang="es-MX" dirty="0" smtClean="0"/>
              <a:t>de él.  </a:t>
            </a:r>
          </a:p>
          <a:p>
            <a:r>
              <a:rPr lang="es-MX" dirty="0" smtClean="0"/>
              <a:t>Aplicaron </a:t>
            </a:r>
            <a:r>
              <a:rPr lang="es-MX" b="1" dirty="0" smtClean="0"/>
              <a:t>tales </a:t>
            </a:r>
            <a:r>
              <a:rPr lang="es-MX" u="sng" dirty="0" smtClean="0"/>
              <a:t>condiciones de venta </a:t>
            </a:r>
            <a:r>
              <a:rPr lang="es-MX" b="1" dirty="0" smtClean="0"/>
              <a:t>que</a:t>
            </a:r>
            <a:r>
              <a:rPr lang="es-MX" dirty="0" smtClean="0"/>
              <a:t> no </a:t>
            </a:r>
            <a:r>
              <a:rPr lang="es-MX" u="sng" dirty="0" smtClean="0"/>
              <a:t>se cerró </a:t>
            </a:r>
            <a:r>
              <a:rPr lang="es-MX" dirty="0" smtClean="0"/>
              <a:t>el contrato.</a:t>
            </a:r>
          </a:p>
          <a:p>
            <a:r>
              <a:rPr lang="es-MX" dirty="0" smtClean="0"/>
              <a:t>Hoy tengo </a:t>
            </a:r>
            <a:r>
              <a:rPr lang="es-MX" b="1" dirty="0" smtClean="0"/>
              <a:t>tanto</a:t>
            </a:r>
            <a:r>
              <a:rPr lang="es-MX" dirty="0" smtClean="0"/>
              <a:t> </a:t>
            </a:r>
            <a:r>
              <a:rPr lang="es-MX" u="sng" dirty="0" smtClean="0"/>
              <a:t>dinero</a:t>
            </a:r>
            <a:r>
              <a:rPr lang="es-MX" dirty="0" smtClean="0"/>
              <a:t> </a:t>
            </a:r>
            <a:r>
              <a:rPr lang="es-MX" b="1" dirty="0" smtClean="0"/>
              <a:t>que</a:t>
            </a:r>
            <a:r>
              <a:rPr lang="es-MX" dirty="0" smtClean="0"/>
              <a:t> </a:t>
            </a:r>
            <a:r>
              <a:rPr lang="es-MX" u="sng" dirty="0" smtClean="0"/>
              <a:t>puedo</a:t>
            </a:r>
            <a:r>
              <a:rPr lang="es-MX" dirty="0" smtClean="0"/>
              <a:t> pagar la cuenta. </a:t>
            </a:r>
          </a:p>
          <a:p>
            <a:r>
              <a:rPr lang="es-MX" dirty="0" smtClean="0"/>
              <a:t>Se lo dijo </a:t>
            </a:r>
            <a:r>
              <a:rPr lang="es-MX" b="1" dirty="0" smtClean="0"/>
              <a:t>de tal modo que </a:t>
            </a:r>
            <a:r>
              <a:rPr lang="es-MX" dirty="0" smtClean="0"/>
              <a:t>no </a:t>
            </a:r>
            <a:r>
              <a:rPr lang="es-MX" u="sng" dirty="0" smtClean="0"/>
              <a:t>pudo</a:t>
            </a:r>
            <a:r>
              <a:rPr lang="es-MX" dirty="0" smtClean="0"/>
              <a:t> rechazar la oferta. </a:t>
            </a:r>
          </a:p>
          <a:p>
            <a:r>
              <a:rPr lang="es-MX" dirty="0" smtClean="0"/>
              <a:t>Habla </a:t>
            </a:r>
            <a:r>
              <a:rPr lang="es-MX" b="1" dirty="0" smtClean="0"/>
              <a:t>que</a:t>
            </a:r>
            <a:r>
              <a:rPr lang="es-MX" dirty="0" smtClean="0"/>
              <a:t> da gusto. (habla de tal manera que da gusto)</a:t>
            </a:r>
            <a:endParaRPr lang="it-IT" dirty="0" smtClean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05317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721895"/>
            <a:ext cx="5157787" cy="959268"/>
          </a:xfrm>
        </p:spPr>
        <p:txBody>
          <a:bodyPr/>
          <a:lstStyle/>
          <a:p>
            <a:r>
              <a:rPr lang="es-MX" dirty="0" smtClean="0"/>
              <a:t>ORACIONES CAUSALES</a:t>
            </a:r>
            <a:endParaRPr lang="it-IT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1860884"/>
            <a:ext cx="5157787" cy="4997115"/>
          </a:xfrm>
        </p:spPr>
        <p:txBody>
          <a:bodyPr/>
          <a:lstStyle/>
          <a:p>
            <a:r>
              <a:rPr lang="es-MX" dirty="0" smtClean="0"/>
              <a:t>Indican la causa, la razón, el motivo expresadas en la oración principal.</a:t>
            </a:r>
          </a:p>
          <a:p>
            <a:endParaRPr lang="es-MX" dirty="0" smtClean="0"/>
          </a:p>
          <a:p>
            <a:r>
              <a:rPr lang="es-MX" dirty="0" smtClean="0"/>
              <a:t>INDICATIVO</a:t>
            </a:r>
          </a:p>
          <a:p>
            <a:pPr lvl="1"/>
            <a:r>
              <a:rPr lang="es-MX" dirty="0" smtClean="0"/>
              <a:t>Excepción:  </a:t>
            </a:r>
            <a:r>
              <a:rPr lang="es-MX" b="1" dirty="0" smtClean="0"/>
              <a:t>no porque </a:t>
            </a:r>
            <a:r>
              <a:rPr lang="es-MX" dirty="0" smtClean="0"/>
              <a:t>y </a:t>
            </a:r>
            <a:r>
              <a:rPr lang="es-MX" b="1" dirty="0" smtClean="0"/>
              <a:t>no es que</a:t>
            </a:r>
          </a:p>
          <a:p>
            <a:pPr marL="457200" lvl="1" indent="0">
              <a:buNone/>
            </a:pPr>
            <a:r>
              <a:rPr lang="es-MX" b="1" dirty="0" smtClean="0"/>
              <a:t>No es que </a:t>
            </a:r>
            <a:r>
              <a:rPr lang="es-MX" dirty="0" smtClean="0"/>
              <a:t>desconfíe de él, es que no creo que sea posible lo que dice</a:t>
            </a:r>
          </a:p>
          <a:p>
            <a:pPr marL="457200" lvl="1" indent="0">
              <a:buNone/>
            </a:pPr>
            <a:r>
              <a:rPr lang="es-MX" dirty="0" smtClean="0"/>
              <a:t>Cerré la cuenta en mi banco </a:t>
            </a:r>
            <a:r>
              <a:rPr lang="es-MX" b="1" dirty="0" smtClean="0"/>
              <a:t>no porque </a:t>
            </a:r>
            <a:r>
              <a:rPr lang="es-MX" dirty="0" smtClean="0"/>
              <a:t>estuviera descontento, sino porque me ofrecían mejores condiciones en la caja de ahorros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365125"/>
            <a:ext cx="5183188" cy="1316038"/>
          </a:xfrm>
        </p:spPr>
        <p:txBody>
          <a:bodyPr/>
          <a:lstStyle/>
          <a:p>
            <a:r>
              <a:rPr lang="es-MX" dirty="0" smtClean="0"/>
              <a:t>ORACIONES CONSECUTIVAS</a:t>
            </a:r>
            <a:endParaRPr lang="it-IT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396789" y="1860885"/>
            <a:ext cx="5183188" cy="4997116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Indican el resultado o la consecuencia de la acción de oración principal.</a:t>
            </a:r>
          </a:p>
          <a:p>
            <a:pPr marL="514350" indent="-514350">
              <a:buFont typeface="+mj-lt"/>
              <a:buAutoNum type="arabicPeriod"/>
            </a:pPr>
            <a:r>
              <a:rPr lang="es-MX" u="sng" dirty="0" smtClean="0"/>
              <a:t>Consecuencia real o lógica</a:t>
            </a:r>
            <a:r>
              <a:rPr lang="es-MX" dirty="0" smtClean="0"/>
              <a:t>: INDICATIVO</a:t>
            </a:r>
          </a:p>
          <a:p>
            <a:pPr marL="514350" indent="-514350">
              <a:buFont typeface="+mj-lt"/>
              <a:buAutoNum type="arabicPeriod"/>
            </a:pPr>
            <a:r>
              <a:rPr lang="es-MX" u="sng" dirty="0" smtClean="0"/>
              <a:t>Consecuencia derivada de la intensidad </a:t>
            </a:r>
            <a:r>
              <a:rPr lang="es-MX" dirty="0" smtClean="0"/>
              <a:t>expresada en la oración principal: INDICATIVO</a:t>
            </a:r>
          </a:p>
          <a:p>
            <a:pPr marL="457200" lvl="1" indent="0">
              <a:buNone/>
            </a:pPr>
            <a:r>
              <a:rPr lang="es-MX" i="1" dirty="0" smtClean="0"/>
              <a:t>Excepciones:</a:t>
            </a:r>
            <a:r>
              <a:rPr lang="es-MX" dirty="0" smtClean="0"/>
              <a:t> </a:t>
            </a:r>
          </a:p>
          <a:p>
            <a:pPr marL="914400" lvl="1" indent="-457200">
              <a:buAutoNum type="alphaLcPeriod"/>
            </a:pPr>
            <a:r>
              <a:rPr lang="es-MX" b="1" dirty="0" smtClean="0"/>
              <a:t>De ahí que</a:t>
            </a:r>
          </a:p>
          <a:p>
            <a:pPr marL="914400" lvl="1" indent="-457200">
              <a:buAutoNum type="alphaLcPeriod"/>
            </a:pPr>
            <a:r>
              <a:rPr lang="es-MX" dirty="0" smtClean="0"/>
              <a:t>Verbo principal en subjuntivo</a:t>
            </a:r>
          </a:p>
          <a:p>
            <a:pPr marL="914400" lvl="1" indent="-457200">
              <a:buAutoNum type="alphaLcPeriod"/>
            </a:pPr>
            <a:r>
              <a:rPr lang="es-MX" dirty="0" smtClean="0"/>
              <a:t>Verbo principal negado</a:t>
            </a:r>
          </a:p>
          <a:p>
            <a:pPr marL="914400" lvl="1" indent="-457200">
              <a:buAutoNum type="alphaLcPeriod"/>
            </a:pPr>
            <a:r>
              <a:rPr lang="es-MX" dirty="0" smtClean="0"/>
              <a:t>Verbo principal en imperativo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421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Conectores causales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 smtClean="0"/>
              <a:t>Porque</a:t>
            </a:r>
            <a:r>
              <a:rPr lang="es-MX" dirty="0" smtClean="0"/>
              <a:t> + indicativo</a:t>
            </a:r>
          </a:p>
          <a:p>
            <a:r>
              <a:rPr lang="es-MX" b="1" dirty="0" smtClean="0"/>
              <a:t>Como</a:t>
            </a:r>
            <a:r>
              <a:rPr lang="es-MX" dirty="0" smtClean="0"/>
              <a:t> + indicativo</a:t>
            </a:r>
          </a:p>
          <a:p>
            <a:r>
              <a:rPr lang="es-MX" b="1" dirty="0" smtClean="0"/>
              <a:t>A causa de (que)</a:t>
            </a:r>
            <a:r>
              <a:rPr lang="es-MX" dirty="0" smtClean="0"/>
              <a:t>/</a:t>
            </a:r>
            <a:r>
              <a:rPr lang="es-MX" b="1" dirty="0" smtClean="0"/>
              <a:t> gracias a (que)</a:t>
            </a:r>
            <a:r>
              <a:rPr lang="es-MX" dirty="0" smtClean="0"/>
              <a:t>/ </a:t>
            </a:r>
            <a:r>
              <a:rPr lang="es-MX" b="1" dirty="0" smtClean="0"/>
              <a:t>en vista de (que) </a:t>
            </a:r>
            <a:r>
              <a:rPr lang="es-MX" dirty="0" smtClean="0"/>
              <a:t>/ </a:t>
            </a:r>
            <a:r>
              <a:rPr lang="es-MX" b="1" dirty="0" smtClean="0"/>
              <a:t>debido a (que)</a:t>
            </a:r>
            <a:r>
              <a:rPr lang="es-MX" dirty="0" smtClean="0"/>
              <a:t> + sustantivo / indicativo</a:t>
            </a:r>
          </a:p>
          <a:p>
            <a:r>
              <a:rPr lang="es-MX" b="1" dirty="0" smtClean="0"/>
              <a:t>Dado que / puesto que / ya que / visto que / pues </a:t>
            </a:r>
            <a:r>
              <a:rPr lang="es-MX" dirty="0" smtClean="0"/>
              <a:t>+ indicativo</a:t>
            </a:r>
          </a:p>
          <a:p>
            <a:r>
              <a:rPr lang="es-MX" b="1" dirty="0" smtClean="0"/>
              <a:t>Por </a:t>
            </a:r>
            <a:r>
              <a:rPr lang="es-MX" dirty="0" smtClean="0"/>
              <a:t>+ infinitivo / sustantivo</a:t>
            </a:r>
          </a:p>
          <a:p>
            <a:r>
              <a:rPr lang="es-MX" b="1" dirty="0" smtClean="0"/>
              <a:t>Que</a:t>
            </a:r>
            <a:r>
              <a:rPr lang="es-MX" dirty="0" smtClean="0"/>
              <a:t> + indicativo</a:t>
            </a:r>
          </a:p>
          <a:p>
            <a:r>
              <a:rPr lang="es-MX" b="1" dirty="0" smtClean="0"/>
              <a:t>Es que </a:t>
            </a:r>
            <a:r>
              <a:rPr lang="es-MX" dirty="0" smtClean="0"/>
              <a:t>+ indicativo</a:t>
            </a:r>
          </a:p>
          <a:p>
            <a:r>
              <a:rPr lang="es-MX" b="1" dirty="0" smtClean="0"/>
              <a:t>No porque / No es que </a:t>
            </a:r>
            <a:r>
              <a:rPr lang="es-MX" dirty="0" smtClean="0"/>
              <a:t>+ subjuntivo</a:t>
            </a:r>
          </a:p>
          <a:p>
            <a:r>
              <a:rPr lang="es-MX" b="1" dirty="0" smtClean="0"/>
              <a:t>De tanto (que) / a fuerza de </a:t>
            </a:r>
            <a:r>
              <a:rPr lang="es-MX" dirty="0" smtClean="0"/>
              <a:t>+ infinito / indicativo</a:t>
            </a:r>
          </a:p>
          <a:p>
            <a:r>
              <a:rPr lang="es-MX" b="1" dirty="0" smtClean="0"/>
              <a:t>De tan </a:t>
            </a:r>
            <a:r>
              <a:rPr lang="es-MX" dirty="0" smtClean="0"/>
              <a:t>+ adjetivo + </a:t>
            </a:r>
            <a:r>
              <a:rPr lang="es-MX" b="1" dirty="0" smtClean="0"/>
              <a:t>que</a:t>
            </a:r>
            <a:r>
              <a:rPr lang="es-MX" dirty="0" smtClean="0"/>
              <a:t> + indicativo  </a:t>
            </a:r>
          </a:p>
          <a:p>
            <a:endParaRPr lang="es-MX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989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Porque / Por qué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¿ </a:t>
            </a:r>
            <a:r>
              <a:rPr lang="es-MX" b="1" dirty="0" smtClean="0"/>
              <a:t>por qué</a:t>
            </a:r>
            <a:r>
              <a:rPr lang="es-MX" dirty="0" smtClean="0"/>
              <a:t>? →  oraciones interrogativas, directas o indirectas. Van siempre en indicativo: </a:t>
            </a:r>
          </a:p>
          <a:p>
            <a:endParaRPr lang="es-MX" dirty="0" smtClean="0"/>
          </a:p>
          <a:p>
            <a:pPr marL="457200" lvl="1" indent="0">
              <a:buNone/>
            </a:pPr>
            <a:r>
              <a:rPr lang="es-MX" i="1" dirty="0" smtClean="0"/>
              <a:t>¿</a:t>
            </a:r>
            <a:r>
              <a:rPr lang="es-MX" b="1" i="1" dirty="0" smtClean="0"/>
              <a:t>por qué </a:t>
            </a:r>
            <a:r>
              <a:rPr lang="es-MX" i="1" dirty="0" smtClean="0"/>
              <a:t>no abres una cuenta en el banco de tu pueblo?</a:t>
            </a:r>
          </a:p>
          <a:p>
            <a:pPr marL="457200" lvl="1" indent="0">
              <a:buNone/>
            </a:pPr>
            <a:r>
              <a:rPr lang="es-MX" i="1" dirty="0" smtClean="0"/>
              <a:t>No entiendo </a:t>
            </a:r>
            <a:r>
              <a:rPr lang="es-MX" b="1" i="1" dirty="0" smtClean="0"/>
              <a:t>por qué </a:t>
            </a:r>
            <a:r>
              <a:rPr lang="es-MX" i="1" dirty="0" smtClean="0"/>
              <a:t>no me han informado del impuesto que aplican a mis inversiones a largo plazo </a:t>
            </a:r>
          </a:p>
          <a:p>
            <a:pPr marL="0" indent="0">
              <a:buNone/>
            </a:pPr>
            <a:endParaRPr lang="es-MX" i="1" dirty="0"/>
          </a:p>
          <a:p>
            <a:r>
              <a:rPr lang="es-MX" b="1" dirty="0" smtClean="0"/>
              <a:t>porque </a:t>
            </a:r>
            <a:r>
              <a:rPr lang="es-MX" dirty="0" smtClean="0"/>
              <a:t>→ expresa la razón, causa o motivo. Para responder a la interrogativa ¿por qué?</a:t>
            </a:r>
          </a:p>
          <a:p>
            <a:pPr marL="457200" lvl="1" indent="0">
              <a:buNone/>
            </a:pPr>
            <a:r>
              <a:rPr lang="es-MX" b="1" i="1" dirty="0" smtClean="0"/>
              <a:t>Porque </a:t>
            </a:r>
            <a:r>
              <a:rPr lang="es-MX" i="1" dirty="0" smtClean="0"/>
              <a:t>me dan muy mal servicio</a:t>
            </a:r>
          </a:p>
          <a:p>
            <a:pPr marL="457200" lvl="1" indent="0">
              <a:buNone/>
            </a:pPr>
            <a:r>
              <a:rPr lang="es-MX" b="1" i="1" dirty="0" smtClean="0"/>
              <a:t>Porque </a:t>
            </a:r>
            <a:r>
              <a:rPr lang="es-MX" i="1" dirty="0" smtClean="0"/>
              <a:t>la normativa acaba de publicarse y no la conocíamos. </a:t>
            </a:r>
            <a:endParaRPr lang="es-MX" b="1" i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67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Usos coloquiales en oraciones sustantivas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600" b="1" dirty="0" smtClean="0"/>
              <a:t>¿cómo es que…?</a:t>
            </a:r>
          </a:p>
          <a:p>
            <a:pPr marL="457200" lvl="1" indent="0">
              <a:buNone/>
            </a:pPr>
            <a:r>
              <a:rPr lang="es-MX" dirty="0" smtClean="0"/>
              <a:t>-¿</a:t>
            </a:r>
            <a:r>
              <a:rPr lang="es-MX" b="1" dirty="0" smtClean="0"/>
              <a:t>cómo es que </a:t>
            </a:r>
            <a:r>
              <a:rPr lang="es-MX" dirty="0" smtClean="0"/>
              <a:t>no te presentaste a la entrevista para el puesto de corredor de bolsa?</a:t>
            </a:r>
          </a:p>
          <a:p>
            <a:pPr marL="457200" lvl="1" indent="0">
              <a:buNone/>
            </a:pPr>
            <a:r>
              <a:rPr lang="es-MX" dirty="0" smtClean="0"/>
              <a:t>+</a:t>
            </a:r>
            <a:r>
              <a:rPr lang="es-MX" b="1" dirty="0" smtClean="0"/>
              <a:t>Es que</a:t>
            </a:r>
            <a:r>
              <a:rPr lang="es-MX" dirty="0" smtClean="0"/>
              <a:t> ya encontré trabajo en un banco y no me interesa</a:t>
            </a:r>
          </a:p>
          <a:p>
            <a:pPr marL="457200" lvl="1" indent="0">
              <a:buNone/>
            </a:pPr>
            <a:endParaRPr lang="es-MX" dirty="0"/>
          </a:p>
          <a:p>
            <a:r>
              <a:rPr lang="es-MX" sz="3600" b="1" dirty="0" smtClean="0"/>
              <a:t>¿y eso?</a:t>
            </a:r>
          </a:p>
          <a:p>
            <a:pPr marL="457200" lvl="1" indent="0">
              <a:buNone/>
            </a:pPr>
            <a:r>
              <a:rPr lang="es-MX" b="1" dirty="0" smtClean="0"/>
              <a:t>-</a:t>
            </a:r>
            <a:r>
              <a:rPr lang="es-MX" dirty="0" smtClean="0"/>
              <a:t>El gerente del banco acaba de dimitir</a:t>
            </a:r>
          </a:p>
          <a:p>
            <a:pPr marL="457200" lvl="1" indent="0">
              <a:buNone/>
            </a:pPr>
            <a:r>
              <a:rPr lang="es-MX" b="1" dirty="0" smtClean="0"/>
              <a:t>+ ¿y eso?</a:t>
            </a:r>
          </a:p>
          <a:p>
            <a:pPr marL="457200" lvl="1" indent="0">
              <a:buNone/>
            </a:pPr>
            <a:r>
              <a:rPr lang="es-MX" dirty="0" smtClean="0"/>
              <a:t>- </a:t>
            </a:r>
            <a:r>
              <a:rPr lang="es-MX" b="1" dirty="0" smtClean="0"/>
              <a:t>Es que </a:t>
            </a:r>
            <a:r>
              <a:rPr lang="es-MX" dirty="0" smtClean="0"/>
              <a:t>tras el escándalo del mes pasado tuvo que presentar su dimisión. </a:t>
            </a:r>
          </a:p>
          <a:p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149728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Ejemplos de oraciones causales y de uso de conectores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i="1" dirty="0" smtClean="0"/>
              <a:t>Dejó el trabajo </a:t>
            </a:r>
            <a:r>
              <a:rPr lang="es-MX" b="1" i="1" dirty="0" smtClean="0"/>
              <a:t>porque</a:t>
            </a:r>
            <a:r>
              <a:rPr lang="es-MX" i="1" dirty="0" smtClean="0"/>
              <a:t> </a:t>
            </a:r>
            <a:r>
              <a:rPr lang="es-MX" i="1" u="sng" dirty="0" smtClean="0"/>
              <a:t>había encontrado </a:t>
            </a:r>
            <a:r>
              <a:rPr lang="es-MX" i="1" dirty="0" smtClean="0"/>
              <a:t>otro donde el sueldo era mejor. </a:t>
            </a:r>
          </a:p>
          <a:p>
            <a:r>
              <a:rPr lang="es-MX" b="1" i="1" dirty="0" smtClean="0"/>
              <a:t>Como</a:t>
            </a:r>
            <a:r>
              <a:rPr lang="es-MX" i="1" dirty="0" smtClean="0"/>
              <a:t> no </a:t>
            </a:r>
            <a:r>
              <a:rPr lang="es-MX" i="1" u="sng" dirty="0" smtClean="0"/>
              <a:t>obtuvieron</a:t>
            </a:r>
            <a:r>
              <a:rPr lang="es-MX" i="1" dirty="0" smtClean="0"/>
              <a:t> el préstamo, vendieron todo lo que </a:t>
            </a:r>
          </a:p>
          <a:p>
            <a:r>
              <a:rPr lang="es-MX" i="1" dirty="0" smtClean="0"/>
              <a:t>La desocupación ha aumentado </a:t>
            </a:r>
            <a:r>
              <a:rPr lang="es-MX" b="1" i="1" dirty="0" smtClean="0"/>
              <a:t>a causa de </a:t>
            </a:r>
            <a:r>
              <a:rPr lang="es-MX" i="1" u="sng" dirty="0" smtClean="0"/>
              <a:t>la crisis</a:t>
            </a:r>
            <a:r>
              <a:rPr lang="es-MX" i="1" dirty="0" smtClean="0"/>
              <a:t>.</a:t>
            </a:r>
          </a:p>
          <a:p>
            <a:r>
              <a:rPr lang="es-MX" i="1" dirty="0" smtClean="0"/>
              <a:t>Las ganancias son mayores </a:t>
            </a:r>
            <a:r>
              <a:rPr lang="es-MX" b="1" i="1" dirty="0" smtClean="0"/>
              <a:t>gracias a</a:t>
            </a:r>
            <a:r>
              <a:rPr lang="es-MX" i="1" dirty="0" smtClean="0"/>
              <a:t> </a:t>
            </a:r>
            <a:r>
              <a:rPr lang="es-MX" i="1" u="sng" dirty="0" smtClean="0"/>
              <a:t>la diversificación </a:t>
            </a:r>
            <a:r>
              <a:rPr lang="es-MX" i="1" dirty="0" smtClean="0"/>
              <a:t>de capital</a:t>
            </a:r>
          </a:p>
          <a:p>
            <a:r>
              <a:rPr lang="es-MX" i="1" dirty="0" smtClean="0"/>
              <a:t>Le ofrecemos el trabajo, </a:t>
            </a:r>
            <a:r>
              <a:rPr lang="es-MX" b="1" i="1" dirty="0" smtClean="0"/>
              <a:t>puesto que </a:t>
            </a:r>
            <a:r>
              <a:rPr lang="es-MX" i="1" u="sng" dirty="0" smtClean="0"/>
              <a:t>ha demostrado </a:t>
            </a:r>
            <a:r>
              <a:rPr lang="es-MX" i="1" dirty="0" smtClean="0"/>
              <a:t>sus capacidades.</a:t>
            </a:r>
          </a:p>
          <a:p>
            <a:r>
              <a:rPr lang="es-MX" i="1" dirty="0" smtClean="0"/>
              <a:t>Lo condenaron </a:t>
            </a:r>
            <a:r>
              <a:rPr lang="es-MX" b="1" i="1" dirty="0" smtClean="0"/>
              <a:t>por</a:t>
            </a:r>
            <a:r>
              <a:rPr lang="es-MX" i="1" dirty="0" smtClean="0"/>
              <a:t> </a:t>
            </a:r>
            <a:r>
              <a:rPr lang="es-MX" i="1" u="sng" dirty="0" smtClean="0"/>
              <a:t>roba</a:t>
            </a:r>
            <a:r>
              <a:rPr lang="es-MX" i="1" dirty="0" smtClean="0"/>
              <a:t>r el banco / lo condenaron </a:t>
            </a:r>
            <a:r>
              <a:rPr lang="es-MX" b="1" i="1" dirty="0" smtClean="0"/>
              <a:t>por </a:t>
            </a:r>
            <a:r>
              <a:rPr lang="es-MX" i="1" u="sng" dirty="0" smtClean="0"/>
              <a:t>el crimen</a:t>
            </a:r>
          </a:p>
          <a:p>
            <a:r>
              <a:rPr lang="es-MX" i="1" dirty="0" smtClean="0"/>
              <a:t>No fumes, </a:t>
            </a:r>
            <a:r>
              <a:rPr lang="es-MX" b="1" i="1" dirty="0" smtClean="0"/>
              <a:t>que</a:t>
            </a:r>
            <a:r>
              <a:rPr lang="es-MX" i="1" dirty="0" smtClean="0"/>
              <a:t> </a:t>
            </a:r>
            <a:r>
              <a:rPr lang="es-MX" i="1" u="sng" dirty="0" smtClean="0"/>
              <a:t>te hace </a:t>
            </a:r>
            <a:r>
              <a:rPr lang="es-MX" i="1" dirty="0" smtClean="0"/>
              <a:t>daño. </a:t>
            </a:r>
            <a:r>
              <a:rPr lang="es-MX" i="1" u="sng" dirty="0" smtClean="0"/>
              <a:t> </a:t>
            </a:r>
          </a:p>
          <a:p>
            <a:endParaRPr lang="es-MX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005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…más ejemplos de oraciones causales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i="1" dirty="0" smtClean="0"/>
              <a:t>-¿</a:t>
            </a:r>
            <a:r>
              <a:rPr lang="es-MX" b="1" i="1" dirty="0" smtClean="0"/>
              <a:t>por qué </a:t>
            </a:r>
            <a:r>
              <a:rPr lang="es-MX" i="1" dirty="0" smtClean="0"/>
              <a:t>no sacas dinero del cajero?</a:t>
            </a:r>
          </a:p>
          <a:p>
            <a:pPr marL="0" indent="0">
              <a:buNone/>
            </a:pPr>
            <a:r>
              <a:rPr lang="es-MX" i="1" dirty="0" smtClean="0"/>
              <a:t>+ </a:t>
            </a:r>
            <a:r>
              <a:rPr lang="es-MX" b="1" i="1" dirty="0" smtClean="0"/>
              <a:t>Es que </a:t>
            </a:r>
            <a:r>
              <a:rPr lang="es-MX" i="1" dirty="0" smtClean="0"/>
              <a:t>no tengo dinero en mi cuenta.</a:t>
            </a:r>
          </a:p>
          <a:p>
            <a:pPr marL="0" indent="0">
              <a:buNone/>
            </a:pPr>
            <a:endParaRPr lang="es-MX" i="1" dirty="0"/>
          </a:p>
          <a:p>
            <a:pPr marL="0" indent="0">
              <a:buNone/>
            </a:pPr>
            <a:r>
              <a:rPr lang="es-MX" i="1" dirty="0" smtClean="0"/>
              <a:t>Se fue de la reunión </a:t>
            </a:r>
            <a:r>
              <a:rPr lang="es-MX" b="1" i="1" dirty="0" smtClean="0"/>
              <a:t>no porque </a:t>
            </a:r>
            <a:r>
              <a:rPr lang="es-MX" i="1" u="sng" dirty="0" smtClean="0"/>
              <a:t>quisiera</a:t>
            </a:r>
            <a:r>
              <a:rPr lang="es-MX" i="1" dirty="0" smtClean="0"/>
              <a:t>, sino porque lo llamaron con urgencia.</a:t>
            </a:r>
          </a:p>
          <a:p>
            <a:pPr marL="0" indent="0">
              <a:buNone/>
            </a:pPr>
            <a:r>
              <a:rPr lang="es-MX" i="1" dirty="0" smtClean="0"/>
              <a:t>Se enfermó </a:t>
            </a:r>
            <a:r>
              <a:rPr lang="es-MX" b="1" i="1" dirty="0" smtClean="0"/>
              <a:t>de tanto </a:t>
            </a:r>
            <a:r>
              <a:rPr lang="es-MX" i="1" u="sng" dirty="0" smtClean="0"/>
              <a:t>trabajar</a:t>
            </a:r>
            <a:r>
              <a:rPr lang="es-MX" i="1" dirty="0" smtClean="0"/>
              <a:t>.</a:t>
            </a:r>
          </a:p>
          <a:p>
            <a:pPr marL="0" indent="0">
              <a:buNone/>
            </a:pPr>
            <a:r>
              <a:rPr lang="es-MX" i="1" dirty="0" smtClean="0"/>
              <a:t>Evitan pedir ese tipo de crédito </a:t>
            </a:r>
            <a:r>
              <a:rPr lang="es-MX" b="1" i="1" dirty="0" smtClean="0"/>
              <a:t>de tan </a:t>
            </a:r>
            <a:r>
              <a:rPr lang="es-MX" i="1" u="sng" dirty="0" smtClean="0"/>
              <a:t>caro</a:t>
            </a:r>
            <a:r>
              <a:rPr lang="es-MX" i="1" dirty="0" smtClean="0"/>
              <a:t> </a:t>
            </a:r>
            <a:r>
              <a:rPr lang="es-MX" b="1" i="1" dirty="0" smtClean="0"/>
              <a:t>que</a:t>
            </a:r>
            <a:r>
              <a:rPr lang="es-MX" i="1" dirty="0" smtClean="0"/>
              <a:t> </a:t>
            </a:r>
            <a:r>
              <a:rPr lang="es-MX" i="1" u="sng" dirty="0" smtClean="0"/>
              <a:t>es</a:t>
            </a:r>
            <a:r>
              <a:rPr lang="es-MX" i="1" dirty="0" smtClean="0"/>
              <a:t>.</a:t>
            </a:r>
          </a:p>
          <a:p>
            <a:pPr marL="0" indent="0">
              <a:buNone/>
            </a:pPr>
            <a:endParaRPr lang="es-MX" i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979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Conectores consecutivos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3200" b="1" dirty="0" smtClean="0"/>
              <a:t>Por eso </a:t>
            </a:r>
            <a:r>
              <a:rPr lang="es-MX" sz="3200" dirty="0" smtClean="0"/>
              <a:t>+ indicativo</a:t>
            </a:r>
          </a:p>
          <a:p>
            <a:r>
              <a:rPr lang="es-MX" sz="3200" b="1" dirty="0" err="1" smtClean="0"/>
              <a:t>Asi</a:t>
            </a:r>
            <a:r>
              <a:rPr lang="es-MX" sz="3200" b="1" dirty="0" smtClean="0"/>
              <a:t> (es) que </a:t>
            </a:r>
            <a:r>
              <a:rPr lang="es-MX" sz="3200" dirty="0" smtClean="0"/>
              <a:t>+ indicativo / Imperativo</a:t>
            </a:r>
          </a:p>
          <a:p>
            <a:r>
              <a:rPr lang="es-MX" sz="3200" b="1" dirty="0" smtClean="0"/>
              <a:t>Por (lo) tanto / Por consiguiente / En consecuencia </a:t>
            </a:r>
            <a:r>
              <a:rPr lang="es-MX" sz="3200" dirty="0" smtClean="0"/>
              <a:t>+ indicativo/ imperativo.</a:t>
            </a:r>
          </a:p>
          <a:p>
            <a:r>
              <a:rPr lang="es-MX" sz="3200" b="1" dirty="0" smtClean="0"/>
              <a:t>De modo / manera / forma que </a:t>
            </a:r>
            <a:r>
              <a:rPr lang="es-MX" sz="3200" dirty="0" smtClean="0"/>
              <a:t>+ indicativo / imperativo</a:t>
            </a:r>
          </a:p>
          <a:p>
            <a:r>
              <a:rPr lang="es-MX" sz="3200" b="1" dirty="0" smtClean="0"/>
              <a:t>Pues / Entonces </a:t>
            </a:r>
            <a:r>
              <a:rPr lang="es-MX" sz="3200" dirty="0" smtClean="0"/>
              <a:t>+ indicativo / imperativo</a:t>
            </a:r>
          </a:p>
          <a:p>
            <a:r>
              <a:rPr lang="es-MX" sz="3200" b="1" dirty="0" smtClean="0"/>
              <a:t>Conque</a:t>
            </a:r>
            <a:r>
              <a:rPr lang="es-MX" sz="3200" dirty="0" smtClean="0"/>
              <a:t> + indicativo/imperativo</a:t>
            </a:r>
          </a:p>
          <a:p>
            <a:r>
              <a:rPr lang="es-MX" sz="3200" b="1" dirty="0" smtClean="0"/>
              <a:t>Luego / por ende </a:t>
            </a:r>
            <a:r>
              <a:rPr lang="es-MX" sz="3200" dirty="0" smtClean="0"/>
              <a:t>+ indicativo/ imperativo</a:t>
            </a:r>
          </a:p>
        </p:txBody>
      </p:sp>
    </p:spTree>
    <p:extLst>
      <p:ext uri="{BB962C8B-B14F-4D97-AF65-F5344CB8AC3E}">
        <p14:creationId xmlns:p14="http://schemas.microsoft.com/office/powerpoint/2010/main" val="1443546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…otros marcadores consecutivos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b="1" dirty="0" smtClean="0"/>
              <a:t>De ahí que </a:t>
            </a:r>
            <a:r>
              <a:rPr lang="es-MX" sz="3200" dirty="0" smtClean="0"/>
              <a:t>+ subjuntivo</a:t>
            </a:r>
          </a:p>
          <a:p>
            <a:r>
              <a:rPr lang="es-MX" sz="3200" b="1" dirty="0" smtClean="0"/>
              <a:t>Tan </a:t>
            </a:r>
            <a:r>
              <a:rPr lang="es-MX" sz="3200" dirty="0" smtClean="0"/>
              <a:t>+ adjetivo/adverbio + </a:t>
            </a:r>
            <a:r>
              <a:rPr lang="es-MX" sz="3200" b="1" dirty="0" smtClean="0"/>
              <a:t>que</a:t>
            </a:r>
            <a:r>
              <a:rPr lang="es-MX" sz="3200" dirty="0" smtClean="0"/>
              <a:t> + indicativo/subjuntivo</a:t>
            </a:r>
            <a:endParaRPr lang="it-IT" sz="3200" dirty="0" smtClean="0"/>
          </a:p>
          <a:p>
            <a:r>
              <a:rPr lang="es-MX" sz="3200" b="1" dirty="0" smtClean="0"/>
              <a:t>Tal/-es </a:t>
            </a:r>
            <a:r>
              <a:rPr lang="es-MX" sz="3200" dirty="0" smtClean="0"/>
              <a:t>+ sustantivo + </a:t>
            </a:r>
            <a:r>
              <a:rPr lang="es-MX" sz="3200" b="1" dirty="0" smtClean="0"/>
              <a:t>que</a:t>
            </a:r>
            <a:r>
              <a:rPr lang="es-MX" sz="3200" dirty="0" smtClean="0"/>
              <a:t> + indicativo/subjuntivo</a:t>
            </a:r>
          </a:p>
          <a:p>
            <a:r>
              <a:rPr lang="es-MX" sz="3200" b="1" dirty="0" smtClean="0"/>
              <a:t>Tanto/-a/-os/-as </a:t>
            </a:r>
            <a:r>
              <a:rPr lang="es-MX" sz="3200" dirty="0" smtClean="0"/>
              <a:t>+ sustantivo + </a:t>
            </a:r>
            <a:r>
              <a:rPr lang="es-MX" sz="3200" b="1" dirty="0" smtClean="0"/>
              <a:t>que </a:t>
            </a:r>
            <a:r>
              <a:rPr lang="es-MX" sz="3200" dirty="0" smtClean="0"/>
              <a:t>+ indicativo/subjuntivo</a:t>
            </a:r>
          </a:p>
          <a:p>
            <a:r>
              <a:rPr lang="es-MX" sz="3200" b="1" dirty="0" smtClean="0"/>
              <a:t>De tal modo / forma / manera / suerte que </a:t>
            </a:r>
            <a:r>
              <a:rPr lang="es-MX" sz="3200" dirty="0" smtClean="0"/>
              <a:t>+ indicativo/subjuntivo</a:t>
            </a:r>
          </a:p>
          <a:p>
            <a:r>
              <a:rPr lang="es-MX" sz="3200" b="1" dirty="0" smtClean="0"/>
              <a:t>Que</a:t>
            </a:r>
            <a:r>
              <a:rPr lang="es-MX" sz="3200" dirty="0" smtClean="0"/>
              <a:t> + indicativo/subjuntivo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271214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814</Words>
  <Application>Microsoft Office PowerPoint</Application>
  <PresentationFormat>Panorámica</PresentationFormat>
  <Paragraphs>92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Oraciones causales y consecutivas</vt:lpstr>
      <vt:lpstr>Presentación de PowerPoint</vt:lpstr>
      <vt:lpstr>Conectores causales </vt:lpstr>
      <vt:lpstr>Porque / Por qué</vt:lpstr>
      <vt:lpstr>Usos coloquiales en oraciones sustantivas</vt:lpstr>
      <vt:lpstr>Ejemplos de oraciones causales y de uso de conectores</vt:lpstr>
      <vt:lpstr>…más ejemplos de oraciones causales</vt:lpstr>
      <vt:lpstr>Conectores consecutivos </vt:lpstr>
      <vt:lpstr>…otros marcadores consecutivos </vt:lpstr>
      <vt:lpstr>Ejemplos de oraciones consecutivas y uso de conectores</vt:lpstr>
      <vt:lpstr>…más ejemplos de oraciones consecutivas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causales y consecutivas</dc:title>
  <dc:creator>anamaria.gonzalez</dc:creator>
  <cp:lastModifiedBy>anamaria.gonzalez</cp:lastModifiedBy>
  <cp:revision>7</cp:revision>
  <dcterms:created xsi:type="dcterms:W3CDTF">2020-11-30T09:29:26Z</dcterms:created>
  <dcterms:modified xsi:type="dcterms:W3CDTF">2020-12-04T23:39:12Z</dcterms:modified>
</cp:coreProperties>
</file>