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5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31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98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66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08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59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07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7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10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3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3DAE-FC3C-47D9-BBCD-ED609F410D36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7420-DF44-437D-895E-BA8FA7FF1BE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98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000" b="1" dirty="0" smtClean="0">
                <a:solidFill>
                  <a:srgbClr val="002060"/>
                </a:solidFill>
              </a:rPr>
              <a:t>Oraciones concesivas</a:t>
            </a:r>
            <a:endParaRPr lang="it-IT" sz="80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16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Oraciones subordinadas concesivas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200" dirty="0" smtClean="0">
                <a:solidFill>
                  <a:srgbClr val="002060"/>
                </a:solidFill>
              </a:rPr>
              <a:t>Indican objeción o dificultad a lo expresado en la oración principal, sin impedir su cumplimiento.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200" dirty="0" smtClean="0">
                <a:solidFill>
                  <a:srgbClr val="002060"/>
                </a:solidFill>
              </a:rPr>
              <a:t>Pueden ir antes o después de la oración principal.</a:t>
            </a: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Ejemplos:</a:t>
            </a:r>
            <a:endParaRPr lang="es-MX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u="sng" dirty="0" smtClean="0">
                <a:solidFill>
                  <a:srgbClr val="002060"/>
                </a:solidFill>
              </a:rPr>
              <a:t>Aunque requería un esfuerzo enorme</a:t>
            </a:r>
            <a:r>
              <a:rPr lang="es-MX" i="1" dirty="0" smtClean="0">
                <a:solidFill>
                  <a:srgbClr val="002060"/>
                </a:solidFill>
              </a:rPr>
              <a:t>, luchó siempre contra la contaminación.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u="sng" dirty="0" smtClean="0">
                <a:solidFill>
                  <a:srgbClr val="002060"/>
                </a:solidFill>
              </a:rPr>
              <a:t>Por poco que cueste</a:t>
            </a:r>
            <a:r>
              <a:rPr lang="es-MX" i="1" dirty="0" smtClean="0">
                <a:solidFill>
                  <a:srgbClr val="002060"/>
                </a:solidFill>
              </a:rPr>
              <a:t>, no tienes obligación de comprarlo.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Mi novio no ha aprobado el examen de matemática </a:t>
            </a:r>
            <a:r>
              <a:rPr lang="es-MX" i="1" dirty="0" err="1" smtClean="0">
                <a:solidFill>
                  <a:srgbClr val="002060"/>
                </a:solidFill>
              </a:rPr>
              <a:t>financiaria</a:t>
            </a:r>
            <a:r>
              <a:rPr lang="es-MX" i="1" dirty="0" smtClean="0">
                <a:solidFill>
                  <a:srgbClr val="002060"/>
                </a:solidFill>
              </a:rPr>
              <a:t>, </a:t>
            </a:r>
            <a:r>
              <a:rPr lang="es-MX" i="1" u="sng" dirty="0" smtClean="0">
                <a:solidFill>
                  <a:srgbClr val="002060"/>
                </a:solidFill>
              </a:rPr>
              <a:t>por mucho que haya estudiado</a:t>
            </a:r>
            <a:r>
              <a:rPr lang="es-MX" i="1" dirty="0" smtClean="0">
                <a:solidFill>
                  <a:srgbClr val="002060"/>
                </a:solidFill>
              </a:rPr>
              <a:t>.</a:t>
            </a:r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7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¿Indicativo o Subjuntivo?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3200" dirty="0" smtClean="0">
                <a:solidFill>
                  <a:srgbClr val="002060"/>
                </a:solidFill>
              </a:rPr>
              <a:t>El uso de indicativo o subjuntivo está relacionado con el grado de expectativa de que se cumpla la acción expresada en la oración principal.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200" b="1" dirty="0" smtClean="0">
                <a:solidFill>
                  <a:srgbClr val="002060"/>
                </a:solidFill>
              </a:rPr>
              <a:t>INDICATIVO: </a:t>
            </a:r>
            <a:r>
              <a:rPr lang="es-MX" dirty="0" smtClean="0">
                <a:solidFill>
                  <a:srgbClr val="002060"/>
                </a:solidFill>
              </a:rPr>
              <a:t>cuando se quiere informar sobre la existencia de un obstáculo real para la realización de lo expresado en la oración principal. </a:t>
            </a: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3200" b="1" dirty="0" smtClean="0">
                <a:solidFill>
                  <a:srgbClr val="002060"/>
                </a:solidFill>
              </a:rPr>
              <a:t>SUBJUNTIVO</a:t>
            </a:r>
            <a:r>
              <a:rPr lang="es-MX" dirty="0" smtClean="0">
                <a:solidFill>
                  <a:srgbClr val="002060"/>
                </a:solidFill>
              </a:rPr>
              <a:t>: cuando se indica una dificultad u oposición a la acción expresada en la oración principal, de la cual no se tiene experiencia</a:t>
            </a:r>
            <a:r>
              <a:rPr lang="es-MX" dirty="0" smtClean="0">
                <a:solidFill>
                  <a:srgbClr val="002060"/>
                </a:solidFill>
              </a:rPr>
              <a:t>.  O cuando la información de la subordinada no tiene relevancia para la realización de lo expresado en la oración principal.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Algunos ejemplos</a:t>
            </a:r>
            <a:br>
              <a:rPr lang="es-MX" b="1" dirty="0" smtClean="0">
                <a:solidFill>
                  <a:srgbClr val="002060"/>
                </a:solidFill>
              </a:rPr>
            </a:b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 smtClean="0">
                <a:solidFill>
                  <a:srgbClr val="002060"/>
                </a:solidFill>
              </a:rPr>
              <a:t>Indicativo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estoy</a:t>
            </a:r>
            <a:r>
              <a:rPr lang="es-MX" i="1" dirty="0" smtClean="0">
                <a:solidFill>
                  <a:srgbClr val="002060"/>
                </a:solidFill>
              </a:rPr>
              <a:t> cansada, iré a la reunión del condominio.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será</a:t>
            </a:r>
            <a:r>
              <a:rPr lang="es-MX" i="1" dirty="0" smtClean="0">
                <a:solidFill>
                  <a:srgbClr val="002060"/>
                </a:solidFill>
              </a:rPr>
              <a:t> difícil que me otorguen la beca, presentaré la solicitud.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lo han admitido </a:t>
            </a:r>
            <a:r>
              <a:rPr lang="es-MX" i="1" dirty="0" smtClean="0">
                <a:solidFill>
                  <a:srgbClr val="002060"/>
                </a:solidFill>
              </a:rPr>
              <a:t>a la maestría, no se inscribirá.  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002060"/>
                </a:solidFill>
              </a:rPr>
              <a:t>Subjuntivo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esté</a:t>
            </a:r>
            <a:r>
              <a:rPr lang="es-MX" i="1" dirty="0" smtClean="0">
                <a:solidFill>
                  <a:srgbClr val="002060"/>
                </a:solidFill>
              </a:rPr>
              <a:t> cansado, iré a la reunión del condominio. </a:t>
            </a:r>
            <a:r>
              <a:rPr lang="es-MX" sz="1600" i="1" dirty="0" smtClean="0">
                <a:solidFill>
                  <a:srgbClr val="002060"/>
                </a:solidFill>
              </a:rPr>
              <a:t>(expresa dificultad)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sea</a:t>
            </a:r>
            <a:r>
              <a:rPr lang="es-MX" i="1" dirty="0" smtClean="0">
                <a:solidFill>
                  <a:srgbClr val="002060"/>
                </a:solidFill>
              </a:rPr>
              <a:t> difícil que me otorguen la beca, presentaré la solicitud. </a:t>
            </a:r>
            <a:r>
              <a:rPr lang="es-MX" sz="1600" i="1" dirty="0" smtClean="0">
                <a:solidFill>
                  <a:srgbClr val="002060"/>
                </a:solidFill>
              </a:rPr>
              <a:t>(oposición probable) </a:t>
            </a:r>
            <a:endParaRPr lang="es-MX" sz="1600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Aunque </a:t>
            </a:r>
            <a:r>
              <a:rPr lang="es-MX" i="1" u="sng" dirty="0" smtClean="0">
                <a:solidFill>
                  <a:srgbClr val="002060"/>
                </a:solidFill>
              </a:rPr>
              <a:t>lo hubiesen admitido </a:t>
            </a:r>
            <a:r>
              <a:rPr lang="es-MX" i="1" dirty="0" smtClean="0">
                <a:solidFill>
                  <a:srgbClr val="002060"/>
                </a:solidFill>
              </a:rPr>
              <a:t>a la maestría, no habría aceptado. </a:t>
            </a:r>
            <a:r>
              <a:rPr lang="es-MX" sz="1600" i="1" dirty="0" smtClean="0">
                <a:solidFill>
                  <a:srgbClr val="002060"/>
                </a:solidFill>
              </a:rPr>
              <a:t>(oposición a una acción no realizada) 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1600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1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Conectores concesivos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002060"/>
                </a:solidFill>
              </a:rPr>
              <a:t>Aunque</a:t>
            </a:r>
            <a:r>
              <a:rPr lang="es-MX" dirty="0" smtClean="0">
                <a:solidFill>
                  <a:srgbClr val="002060"/>
                </a:solidFill>
              </a:rPr>
              <a:t> + indicativo/subjuntivo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Nunca llega puntual, </a:t>
            </a:r>
            <a:r>
              <a:rPr lang="es-MX" b="1" i="1" dirty="0" smtClean="0">
                <a:solidFill>
                  <a:srgbClr val="002060"/>
                </a:solidFill>
              </a:rPr>
              <a:t>aunque</a:t>
            </a:r>
            <a:r>
              <a:rPr lang="es-MX" i="1" dirty="0" smtClean="0">
                <a:solidFill>
                  <a:srgbClr val="002060"/>
                </a:solidFill>
              </a:rPr>
              <a:t> sale temprano de su casa todos los días.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002060"/>
                </a:solidFill>
              </a:rPr>
              <a:t>A pesar de que </a:t>
            </a:r>
            <a:r>
              <a:rPr lang="es-MX" dirty="0" smtClean="0">
                <a:solidFill>
                  <a:srgbClr val="002060"/>
                </a:solidFill>
              </a:rPr>
              <a:t>/ </a:t>
            </a:r>
            <a:r>
              <a:rPr lang="es-MX" b="1" dirty="0" smtClean="0">
                <a:solidFill>
                  <a:srgbClr val="002060"/>
                </a:solidFill>
              </a:rPr>
              <a:t>Pese a que </a:t>
            </a:r>
            <a:r>
              <a:rPr lang="es-MX" dirty="0" smtClean="0">
                <a:solidFill>
                  <a:srgbClr val="002060"/>
                </a:solidFill>
              </a:rPr>
              <a:t>/ </a:t>
            </a:r>
            <a:r>
              <a:rPr lang="es-MX" b="1" dirty="0" smtClean="0">
                <a:solidFill>
                  <a:srgbClr val="002060"/>
                </a:solidFill>
              </a:rPr>
              <a:t>Aun cuando </a:t>
            </a:r>
            <a:r>
              <a:rPr lang="es-MX" dirty="0" smtClean="0">
                <a:solidFill>
                  <a:srgbClr val="002060"/>
                </a:solidFill>
              </a:rPr>
              <a:t>+ indicativo/subjuntivo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No han aprobado el proyecto, </a:t>
            </a:r>
            <a:r>
              <a:rPr lang="es-MX" b="1" i="1" dirty="0" smtClean="0">
                <a:solidFill>
                  <a:srgbClr val="002060"/>
                </a:solidFill>
              </a:rPr>
              <a:t>a pesar de que </a:t>
            </a:r>
            <a:r>
              <a:rPr lang="es-MX" i="1" dirty="0" smtClean="0">
                <a:solidFill>
                  <a:srgbClr val="002060"/>
                </a:solidFill>
              </a:rPr>
              <a:t>era uno de los mejores.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Pese a que </a:t>
            </a:r>
            <a:r>
              <a:rPr lang="es-MX" i="1" dirty="0" smtClean="0">
                <a:solidFill>
                  <a:srgbClr val="002060"/>
                </a:solidFill>
              </a:rPr>
              <a:t>el ministro hizo una propuesta, el parlamento la rechazó.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No aceptaría el puesto, </a:t>
            </a:r>
            <a:r>
              <a:rPr lang="es-MX" b="1" i="1" dirty="0" smtClean="0">
                <a:solidFill>
                  <a:srgbClr val="002060"/>
                </a:solidFill>
              </a:rPr>
              <a:t>aun cuando </a:t>
            </a:r>
            <a:r>
              <a:rPr lang="es-MX" i="1" dirty="0" smtClean="0">
                <a:solidFill>
                  <a:srgbClr val="002060"/>
                </a:solidFill>
              </a:rPr>
              <a:t>me lo ofrecieran.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002060"/>
                </a:solidFill>
              </a:rPr>
              <a:t>A pesar de </a:t>
            </a:r>
            <a:r>
              <a:rPr lang="es-MX" dirty="0" smtClean="0">
                <a:solidFill>
                  <a:srgbClr val="002060"/>
                </a:solidFill>
              </a:rPr>
              <a:t>/ </a:t>
            </a:r>
            <a:r>
              <a:rPr lang="es-MX" b="1" dirty="0" smtClean="0">
                <a:solidFill>
                  <a:srgbClr val="002060"/>
                </a:solidFill>
              </a:rPr>
              <a:t>Pese a </a:t>
            </a:r>
            <a:r>
              <a:rPr lang="es-MX" dirty="0" smtClean="0">
                <a:solidFill>
                  <a:srgbClr val="002060"/>
                </a:solidFill>
              </a:rPr>
              <a:t>+ infinitivo/sustantivo</a:t>
            </a:r>
            <a:endParaRPr lang="es-MX" i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A pesar de </a:t>
            </a:r>
            <a:r>
              <a:rPr lang="es-MX" i="1" dirty="0" smtClean="0">
                <a:solidFill>
                  <a:srgbClr val="002060"/>
                </a:solidFill>
              </a:rPr>
              <a:t>su carácter difícil, todos lo respetan.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Pese a</a:t>
            </a:r>
            <a:r>
              <a:rPr lang="es-MX" i="1" dirty="0" smtClean="0">
                <a:solidFill>
                  <a:srgbClr val="002060"/>
                </a:solidFill>
              </a:rPr>
              <a:t> la crisis, hemos podido aumentar nuestro volumen de ventas.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002060"/>
                </a:solidFill>
              </a:rPr>
              <a:t>Por más que </a:t>
            </a:r>
            <a:r>
              <a:rPr lang="es-MX" dirty="0" smtClean="0">
                <a:solidFill>
                  <a:srgbClr val="002060"/>
                </a:solidFill>
              </a:rPr>
              <a:t>+ indicativo/subjuntivo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Por más que </a:t>
            </a:r>
            <a:r>
              <a:rPr lang="es-MX" i="1" dirty="0" smtClean="0">
                <a:solidFill>
                  <a:srgbClr val="002060"/>
                </a:solidFill>
              </a:rPr>
              <a:t>estudio, no apruebo el examen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rgbClr val="002060"/>
                </a:solidFill>
              </a:rPr>
              <a:t>Por mucho </a:t>
            </a:r>
            <a:r>
              <a:rPr lang="es-MX" dirty="0" smtClean="0">
                <a:solidFill>
                  <a:srgbClr val="002060"/>
                </a:solidFill>
              </a:rPr>
              <a:t>/ </a:t>
            </a:r>
            <a:r>
              <a:rPr lang="es-MX" b="1" dirty="0" smtClean="0">
                <a:solidFill>
                  <a:srgbClr val="002060"/>
                </a:solidFill>
              </a:rPr>
              <a:t>poco que </a:t>
            </a:r>
            <a:r>
              <a:rPr lang="es-MX" dirty="0" smtClean="0">
                <a:solidFill>
                  <a:srgbClr val="002060"/>
                </a:solidFill>
              </a:rPr>
              <a:t>+ 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Por poco que </a:t>
            </a:r>
            <a:r>
              <a:rPr lang="es-MX" i="1" dirty="0" smtClean="0">
                <a:solidFill>
                  <a:srgbClr val="002060"/>
                </a:solidFill>
              </a:rPr>
              <a:t>cueste, es un gasto superfluo</a:t>
            </a:r>
            <a:r>
              <a:rPr lang="es-MX" dirty="0" smtClean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990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446" y="230371"/>
            <a:ext cx="10515600" cy="1325563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… conectores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002060"/>
                </a:solidFill>
              </a:rPr>
              <a:t>Por mucho/-a/-os/-as </a:t>
            </a:r>
            <a:r>
              <a:rPr lang="es-MX" dirty="0">
                <a:solidFill>
                  <a:srgbClr val="002060"/>
                </a:solidFill>
              </a:rPr>
              <a:t>+ sustantivo + </a:t>
            </a:r>
            <a:r>
              <a:rPr lang="es-MX" b="1" dirty="0">
                <a:solidFill>
                  <a:srgbClr val="002060"/>
                </a:solidFill>
              </a:rPr>
              <a:t>que</a:t>
            </a:r>
            <a:r>
              <a:rPr lang="es-MX" dirty="0">
                <a:solidFill>
                  <a:srgbClr val="002060"/>
                </a:solidFill>
              </a:rPr>
              <a:t> + </a:t>
            </a:r>
            <a:r>
              <a:rPr lang="es-MX" dirty="0" smtClean="0">
                <a:solidFill>
                  <a:srgbClr val="002060"/>
                </a:solidFill>
              </a:rPr>
              <a:t>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Por mucho </a:t>
            </a:r>
            <a:r>
              <a:rPr lang="es-MX" i="1" dirty="0" smtClean="0">
                <a:solidFill>
                  <a:srgbClr val="002060"/>
                </a:solidFill>
              </a:rPr>
              <a:t>dinero </a:t>
            </a:r>
            <a:r>
              <a:rPr lang="es-MX" b="1" i="1" dirty="0" smtClean="0">
                <a:solidFill>
                  <a:srgbClr val="002060"/>
                </a:solidFill>
              </a:rPr>
              <a:t>que</a:t>
            </a:r>
            <a:r>
              <a:rPr lang="es-MX" i="1" dirty="0" smtClean="0">
                <a:solidFill>
                  <a:srgbClr val="002060"/>
                </a:solidFill>
              </a:rPr>
              <a:t> tenga, no podrá cubrir la deuda</a:t>
            </a:r>
            <a:r>
              <a:rPr lang="es-MX" dirty="0" smtClean="0">
                <a:solidFill>
                  <a:srgbClr val="002060"/>
                </a:solidFill>
              </a:rPr>
              <a:t>. </a:t>
            </a: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002060"/>
                </a:solidFill>
              </a:rPr>
              <a:t>Por muy + </a:t>
            </a:r>
            <a:r>
              <a:rPr lang="es-MX" dirty="0">
                <a:solidFill>
                  <a:srgbClr val="002060"/>
                </a:solidFill>
              </a:rPr>
              <a:t>adjetivo/adverbio</a:t>
            </a:r>
            <a:r>
              <a:rPr lang="es-MX" b="1" dirty="0">
                <a:solidFill>
                  <a:srgbClr val="002060"/>
                </a:solidFill>
              </a:rPr>
              <a:t> </a:t>
            </a:r>
            <a:r>
              <a:rPr lang="es-MX" dirty="0">
                <a:solidFill>
                  <a:srgbClr val="002060"/>
                </a:solidFill>
              </a:rPr>
              <a:t>+ </a:t>
            </a:r>
            <a:r>
              <a:rPr lang="es-MX" b="1" dirty="0">
                <a:solidFill>
                  <a:srgbClr val="002060"/>
                </a:solidFill>
              </a:rPr>
              <a:t>que </a:t>
            </a:r>
            <a:r>
              <a:rPr lang="es-MX" dirty="0">
                <a:solidFill>
                  <a:srgbClr val="002060"/>
                </a:solidFill>
              </a:rPr>
              <a:t>+ </a:t>
            </a:r>
            <a:r>
              <a:rPr lang="es-MX" dirty="0" smtClean="0">
                <a:solidFill>
                  <a:srgbClr val="002060"/>
                </a:solidFill>
              </a:rPr>
              <a:t>subjuntivo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Por muy</a:t>
            </a:r>
            <a:r>
              <a:rPr lang="es-MX" i="1" dirty="0" smtClean="0">
                <a:solidFill>
                  <a:srgbClr val="002060"/>
                </a:solidFill>
              </a:rPr>
              <a:t> listo </a:t>
            </a:r>
            <a:r>
              <a:rPr lang="es-MX" b="1" i="1" dirty="0" smtClean="0">
                <a:solidFill>
                  <a:srgbClr val="002060"/>
                </a:solidFill>
              </a:rPr>
              <a:t>que</a:t>
            </a:r>
            <a:r>
              <a:rPr lang="es-MX" i="1" dirty="0" smtClean="0">
                <a:solidFill>
                  <a:srgbClr val="002060"/>
                </a:solidFill>
              </a:rPr>
              <a:t> sea, no podrá engañarlos.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i="1" dirty="0" smtClean="0">
                <a:solidFill>
                  <a:srgbClr val="002060"/>
                </a:solidFill>
              </a:rPr>
              <a:t>Por muy </a:t>
            </a:r>
            <a:r>
              <a:rPr lang="es-MX" i="1" dirty="0" smtClean="0">
                <a:solidFill>
                  <a:srgbClr val="002060"/>
                </a:solidFill>
              </a:rPr>
              <a:t>difícil </a:t>
            </a:r>
            <a:r>
              <a:rPr lang="es-MX" b="1" i="1" dirty="0" smtClean="0">
                <a:solidFill>
                  <a:srgbClr val="002060"/>
                </a:solidFill>
              </a:rPr>
              <a:t>que</a:t>
            </a:r>
            <a:r>
              <a:rPr lang="es-MX" i="1" dirty="0" smtClean="0">
                <a:solidFill>
                  <a:srgbClr val="002060"/>
                </a:solidFill>
              </a:rPr>
              <a:t> te parezca, encontrarás la solución.</a:t>
            </a:r>
            <a:r>
              <a:rPr lang="es-MX" dirty="0" smtClean="0">
                <a:solidFill>
                  <a:srgbClr val="002060"/>
                </a:solidFill>
              </a:rPr>
              <a:t> </a:t>
            </a: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002060"/>
                </a:solidFill>
              </a:rPr>
              <a:t>Y eso que </a:t>
            </a:r>
            <a:r>
              <a:rPr lang="es-MX" dirty="0">
                <a:solidFill>
                  <a:srgbClr val="002060"/>
                </a:solidFill>
              </a:rPr>
              <a:t>+ </a:t>
            </a:r>
            <a:r>
              <a:rPr lang="es-MX" dirty="0" smtClean="0">
                <a:solidFill>
                  <a:srgbClr val="002060"/>
                </a:solidFill>
              </a:rPr>
              <a:t>indicativo  </a:t>
            </a:r>
            <a:r>
              <a:rPr lang="es-MX" sz="2000" dirty="0" smtClean="0">
                <a:solidFill>
                  <a:srgbClr val="002060"/>
                </a:solidFill>
              </a:rPr>
              <a:t>(coloquial)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No se presentó a la entrevista, </a:t>
            </a:r>
            <a:r>
              <a:rPr lang="es-MX" b="1" i="1" dirty="0" smtClean="0">
                <a:solidFill>
                  <a:srgbClr val="002060"/>
                </a:solidFill>
              </a:rPr>
              <a:t>y eso que </a:t>
            </a:r>
            <a:r>
              <a:rPr lang="es-MX" i="1" dirty="0" smtClean="0">
                <a:solidFill>
                  <a:srgbClr val="002060"/>
                </a:solidFill>
              </a:rPr>
              <a:t>se la habían confirmado.</a:t>
            </a:r>
            <a:endParaRPr lang="es-MX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002060"/>
                </a:solidFill>
              </a:rPr>
              <a:t>Y mira que </a:t>
            </a:r>
            <a:r>
              <a:rPr lang="es-MX" dirty="0">
                <a:solidFill>
                  <a:srgbClr val="002060"/>
                </a:solidFill>
              </a:rPr>
              <a:t>+ </a:t>
            </a:r>
            <a:r>
              <a:rPr lang="es-MX" dirty="0" smtClean="0">
                <a:solidFill>
                  <a:srgbClr val="002060"/>
                </a:solidFill>
              </a:rPr>
              <a:t>indicativo </a:t>
            </a:r>
            <a:r>
              <a:rPr lang="es-MX" sz="2000" dirty="0" smtClean="0">
                <a:solidFill>
                  <a:srgbClr val="002060"/>
                </a:solidFill>
              </a:rPr>
              <a:t>(añade la idea de reproche)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Has vuelto a endeudarte, </a:t>
            </a:r>
            <a:r>
              <a:rPr lang="es-MX" b="1" i="1" dirty="0" smtClean="0">
                <a:solidFill>
                  <a:srgbClr val="002060"/>
                </a:solidFill>
              </a:rPr>
              <a:t>y mira que </a:t>
            </a:r>
            <a:r>
              <a:rPr lang="es-MX" i="1" dirty="0" smtClean="0">
                <a:solidFill>
                  <a:srgbClr val="002060"/>
                </a:solidFill>
              </a:rPr>
              <a:t>te lo advertí.</a:t>
            </a:r>
            <a:r>
              <a:rPr lang="es-MX" dirty="0" smtClean="0">
                <a:solidFill>
                  <a:srgbClr val="002060"/>
                </a:solidFill>
              </a:rPr>
              <a:t> </a:t>
            </a: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>
                <a:solidFill>
                  <a:srgbClr val="002060"/>
                </a:solidFill>
              </a:rPr>
              <a:t>Aun / hasta / incluso </a:t>
            </a:r>
            <a:r>
              <a:rPr lang="es-MX" dirty="0">
                <a:solidFill>
                  <a:srgbClr val="002060"/>
                </a:solidFill>
              </a:rPr>
              <a:t>+ </a:t>
            </a:r>
            <a:r>
              <a:rPr lang="es-MX" dirty="0" smtClean="0">
                <a:solidFill>
                  <a:srgbClr val="002060"/>
                </a:solidFill>
              </a:rPr>
              <a:t>gerundio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b="1" dirty="0" smtClean="0">
                <a:solidFill>
                  <a:srgbClr val="002060"/>
                </a:solidFill>
              </a:rPr>
              <a:t>Aun</a:t>
            </a:r>
            <a:r>
              <a:rPr lang="es-MX" dirty="0" smtClean="0">
                <a:solidFill>
                  <a:srgbClr val="002060"/>
                </a:solidFill>
              </a:rPr>
              <a:t> lloviendo, se fueron a la playa.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05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524</Words>
  <Application>Microsoft Office PowerPoint</Application>
  <PresentationFormat>Panorámica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Oraciones concesivas</vt:lpstr>
      <vt:lpstr>Oraciones subordinadas concesivas</vt:lpstr>
      <vt:lpstr>¿Indicativo o Subjuntivo?</vt:lpstr>
      <vt:lpstr>Algunos ejemplos </vt:lpstr>
      <vt:lpstr>Conectores concesivos</vt:lpstr>
      <vt:lpstr>… conectores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concesivas</dc:title>
  <dc:creator>anamaria.gonzalez</dc:creator>
  <cp:lastModifiedBy>anamaria.gonzalez</cp:lastModifiedBy>
  <cp:revision>9</cp:revision>
  <dcterms:created xsi:type="dcterms:W3CDTF">2020-12-04T21:27:33Z</dcterms:created>
  <dcterms:modified xsi:type="dcterms:W3CDTF">2020-12-07T00:02:09Z</dcterms:modified>
</cp:coreProperties>
</file>