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7"/>
  </p:notesMasterIdLst>
  <p:sldIdLst>
    <p:sldId id="460" r:id="rId2"/>
    <p:sldId id="461" r:id="rId3"/>
    <p:sldId id="441" r:id="rId4"/>
    <p:sldId id="483" r:id="rId5"/>
    <p:sldId id="485" r:id="rId6"/>
    <p:sldId id="486" r:id="rId7"/>
    <p:sldId id="487" r:id="rId8"/>
    <p:sldId id="451" r:id="rId9"/>
    <p:sldId id="434" r:id="rId10"/>
    <p:sldId id="448" r:id="rId11"/>
    <p:sldId id="450" r:id="rId12"/>
    <p:sldId id="453" r:id="rId13"/>
    <p:sldId id="488" r:id="rId14"/>
    <p:sldId id="449" r:id="rId15"/>
    <p:sldId id="454" r:id="rId16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547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3BA68F2-6959-4210-8FCB-95E4B3D7BE36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0C33457-DE96-47EA-8632-8A34D863F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23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EB302673-73A5-4586-B743-BA0B1D353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/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8201801-95B4-41EB-8B1C-7568D9AE1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224" y="5094586"/>
            <a:ext cx="4606460" cy="410662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EB302673-73A5-4586-B743-BA0B1D353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/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8201801-95B4-41EB-8B1C-7568D9AE1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224" y="5094586"/>
            <a:ext cx="4606460" cy="410662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184B340A-C5E1-48D6-B183-674095E51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/>
        </p:spPr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8C4620-1C6F-44E6-B909-B3E0D42F1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224" y="5094586"/>
            <a:ext cx="4606460" cy="410662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EB302673-73A5-4586-B743-BA0B1D353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/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8201801-95B4-41EB-8B1C-7568D9AE1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224" y="5094586"/>
            <a:ext cx="4606460" cy="410662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778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46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33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3339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846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544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952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365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7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96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2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68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08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24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36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51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98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DFDB2-8225-4BBC-BAFF-7721FB5A6F5F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37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74817-5FF5-4A6D-8F48-5E708724A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Corso progettazione sociale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B462FC-4446-4D5A-88C6-CDE7B464F8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 2020 2021 </a:t>
            </a:r>
          </a:p>
          <a:p>
            <a:r>
              <a:rPr lang="it-IT" dirty="0"/>
              <a:t> Donatella Barberis </a:t>
            </a:r>
          </a:p>
        </p:txBody>
      </p:sp>
    </p:spTree>
    <p:extLst>
      <p:ext uri="{BB962C8B-B14F-4D97-AF65-F5344CB8AC3E}">
        <p14:creationId xmlns:p14="http://schemas.microsoft.com/office/powerpoint/2010/main" val="222374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175278D5-22BC-4A6B-8120-F556AD96E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50839"/>
            <a:ext cx="8378826" cy="37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>
                <a:solidFill>
                  <a:srgbClr val="003366"/>
                </a:solidFill>
              </a:rPr>
              <a:t>ALBERO DEI PROBLEMI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>
                <a:solidFill>
                  <a:srgbClr val="003366"/>
                </a:solidFill>
              </a:rPr>
              <a:t> Tema : </a:t>
            </a:r>
            <a:r>
              <a:rPr lang="it-IT" altLang="it-IT" sz="2400" b="1" dirty="0">
                <a:solidFill>
                  <a:srgbClr val="003366"/>
                </a:solidFill>
                <a:highlight>
                  <a:srgbClr val="FFFF00"/>
                </a:highlight>
              </a:rPr>
              <a:t>bassi redditi familiari  in Basilicata</a:t>
            </a:r>
            <a:r>
              <a:rPr lang="it-IT" altLang="it-IT" sz="2400" b="1" dirty="0">
                <a:solidFill>
                  <a:srgbClr val="003366"/>
                </a:solidFill>
              </a:rPr>
              <a:t>, il ruolo delle donne  </a:t>
            </a:r>
          </a:p>
        </p:txBody>
      </p:sp>
      <p:sp>
        <p:nvSpPr>
          <p:cNvPr id="39939" name="AutoShape 3">
            <a:extLst>
              <a:ext uri="{FF2B5EF4-FFF2-40B4-BE49-F238E27FC236}">
                <a16:creationId xmlns:a16="http://schemas.microsoft.com/office/drawing/2014/main" id="{67C2C65F-D051-45DB-8C0E-323565A61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6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9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NON RIESCONO A FARE IMPRESA </a:t>
            </a:r>
          </a:p>
        </p:txBody>
      </p:sp>
      <p:sp>
        <p:nvSpPr>
          <p:cNvPr id="39940" name="AutoShape 4">
            <a:extLst>
              <a:ext uri="{FF2B5EF4-FFF2-40B4-BE49-F238E27FC236}">
                <a16:creationId xmlns:a16="http://schemas.microsoft.com/office/drawing/2014/main" id="{B86001C6-958B-4857-88CA-B6497C20489B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750575" y="3790953"/>
            <a:ext cx="1012823" cy="776965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NON ACCEDONO AL CREDITO </a:t>
            </a:r>
          </a:p>
        </p:txBody>
      </p:sp>
      <p:sp>
        <p:nvSpPr>
          <p:cNvPr id="39941" name="AutoShape 5">
            <a:extLst>
              <a:ext uri="{FF2B5EF4-FFF2-40B4-BE49-F238E27FC236}">
                <a16:creationId xmlns:a16="http://schemas.microsoft.com/office/drawing/2014/main" id="{D12213E3-E8A0-4900-BEF9-8C179A61CD28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905124" y="4772026"/>
            <a:ext cx="1397001" cy="912134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NON HANNO FIDUCIA NELLE LORO POTENZIALITA’ NE SUPPORTO DA FAMIGLIE </a:t>
            </a:r>
          </a:p>
        </p:txBody>
      </p:sp>
      <p:sp>
        <p:nvSpPr>
          <p:cNvPr id="39942" name="AutoShape 6">
            <a:extLst>
              <a:ext uri="{FF2B5EF4-FFF2-40B4-BE49-F238E27FC236}">
                <a16:creationId xmlns:a16="http://schemas.microsoft.com/office/drawing/2014/main" id="{78F7D683-3DAA-4C26-9A70-7A24D8D721A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3853884" y="3688673"/>
            <a:ext cx="1136651" cy="920751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NON SONO INFORMATE SU AUTOIMPIEGO </a:t>
            </a:r>
          </a:p>
        </p:txBody>
      </p:sp>
      <p:sp>
        <p:nvSpPr>
          <p:cNvPr id="39943" name="AutoShape 7">
            <a:extLst>
              <a:ext uri="{FF2B5EF4-FFF2-40B4-BE49-F238E27FC236}">
                <a16:creationId xmlns:a16="http://schemas.microsoft.com/office/drawing/2014/main" id="{344621A0-A239-4BEB-A9A7-48553E6B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9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NON POSSEGGONO COMPETENZE PROFESSIONALI </a:t>
            </a:r>
          </a:p>
        </p:txBody>
      </p:sp>
      <p:sp>
        <p:nvSpPr>
          <p:cNvPr id="39944" name="AutoShape 8">
            <a:extLst>
              <a:ext uri="{FF2B5EF4-FFF2-40B4-BE49-F238E27FC236}">
                <a16:creationId xmlns:a16="http://schemas.microsoft.com/office/drawing/2014/main" id="{47203D77-7D58-4C01-8CD4-B8A3191110A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1447800" y="3744796"/>
            <a:ext cx="1168400" cy="1219089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SISTEMA FORMATIVO NON ADEGUATO ALLE ESIGENZE LAVORO   </a:t>
            </a:r>
          </a:p>
        </p:txBody>
      </p:sp>
      <p:sp>
        <p:nvSpPr>
          <p:cNvPr id="39946" name="AutoShape 10">
            <a:extLst>
              <a:ext uri="{FF2B5EF4-FFF2-40B4-BE49-F238E27FC236}">
                <a16:creationId xmlns:a16="http://schemas.microsoft.com/office/drawing/2014/main" id="{10622907-2EC5-442C-8122-FB6F1FEC8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389188"/>
            <a:ext cx="1289050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LE IMPRESE NON ASSUMONO </a:t>
            </a:r>
          </a:p>
        </p:txBody>
      </p:sp>
      <p:sp>
        <p:nvSpPr>
          <p:cNvPr id="39947" name="AutoShape 11">
            <a:extLst>
              <a:ext uri="{FF2B5EF4-FFF2-40B4-BE49-F238E27FC236}">
                <a16:creationId xmlns:a16="http://schemas.microsoft.com/office/drawing/2014/main" id="{38F8C233-33E8-4772-B864-EB1EB193F74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4624390" y="4963884"/>
            <a:ext cx="1012824" cy="1016229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COSTO LAVORO TROPPO ELEVATO </a:t>
            </a:r>
          </a:p>
        </p:txBody>
      </p:sp>
      <p:sp>
        <p:nvSpPr>
          <p:cNvPr id="39948" name="AutoShape 12">
            <a:extLst>
              <a:ext uri="{FF2B5EF4-FFF2-40B4-BE49-F238E27FC236}">
                <a16:creationId xmlns:a16="http://schemas.microsoft.com/office/drawing/2014/main" id="{8D2FB22A-AB0E-4E40-9EF0-1735BA36A7AD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5279458" y="3921125"/>
            <a:ext cx="814955" cy="736371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PRESSIONE FISCALE TROPPO ALTA</a:t>
            </a:r>
          </a:p>
        </p:txBody>
      </p:sp>
      <p:sp>
        <p:nvSpPr>
          <p:cNvPr id="39949" name="AutoShape 13">
            <a:extLst>
              <a:ext uri="{FF2B5EF4-FFF2-40B4-BE49-F238E27FC236}">
                <a16:creationId xmlns:a16="http://schemas.microsoft.com/office/drawing/2014/main" id="{84DAFD45-3FCD-4EAE-963C-7DBB4CE0A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NON SANNO A CHI LASCIARE I FIGLI </a:t>
            </a:r>
          </a:p>
        </p:txBody>
      </p:sp>
      <p:sp>
        <p:nvSpPr>
          <p:cNvPr id="39951" name="AutoShape 15">
            <a:extLst>
              <a:ext uri="{FF2B5EF4-FFF2-40B4-BE49-F238E27FC236}">
                <a16:creationId xmlns:a16="http://schemas.microsoft.com/office/drawing/2014/main" id="{1CC53EAA-32E7-49D0-8ACF-DB9DE882D4BB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6005513" y="3834835"/>
            <a:ext cx="1367060" cy="604154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SERVIZI TERRITORIALI BASSA COPERTURA </a:t>
            </a:r>
          </a:p>
        </p:txBody>
      </p:sp>
      <p:sp>
        <p:nvSpPr>
          <p:cNvPr id="39952" name="AutoShape 16">
            <a:extLst>
              <a:ext uri="{FF2B5EF4-FFF2-40B4-BE49-F238E27FC236}">
                <a16:creationId xmlns:a16="http://schemas.microsoft.com/office/drawing/2014/main" id="{377DAD0A-386F-45CA-A4CC-4749323C1490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6042281" y="4765334"/>
            <a:ext cx="1427472" cy="604154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RETI SOCIALI E AMICALI FRAMMENTATE </a:t>
            </a:r>
          </a:p>
        </p:txBody>
      </p:sp>
      <p:sp>
        <p:nvSpPr>
          <p:cNvPr id="39953" name="AutoShape 17">
            <a:extLst>
              <a:ext uri="{FF2B5EF4-FFF2-40B4-BE49-F238E27FC236}">
                <a16:creationId xmlns:a16="http://schemas.microsoft.com/office/drawing/2014/main" id="{755E05E5-505C-42D0-B8C1-1E4E757B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2357438"/>
            <a:ext cx="1287462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HANNO DIFFICOLTA’ A RAGGIUNGERE POSTO LAVORO </a:t>
            </a:r>
          </a:p>
        </p:txBody>
      </p:sp>
      <p:sp>
        <p:nvSpPr>
          <p:cNvPr id="39954" name="AutoShape 18">
            <a:extLst>
              <a:ext uri="{FF2B5EF4-FFF2-40B4-BE49-F238E27FC236}">
                <a16:creationId xmlns:a16="http://schemas.microsoft.com/office/drawing/2014/main" id="{F0A1E9E3-AD69-4E43-8984-5CA4967BD622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7514148" y="3588885"/>
            <a:ext cx="954938" cy="1497013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SERVIZI TRASPORTO POCO SVILUPPATI </a:t>
            </a:r>
          </a:p>
        </p:txBody>
      </p:sp>
      <p:sp>
        <p:nvSpPr>
          <p:cNvPr id="39955" name="AutoShape 19">
            <a:extLst>
              <a:ext uri="{FF2B5EF4-FFF2-40B4-BE49-F238E27FC236}">
                <a16:creationId xmlns:a16="http://schemas.microsoft.com/office/drawing/2014/main" id="{B11D8F90-A20F-4DC5-8A84-7402917589D8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8550276" y="3981451"/>
            <a:ext cx="891150" cy="1158875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 NON HANNO PATENTE </a:t>
            </a:r>
          </a:p>
        </p:txBody>
      </p:sp>
      <p:sp>
        <p:nvSpPr>
          <p:cNvPr id="39958" name="Line 22">
            <a:extLst>
              <a:ext uri="{FF2B5EF4-FFF2-40B4-BE49-F238E27FC236}">
                <a16:creationId xmlns:a16="http://schemas.microsoft.com/office/drawing/2014/main" id="{A00A411B-1415-4FF9-9ED9-73DDA25D96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6173" y="3278188"/>
            <a:ext cx="1" cy="3651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0" name="Line 24">
            <a:extLst>
              <a:ext uri="{FF2B5EF4-FFF2-40B4-BE49-F238E27FC236}">
                <a16:creationId xmlns:a16="http://schemas.microsoft.com/office/drawing/2014/main" id="{04679E2D-8AC7-4F92-8477-5C8BA2851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02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1" name="Line 25">
            <a:extLst>
              <a:ext uri="{FF2B5EF4-FFF2-40B4-BE49-F238E27FC236}">
                <a16:creationId xmlns:a16="http://schemas.microsoft.com/office/drawing/2014/main" id="{D687AA71-77AE-4C5A-B842-1CD4E8885C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2851" y="3309939"/>
            <a:ext cx="196849" cy="1653946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2" name="Line 26">
            <a:extLst>
              <a:ext uri="{FF2B5EF4-FFF2-40B4-BE49-F238E27FC236}">
                <a16:creationId xmlns:a16="http://schemas.microsoft.com/office/drawing/2014/main" id="{0C4FD557-740A-4863-85B4-952910B79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3" name="Line 27">
            <a:extLst>
              <a:ext uri="{FF2B5EF4-FFF2-40B4-BE49-F238E27FC236}">
                <a16:creationId xmlns:a16="http://schemas.microsoft.com/office/drawing/2014/main" id="{41888B34-C2F4-4832-B265-82461233E3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5803" y="3309939"/>
            <a:ext cx="272485" cy="17845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4" name="Line 28">
            <a:extLst>
              <a:ext uri="{FF2B5EF4-FFF2-40B4-BE49-F238E27FC236}">
                <a16:creationId xmlns:a16="http://schemas.microsoft.com/office/drawing/2014/main" id="{A3A4FF6A-779D-40AF-9331-CCFD83F02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9239" y="3309939"/>
            <a:ext cx="375213" cy="61118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6" name="Line 30">
            <a:extLst>
              <a:ext uri="{FF2B5EF4-FFF2-40B4-BE49-F238E27FC236}">
                <a16:creationId xmlns:a16="http://schemas.microsoft.com/office/drawing/2014/main" id="{F3915A07-73B4-4FC5-B857-C062DCFC71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95498" y="3309939"/>
            <a:ext cx="113277" cy="604154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7" name="Line 31">
            <a:extLst>
              <a:ext uri="{FF2B5EF4-FFF2-40B4-BE49-F238E27FC236}">
                <a16:creationId xmlns:a16="http://schemas.microsoft.com/office/drawing/2014/main" id="{3732C0C3-7E20-444C-AB8A-3515ACF75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6" y="3309939"/>
            <a:ext cx="498475" cy="145539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8" name="Line 32">
            <a:extLst>
              <a:ext uri="{FF2B5EF4-FFF2-40B4-BE49-F238E27FC236}">
                <a16:creationId xmlns:a16="http://schemas.microsoft.com/office/drawing/2014/main" id="{7BC15C41-C3DE-4DCB-BDDC-A70D5EE68E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04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9" name="Line 33">
            <a:extLst>
              <a:ext uri="{FF2B5EF4-FFF2-40B4-BE49-F238E27FC236}">
                <a16:creationId xmlns:a16="http://schemas.microsoft.com/office/drawing/2014/main" id="{B02C03F0-4398-4F1B-BFD5-E88F2D1D9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6306" y="3336926"/>
            <a:ext cx="831171" cy="6445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1" name="AutoShape 35">
            <a:extLst>
              <a:ext uri="{FF2B5EF4-FFF2-40B4-BE49-F238E27FC236}">
                <a16:creationId xmlns:a16="http://schemas.microsoft.com/office/drawing/2014/main" id="{B16C1109-D512-4B91-9603-12B79D4B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260476"/>
            <a:ext cx="7736450" cy="408436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DONNE ESCLUSE DAL MONDO DEL LAVORO</a:t>
            </a:r>
          </a:p>
        </p:txBody>
      </p:sp>
      <p:sp>
        <p:nvSpPr>
          <p:cNvPr id="39972" name="Line 36">
            <a:extLst>
              <a:ext uri="{FF2B5EF4-FFF2-40B4-BE49-F238E27FC236}">
                <a16:creationId xmlns:a16="http://schemas.microsoft.com/office/drawing/2014/main" id="{680CAD86-0F61-479D-A5F5-2A629C4A4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6200" y="16256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3" name="Line 37">
            <a:extLst>
              <a:ext uri="{FF2B5EF4-FFF2-40B4-BE49-F238E27FC236}">
                <a16:creationId xmlns:a16="http://schemas.microsoft.com/office/drawing/2014/main" id="{C91F477F-FD51-44A1-B62D-FD6B6E0DE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1612900"/>
            <a:ext cx="1588" cy="787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4" name="Line 38">
            <a:extLst>
              <a:ext uri="{FF2B5EF4-FFF2-40B4-BE49-F238E27FC236}">
                <a16:creationId xmlns:a16="http://schemas.microsoft.com/office/drawing/2014/main" id="{5BC18A23-F7E7-4376-92CF-C64AE1592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625600"/>
            <a:ext cx="12700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5" name="Line 39">
            <a:extLst>
              <a:ext uri="{FF2B5EF4-FFF2-40B4-BE49-F238E27FC236}">
                <a16:creationId xmlns:a16="http://schemas.microsoft.com/office/drawing/2014/main" id="{52330229-B2A6-4EE2-91FB-2E46F3EFF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6" name="Line 40">
            <a:extLst>
              <a:ext uri="{FF2B5EF4-FFF2-40B4-BE49-F238E27FC236}">
                <a16:creationId xmlns:a16="http://schemas.microsoft.com/office/drawing/2014/main" id="{113185FB-5BBA-43D2-BE36-A15320CAC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16129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1FC8C6-F609-4128-ACE1-811A33565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216310"/>
            <a:ext cx="8821718" cy="1307690"/>
          </a:xfrm>
        </p:spPr>
        <p:txBody>
          <a:bodyPr/>
          <a:lstStyle/>
          <a:p>
            <a:r>
              <a:rPr lang="it-IT" dirty="0"/>
              <a:t>Fase Analisi PCM </a:t>
            </a:r>
            <a:br>
              <a:rPr lang="it-IT" dirty="0"/>
            </a:br>
            <a:r>
              <a:rPr lang="it-IT" dirty="0"/>
              <a:t>dai problemi agli obiettivi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4E2B64-304F-4FEE-8B99-684C1ABED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743"/>
            <a:ext cx="8903888" cy="5105399"/>
          </a:xfrm>
        </p:spPr>
        <p:txBody>
          <a:bodyPr/>
          <a:lstStyle/>
          <a:p>
            <a:r>
              <a:rPr lang="it-IT" dirty="0"/>
              <a:t>Se il problema individuato ci rappresenta e ci fa comprendere la situazione attuale negativa </a:t>
            </a:r>
          </a:p>
          <a:p>
            <a:r>
              <a:rPr lang="it-IT" dirty="0"/>
              <a:t>L’obiettivo ci proietta in una situazione futura positiva,  in cui il problema si immagina risolto </a:t>
            </a:r>
          </a:p>
          <a:p>
            <a:r>
              <a:rPr lang="it-IT" dirty="0"/>
              <a:t>L’albero dei problemi si trasforma in ALBERO DEGLI OBIETTIVI , immaginando in futuro la realtà attuale in positivo</a:t>
            </a:r>
          </a:p>
          <a:p>
            <a:r>
              <a:rPr lang="it-IT" b="1" dirty="0"/>
              <a:t>Gli obiettivi </a:t>
            </a:r>
            <a:r>
              <a:rPr lang="it-IT" dirty="0"/>
              <a:t>si esprimono con utilizzo del participio passato ( aumentata, assicurata, ecc. ) meglio di verbi o di sostantivo ( aumentare, aumento ..) perché tendono ad esprimere una </a:t>
            </a:r>
            <a:r>
              <a:rPr lang="it-IT" b="1" dirty="0"/>
              <a:t>condizione positiva raggiunta </a:t>
            </a:r>
          </a:p>
          <a:p>
            <a:r>
              <a:rPr lang="it-IT" b="1" dirty="0"/>
              <a:t>NON  TUTTI I PROBLEMI TRASFORMATI IN POTENZIALI OBIETTIVI SARANNO CONSIDERATI AI FINI DEL PROGETTO </a:t>
            </a:r>
          </a:p>
          <a:p>
            <a:r>
              <a:rPr lang="it-IT" b="1" dirty="0"/>
              <a:t>Saranno infatti definiti gli AMBITI DI INTERVENTO di interesse del progetto </a:t>
            </a:r>
          </a:p>
        </p:txBody>
      </p:sp>
    </p:spTree>
    <p:extLst>
      <p:ext uri="{BB962C8B-B14F-4D97-AF65-F5344CB8AC3E}">
        <p14:creationId xmlns:p14="http://schemas.microsoft.com/office/powerpoint/2010/main" val="380550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0A5364-318A-40C7-A90B-6CA70DF1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Obiettivo generale e obiettivi specifici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2E2746-D6B7-48D0-ABAA-743B54DAF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534886"/>
            <a:ext cx="9710056" cy="5083628"/>
          </a:xfrm>
        </p:spPr>
        <p:txBody>
          <a:bodyPr/>
          <a:lstStyle/>
          <a:p>
            <a:r>
              <a:rPr lang="it-IT" sz="2000" b="1" dirty="0"/>
              <a:t>Obiettivo generale </a:t>
            </a:r>
            <a:r>
              <a:rPr lang="it-IT" dirty="0"/>
              <a:t>è la giustificazione sociale del progetto, è il beneficio sociale di lungo termine per la società in generale al quale il progetto contribuirà, di cui non sarà direttamente e unicamente responsabile; è il fine istituzionale </a:t>
            </a:r>
          </a:p>
          <a:p>
            <a:endParaRPr lang="it-IT" dirty="0"/>
          </a:p>
          <a:p>
            <a:r>
              <a:rPr lang="it-IT" sz="2000" b="1" dirty="0"/>
              <a:t>Obiettivi specifici  </a:t>
            </a:r>
            <a:r>
              <a:rPr lang="it-IT" dirty="0"/>
              <a:t> 				</a:t>
            </a:r>
            <a:r>
              <a:rPr lang="it-IT" b="1" dirty="0"/>
              <a:t>BENEFICI </a:t>
            </a:r>
          </a:p>
          <a:p>
            <a:r>
              <a:rPr lang="it-IT" dirty="0"/>
              <a:t>il progetto si misura sul raggiungimento di </a:t>
            </a:r>
            <a:r>
              <a:rPr lang="it-IT" dirty="0" err="1"/>
              <a:t>obt</a:t>
            </a:r>
            <a:r>
              <a:rPr lang="it-IT" dirty="0"/>
              <a:t> specifici </a:t>
            </a:r>
          </a:p>
          <a:p>
            <a:r>
              <a:rPr lang="it-IT" dirty="0"/>
              <a:t>sono dei sotto-obiettivi che tutti insieme concorrono al raggiungimento dell’obiettivo generale</a:t>
            </a:r>
          </a:p>
          <a:p>
            <a:r>
              <a:rPr lang="it-IT" dirty="0"/>
              <a:t>dalla realizzazione degli obiettivi specifici si determina l’efficacia del progetto stesso</a:t>
            </a:r>
          </a:p>
          <a:p>
            <a:r>
              <a:rPr lang="it-IT" dirty="0"/>
              <a:t>indicano i benefici tangibili  che il target otterrà nell’ambito del progetto   e che concorreranno al miglioramento della condizione di vita.</a:t>
            </a:r>
          </a:p>
          <a:p>
            <a:r>
              <a:rPr lang="it-IT" dirty="0"/>
              <a:t>Condizione positiva raggiunta 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14F10425-37BE-4190-BCE1-7CC28B2036A0}"/>
              </a:ext>
            </a:extLst>
          </p:cNvPr>
          <p:cNvSpPr/>
          <p:nvPr/>
        </p:nvSpPr>
        <p:spPr>
          <a:xfrm flipV="1">
            <a:off x="3008668" y="3116825"/>
            <a:ext cx="1071717" cy="167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926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E7821-D851-4908-AC9C-E9E04FA1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C32BCF-2026-45AA-BC6C-6A99ED32C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Non azioni e strategie  : è un diverso stato di cose in cui problema non sussiste più</a:t>
            </a:r>
          </a:p>
          <a:p>
            <a:r>
              <a:rPr lang="it-IT" dirty="0"/>
              <a:t>È un punto di arrivo e non un processo, verbo al participio passato più che all’infinito </a:t>
            </a:r>
          </a:p>
          <a:p>
            <a:r>
              <a:rPr lang="it-IT" dirty="0"/>
              <a:t>Soggetto espresso : chi ? </a:t>
            </a:r>
          </a:p>
          <a:p>
            <a:r>
              <a:rPr lang="it-IT" dirty="0"/>
              <a:t>Evitare nominare negatività espresse dal problema : da riduzione a incremento ad es. </a:t>
            </a:r>
          </a:p>
        </p:txBody>
      </p:sp>
    </p:spTree>
    <p:extLst>
      <p:ext uri="{BB962C8B-B14F-4D97-AF65-F5344CB8AC3E}">
        <p14:creationId xmlns:p14="http://schemas.microsoft.com/office/powerpoint/2010/main" val="324389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716CC532-F682-4963-9C9E-666341F27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75" y="558800"/>
            <a:ext cx="67627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>
                <a:solidFill>
                  <a:srgbClr val="003366"/>
                </a:solidFill>
              </a:rPr>
              <a:t>ALBERO DEGLI OBIETTIVI</a:t>
            </a:r>
          </a:p>
        </p:txBody>
      </p:sp>
      <p:sp>
        <p:nvSpPr>
          <p:cNvPr id="41987" name="AutoShape 3">
            <a:extLst>
              <a:ext uri="{FF2B5EF4-FFF2-40B4-BE49-F238E27FC236}">
                <a16:creationId xmlns:a16="http://schemas.microsoft.com/office/drawing/2014/main" id="{559C6391-0F9F-48E6-808D-908BF5EE1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6" y="2389188"/>
            <a:ext cx="1287463" cy="920750"/>
          </a:xfrm>
          <a:prstGeom prst="flowChartAlternateProcess">
            <a:avLst/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88" name="AutoShape 4">
            <a:extLst>
              <a:ext uri="{FF2B5EF4-FFF2-40B4-BE49-F238E27FC236}">
                <a16:creationId xmlns:a16="http://schemas.microsoft.com/office/drawing/2014/main" id="{F9FDB99D-6DE6-41D0-9854-8120F4BEB39D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217963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89" name="AutoShape 5">
            <a:extLst>
              <a:ext uri="{FF2B5EF4-FFF2-40B4-BE49-F238E27FC236}">
                <a16:creationId xmlns:a16="http://schemas.microsoft.com/office/drawing/2014/main" id="{1FAE1D4F-64FA-480F-99B9-B4F9303681C8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264001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0" name="AutoShape 6">
            <a:extLst>
              <a:ext uri="{FF2B5EF4-FFF2-40B4-BE49-F238E27FC236}">
                <a16:creationId xmlns:a16="http://schemas.microsoft.com/office/drawing/2014/main" id="{348F7F3D-1225-427B-AA57-86F01EC8C4D7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1003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1" name="AutoShape 7">
            <a:extLst>
              <a:ext uri="{FF2B5EF4-FFF2-40B4-BE49-F238E27FC236}">
                <a16:creationId xmlns:a16="http://schemas.microsoft.com/office/drawing/2014/main" id="{D80CC86F-52AA-4F81-A600-C66CC6C69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389188"/>
            <a:ext cx="1287462" cy="920750"/>
          </a:xfrm>
          <a:prstGeom prst="flowChartAlternateProcess">
            <a:avLst/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2" name="AutoShape 8">
            <a:extLst>
              <a:ext uri="{FF2B5EF4-FFF2-40B4-BE49-F238E27FC236}">
                <a16:creationId xmlns:a16="http://schemas.microsoft.com/office/drawing/2014/main" id="{15A1B73F-241C-4DB0-B4D5-2E53EBD42089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800101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3" name="AutoShape 9">
            <a:extLst>
              <a:ext uri="{FF2B5EF4-FFF2-40B4-BE49-F238E27FC236}">
                <a16:creationId xmlns:a16="http://schemas.microsoft.com/office/drawing/2014/main" id="{DAEABD50-6C8B-47D2-9698-602D78EE3087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171926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4" name="AutoShape 10">
            <a:extLst>
              <a:ext uri="{FF2B5EF4-FFF2-40B4-BE49-F238E27FC236}">
                <a16:creationId xmlns:a16="http://schemas.microsoft.com/office/drawing/2014/main" id="{CE413907-F546-4E4D-B5CD-782B3C465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389188"/>
            <a:ext cx="1289050" cy="920750"/>
          </a:xfrm>
          <a:prstGeom prst="flowChartAlternateProcess">
            <a:avLst/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5" name="AutoShape 11">
            <a:extLst>
              <a:ext uri="{FF2B5EF4-FFF2-40B4-BE49-F238E27FC236}">
                <a16:creationId xmlns:a16="http://schemas.microsoft.com/office/drawing/2014/main" id="{CC36EA91-A78D-4302-96BD-DC5AF05F58A4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559176" y="4760913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6" name="AutoShape 12">
            <a:extLst>
              <a:ext uri="{FF2B5EF4-FFF2-40B4-BE49-F238E27FC236}">
                <a16:creationId xmlns:a16="http://schemas.microsoft.com/office/drawing/2014/main" id="{94C31B04-5B9D-441E-A0E5-6EEAA2597309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4479926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7" name="AutoShape 13">
            <a:extLst>
              <a:ext uri="{FF2B5EF4-FFF2-40B4-BE49-F238E27FC236}">
                <a16:creationId xmlns:a16="http://schemas.microsoft.com/office/drawing/2014/main" id="{FED95B51-2DB5-4677-82CE-3913E7366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389188"/>
            <a:ext cx="1287463" cy="920750"/>
          </a:xfrm>
          <a:prstGeom prst="flowChartAlternateProcess">
            <a:avLst/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8" name="AutoShape 14">
            <a:extLst>
              <a:ext uri="{FF2B5EF4-FFF2-40B4-BE49-F238E27FC236}">
                <a16:creationId xmlns:a16="http://schemas.microsoft.com/office/drawing/2014/main" id="{52CBBE93-D6D3-45FF-9DF8-E24830F5965E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4940301" y="4800601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999" name="AutoShape 15">
            <a:extLst>
              <a:ext uri="{FF2B5EF4-FFF2-40B4-BE49-F238E27FC236}">
                <a16:creationId xmlns:a16="http://schemas.microsoft.com/office/drawing/2014/main" id="{8B887445-83EF-44D7-A423-9294F0A859D8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3990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000" name="AutoShape 16">
            <a:extLst>
              <a:ext uri="{FF2B5EF4-FFF2-40B4-BE49-F238E27FC236}">
                <a16:creationId xmlns:a16="http://schemas.microsoft.com/office/drawing/2014/main" id="{F9CE456C-98F2-4552-A07F-48AC31CBD51A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85946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001" name="AutoShape 17">
            <a:extLst>
              <a:ext uri="{FF2B5EF4-FFF2-40B4-BE49-F238E27FC236}">
                <a16:creationId xmlns:a16="http://schemas.microsoft.com/office/drawing/2014/main" id="{158F3AB5-61B4-4293-80DA-5A0A11B9C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2357438"/>
            <a:ext cx="1287462" cy="920750"/>
          </a:xfrm>
          <a:prstGeom prst="flowChartAlternateProcess">
            <a:avLst/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002" name="AutoShape 18">
            <a:extLst>
              <a:ext uri="{FF2B5EF4-FFF2-40B4-BE49-F238E27FC236}">
                <a16:creationId xmlns:a16="http://schemas.microsoft.com/office/drawing/2014/main" id="{E08A850B-711F-4AAB-BE70-FF09D7D61753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6321426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003" name="AutoShape 19">
            <a:extLst>
              <a:ext uri="{FF2B5EF4-FFF2-40B4-BE49-F238E27FC236}">
                <a16:creationId xmlns:a16="http://schemas.microsoft.com/office/drawing/2014/main" id="{177910C0-CE7F-4837-8896-85957410649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72405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rgbClr val="00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42004" name="AutoShape 20">
            <a:extLst>
              <a:ext uri="{FF2B5EF4-FFF2-40B4-BE49-F238E27FC236}">
                <a16:creationId xmlns:a16="http://schemas.microsoft.com/office/drawing/2014/main" id="{ACC4E2CB-D4BC-4E76-A1D6-01237305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8738" y="2389188"/>
            <a:ext cx="1287462" cy="920750"/>
          </a:xfrm>
          <a:prstGeom prst="flowChartAlternateProcess">
            <a:avLst/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005" name="AutoShape 21">
            <a:extLst>
              <a:ext uri="{FF2B5EF4-FFF2-40B4-BE49-F238E27FC236}">
                <a16:creationId xmlns:a16="http://schemas.microsoft.com/office/drawing/2014/main" id="{4C772B12-26AA-410D-92E3-B7FB8387FB5D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8285957" y="4680745"/>
            <a:ext cx="2682875" cy="550862"/>
          </a:xfrm>
          <a:prstGeom prst="roundRect">
            <a:avLst>
              <a:gd name="adj" fmla="val 22431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rgbClr val="000000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42006" name="Line 22">
            <a:extLst>
              <a:ext uri="{FF2B5EF4-FFF2-40B4-BE49-F238E27FC236}">
                <a16:creationId xmlns:a16="http://schemas.microsoft.com/office/drawing/2014/main" id="{9F2F17AD-9821-49CC-85DF-F71F9404B9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90739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A2F03848-F67A-45D8-908E-8C23DD85C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4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BD669FEC-0239-41C9-B8F8-143CB09D98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02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09" name="Line 25">
            <a:extLst>
              <a:ext uri="{FF2B5EF4-FFF2-40B4-BE49-F238E27FC236}">
                <a16:creationId xmlns:a16="http://schemas.microsoft.com/office/drawing/2014/main" id="{8D5A7715-FB79-401A-A1FE-EA536EF36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0" y="3309939"/>
            <a:ext cx="1588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10" name="Line 26">
            <a:extLst>
              <a:ext uri="{FF2B5EF4-FFF2-40B4-BE49-F238E27FC236}">
                <a16:creationId xmlns:a16="http://schemas.microsoft.com/office/drawing/2014/main" id="{EBDFA9BE-63B7-43A2-A3B3-DB33CD54F2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11" name="Line 27">
            <a:extLst>
              <a:ext uri="{FF2B5EF4-FFF2-40B4-BE49-F238E27FC236}">
                <a16:creationId xmlns:a16="http://schemas.microsoft.com/office/drawing/2014/main" id="{423602BE-604C-4641-ACFB-42F3CF587B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49814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12" name="Line 28">
            <a:extLst>
              <a:ext uri="{FF2B5EF4-FFF2-40B4-BE49-F238E27FC236}">
                <a16:creationId xmlns:a16="http://schemas.microsoft.com/office/drawing/2014/main" id="{D40109CE-327B-4388-84CA-9F891121F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9239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13" name="Line 29">
            <a:extLst>
              <a:ext uri="{FF2B5EF4-FFF2-40B4-BE49-F238E27FC236}">
                <a16:creationId xmlns:a16="http://schemas.microsoft.com/office/drawing/2014/main" id="{C88935F9-202D-40A9-83AF-B10732DB64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9351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14" name="Line 30">
            <a:extLst>
              <a:ext uri="{FF2B5EF4-FFF2-40B4-BE49-F238E27FC236}">
                <a16:creationId xmlns:a16="http://schemas.microsoft.com/office/drawing/2014/main" id="{0DAE8DFB-C140-4E8B-858C-85134AAFC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5" y="3309939"/>
            <a:ext cx="1588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15" name="Line 31">
            <a:extLst>
              <a:ext uri="{FF2B5EF4-FFF2-40B4-BE49-F238E27FC236}">
                <a16:creationId xmlns:a16="http://schemas.microsoft.com/office/drawing/2014/main" id="{677D108B-FF07-42F3-B7AA-AB67FA645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6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16" name="Line 32">
            <a:extLst>
              <a:ext uri="{FF2B5EF4-FFF2-40B4-BE49-F238E27FC236}">
                <a16:creationId xmlns:a16="http://schemas.microsoft.com/office/drawing/2014/main" id="{76F75354-7165-40FB-B279-F51E737C07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04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17" name="Line 33">
            <a:extLst>
              <a:ext uri="{FF2B5EF4-FFF2-40B4-BE49-F238E27FC236}">
                <a16:creationId xmlns:a16="http://schemas.microsoft.com/office/drawing/2014/main" id="{5730D9D2-FA4C-4D0E-A75B-BA8FC2C67AE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99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18" name="Line 34">
            <a:extLst>
              <a:ext uri="{FF2B5EF4-FFF2-40B4-BE49-F238E27FC236}">
                <a16:creationId xmlns:a16="http://schemas.microsoft.com/office/drawing/2014/main" id="{224A6E86-8DD4-41CF-9A93-F9C697E6C85A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1839" y="3309939"/>
            <a:ext cx="1587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19" name="AutoShape 35">
            <a:extLst>
              <a:ext uri="{FF2B5EF4-FFF2-40B4-BE49-F238E27FC236}">
                <a16:creationId xmlns:a16="http://schemas.microsoft.com/office/drawing/2014/main" id="{D052FCEF-04EE-4BD0-9434-EAE680CC3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1214438"/>
            <a:ext cx="8820150" cy="360362"/>
          </a:xfrm>
          <a:prstGeom prst="roundRect">
            <a:avLst>
              <a:gd name="adj" fmla="val 440"/>
            </a:avLst>
          </a:pr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solidFill>
                  <a:srgbClr val="C00000"/>
                </a:solidFill>
                <a:latin typeface="Comic Sans MS" panose="030F0702030302020204" pitchFamily="66" charset="0"/>
              </a:rPr>
              <a:t>1. </a:t>
            </a:r>
          </a:p>
        </p:txBody>
      </p:sp>
      <p:sp>
        <p:nvSpPr>
          <p:cNvPr id="42020" name="Line 36">
            <a:extLst>
              <a:ext uri="{FF2B5EF4-FFF2-40B4-BE49-F238E27FC236}">
                <a16:creationId xmlns:a16="http://schemas.microsoft.com/office/drawing/2014/main" id="{2DCA13B7-FBA4-416E-A065-4ED5A566C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6200" y="16256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21" name="Line 37">
            <a:extLst>
              <a:ext uri="{FF2B5EF4-FFF2-40B4-BE49-F238E27FC236}">
                <a16:creationId xmlns:a16="http://schemas.microsoft.com/office/drawing/2014/main" id="{434E48A5-C307-435F-AD9B-917CB093F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1612900"/>
            <a:ext cx="1588" cy="787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22" name="Line 38">
            <a:extLst>
              <a:ext uri="{FF2B5EF4-FFF2-40B4-BE49-F238E27FC236}">
                <a16:creationId xmlns:a16="http://schemas.microsoft.com/office/drawing/2014/main" id="{D7B6099E-B594-413E-B99F-E34051E31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625600"/>
            <a:ext cx="12700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23" name="Line 39">
            <a:extLst>
              <a:ext uri="{FF2B5EF4-FFF2-40B4-BE49-F238E27FC236}">
                <a16:creationId xmlns:a16="http://schemas.microsoft.com/office/drawing/2014/main" id="{6E063E60-33A9-4E93-ACEF-4B1F622A1E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24" name="Line 40">
            <a:extLst>
              <a:ext uri="{FF2B5EF4-FFF2-40B4-BE49-F238E27FC236}">
                <a16:creationId xmlns:a16="http://schemas.microsoft.com/office/drawing/2014/main" id="{79FFA128-796F-477F-A8B6-4572048F9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16129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025" name="Line 41">
            <a:extLst>
              <a:ext uri="{FF2B5EF4-FFF2-40B4-BE49-F238E27FC236}">
                <a16:creationId xmlns:a16="http://schemas.microsoft.com/office/drawing/2014/main" id="{F0FA7CD3-7C54-4432-B287-8D927CAED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95758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175278D5-22BC-4A6B-8120-F556AD96E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50839"/>
            <a:ext cx="8378826" cy="37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>
                <a:solidFill>
                  <a:srgbClr val="003366"/>
                </a:solidFill>
              </a:rPr>
              <a:t>ALBERO DEGLI OBIETTIVI 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>
                <a:solidFill>
                  <a:srgbClr val="003366"/>
                </a:solidFill>
              </a:rPr>
              <a:t> Tema : </a:t>
            </a:r>
            <a:r>
              <a:rPr lang="it-IT" altLang="it-IT" sz="2400" b="1" dirty="0">
                <a:solidFill>
                  <a:srgbClr val="003366"/>
                </a:solidFill>
                <a:highlight>
                  <a:srgbClr val="FFFF00"/>
                </a:highlight>
              </a:rPr>
              <a:t> redditi familiari  AUMENTATI in Basilicata</a:t>
            </a:r>
            <a:r>
              <a:rPr lang="it-IT" altLang="it-IT" sz="2400" b="1" dirty="0">
                <a:solidFill>
                  <a:srgbClr val="003366"/>
                </a:solidFill>
              </a:rPr>
              <a:t>, il ruolo delle donne  </a:t>
            </a:r>
          </a:p>
        </p:txBody>
      </p:sp>
      <p:sp>
        <p:nvSpPr>
          <p:cNvPr id="39939" name="AutoShape 3">
            <a:extLst>
              <a:ext uri="{FF2B5EF4-FFF2-40B4-BE49-F238E27FC236}">
                <a16:creationId xmlns:a16="http://schemas.microsoft.com/office/drawing/2014/main" id="{67C2C65F-D051-45DB-8C0E-323565A61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6" y="2389188"/>
            <a:ext cx="1287463" cy="920750"/>
          </a:xfrm>
          <a:prstGeom prst="flowChartAlternateProcess">
            <a:avLst/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9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ASSISTITE NEL  FARE IMPRESA </a:t>
            </a:r>
          </a:p>
        </p:txBody>
      </p:sp>
      <p:sp>
        <p:nvSpPr>
          <p:cNvPr id="39940" name="AutoShape 4">
            <a:extLst>
              <a:ext uri="{FF2B5EF4-FFF2-40B4-BE49-F238E27FC236}">
                <a16:creationId xmlns:a16="http://schemas.microsoft.com/office/drawing/2014/main" id="{B86001C6-958B-4857-88CA-B6497C20489B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750575" y="3790953"/>
            <a:ext cx="1012823" cy="776965"/>
          </a:xfrm>
          <a:prstGeom prst="roundRect">
            <a:avLst>
              <a:gd name="adj" fmla="val 22431"/>
            </a:avLst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ACCESSO GARANTITO  AL CREDITO </a:t>
            </a:r>
          </a:p>
        </p:txBody>
      </p:sp>
      <p:sp>
        <p:nvSpPr>
          <p:cNvPr id="39941" name="AutoShape 5">
            <a:extLst>
              <a:ext uri="{FF2B5EF4-FFF2-40B4-BE49-F238E27FC236}">
                <a16:creationId xmlns:a16="http://schemas.microsoft.com/office/drawing/2014/main" id="{D12213E3-E8A0-4900-BEF9-8C179A61CD28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905124" y="4772026"/>
            <a:ext cx="1397001" cy="912134"/>
          </a:xfrm>
          <a:prstGeom prst="roundRect">
            <a:avLst>
              <a:gd name="adj" fmla="val 22431"/>
            </a:avLst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FIDUCIA NELLE LORO POTENZIALITA’ E  SUPPORTO DA FAMIGLIE AUMEMTATI </a:t>
            </a:r>
          </a:p>
        </p:txBody>
      </p:sp>
      <p:sp>
        <p:nvSpPr>
          <p:cNvPr id="39942" name="AutoShape 6">
            <a:extLst>
              <a:ext uri="{FF2B5EF4-FFF2-40B4-BE49-F238E27FC236}">
                <a16:creationId xmlns:a16="http://schemas.microsoft.com/office/drawing/2014/main" id="{78F7D683-3DAA-4C26-9A70-7A24D8D721A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3853884" y="3688673"/>
            <a:ext cx="1136651" cy="920751"/>
          </a:xfrm>
          <a:prstGeom prst="roundRect">
            <a:avLst>
              <a:gd name="adj" fmla="val 22431"/>
            </a:avLst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INFORMATE SU AUTOIMPIEGO </a:t>
            </a:r>
          </a:p>
        </p:txBody>
      </p:sp>
      <p:sp>
        <p:nvSpPr>
          <p:cNvPr id="39943" name="AutoShape 7">
            <a:extLst>
              <a:ext uri="{FF2B5EF4-FFF2-40B4-BE49-F238E27FC236}">
                <a16:creationId xmlns:a16="http://schemas.microsoft.com/office/drawing/2014/main" id="{344621A0-A239-4BEB-A9A7-48553E6B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2389188"/>
            <a:ext cx="1287463" cy="920750"/>
          </a:xfrm>
          <a:prstGeom prst="flowChartAlternateProcess">
            <a:avLst/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900" b="1" dirty="0">
                <a:solidFill>
                  <a:srgbClr val="000000"/>
                </a:solidFill>
                <a:latin typeface="Comic Sans MS" panose="030F0702030302020204" pitchFamily="66" charset="0"/>
              </a:rPr>
              <a:t>IN POSSESSO DI  COMPETENZE PROFESSIONALI </a:t>
            </a:r>
          </a:p>
        </p:txBody>
      </p:sp>
      <p:sp>
        <p:nvSpPr>
          <p:cNvPr id="39944" name="AutoShape 8">
            <a:extLst>
              <a:ext uri="{FF2B5EF4-FFF2-40B4-BE49-F238E27FC236}">
                <a16:creationId xmlns:a16="http://schemas.microsoft.com/office/drawing/2014/main" id="{47203D77-7D58-4C01-8CD4-B8A3191110A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1447800" y="3744796"/>
            <a:ext cx="1168400" cy="1219089"/>
          </a:xfrm>
          <a:prstGeom prst="roundRect">
            <a:avLst>
              <a:gd name="adj" fmla="val 22431"/>
            </a:avLst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SISTEMA FORMATIVO  ADEGUATO ALLE ESIGENZE LAVORO   </a:t>
            </a:r>
          </a:p>
        </p:txBody>
      </p:sp>
      <p:sp>
        <p:nvSpPr>
          <p:cNvPr id="39946" name="AutoShape 10">
            <a:extLst>
              <a:ext uri="{FF2B5EF4-FFF2-40B4-BE49-F238E27FC236}">
                <a16:creationId xmlns:a16="http://schemas.microsoft.com/office/drawing/2014/main" id="{10622907-2EC5-442C-8122-FB6F1FEC8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389188"/>
            <a:ext cx="1289050" cy="920750"/>
          </a:xfrm>
          <a:prstGeom prst="flowChartAlternateProcess">
            <a:avLst/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NUUOVE  ASSUNZIONI FACILITATE </a:t>
            </a:r>
          </a:p>
        </p:txBody>
      </p:sp>
      <p:sp>
        <p:nvSpPr>
          <p:cNvPr id="39947" name="AutoShape 11">
            <a:extLst>
              <a:ext uri="{FF2B5EF4-FFF2-40B4-BE49-F238E27FC236}">
                <a16:creationId xmlns:a16="http://schemas.microsoft.com/office/drawing/2014/main" id="{38F8C233-33E8-4772-B864-EB1EB193F74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4624390" y="4963884"/>
            <a:ext cx="1012824" cy="1016229"/>
          </a:xfrm>
          <a:prstGeom prst="roundRect">
            <a:avLst>
              <a:gd name="adj" fmla="val 22431"/>
            </a:avLst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COSTO LAVORO RIDOTTO </a:t>
            </a:r>
          </a:p>
        </p:txBody>
      </p:sp>
      <p:sp>
        <p:nvSpPr>
          <p:cNvPr id="39948" name="AutoShape 12">
            <a:extLst>
              <a:ext uri="{FF2B5EF4-FFF2-40B4-BE49-F238E27FC236}">
                <a16:creationId xmlns:a16="http://schemas.microsoft.com/office/drawing/2014/main" id="{8D2FB22A-AB0E-4E40-9EF0-1735BA36A7AD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5279458" y="3921125"/>
            <a:ext cx="814955" cy="736371"/>
          </a:xfrm>
          <a:prstGeom prst="roundRect">
            <a:avLst>
              <a:gd name="adj" fmla="val 22431"/>
            </a:avLst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PRESSIONE FISCALE RIDOTTA</a:t>
            </a:r>
          </a:p>
        </p:txBody>
      </p:sp>
      <p:sp>
        <p:nvSpPr>
          <p:cNvPr id="39949" name="AutoShape 13">
            <a:extLst>
              <a:ext uri="{FF2B5EF4-FFF2-40B4-BE49-F238E27FC236}">
                <a16:creationId xmlns:a16="http://schemas.microsoft.com/office/drawing/2014/main" id="{84DAFD45-3FCD-4EAE-963C-7DBB4CE0A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389188"/>
            <a:ext cx="1287463" cy="920750"/>
          </a:xfrm>
          <a:prstGeom prst="flowChartAlternateProcess">
            <a:avLst/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SERVIZI INFANZIA DISPONIBILI  </a:t>
            </a:r>
          </a:p>
        </p:txBody>
      </p:sp>
      <p:sp>
        <p:nvSpPr>
          <p:cNvPr id="39951" name="AutoShape 15">
            <a:extLst>
              <a:ext uri="{FF2B5EF4-FFF2-40B4-BE49-F238E27FC236}">
                <a16:creationId xmlns:a16="http://schemas.microsoft.com/office/drawing/2014/main" id="{1CC53EAA-32E7-49D0-8ACF-DB9DE882D4BB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6005513" y="3834835"/>
            <a:ext cx="1367060" cy="60415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ADEGUATA PROGRAMMA. DEI SERVIZI TERRITORIALI  </a:t>
            </a:r>
          </a:p>
        </p:txBody>
      </p:sp>
      <p:sp>
        <p:nvSpPr>
          <p:cNvPr id="39952" name="AutoShape 16">
            <a:extLst>
              <a:ext uri="{FF2B5EF4-FFF2-40B4-BE49-F238E27FC236}">
                <a16:creationId xmlns:a16="http://schemas.microsoft.com/office/drawing/2014/main" id="{377DAD0A-386F-45CA-A4CC-4749323C1490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6042281" y="4765334"/>
            <a:ext cx="1427472" cy="60415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RETI SOCIALI E AMICALI RINFORZATE </a:t>
            </a:r>
          </a:p>
        </p:txBody>
      </p:sp>
      <p:sp>
        <p:nvSpPr>
          <p:cNvPr id="39953" name="AutoShape 17">
            <a:extLst>
              <a:ext uri="{FF2B5EF4-FFF2-40B4-BE49-F238E27FC236}">
                <a16:creationId xmlns:a16="http://schemas.microsoft.com/office/drawing/2014/main" id="{755E05E5-505C-42D0-B8C1-1E4E757B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2357438"/>
            <a:ext cx="1287462" cy="920750"/>
          </a:xfrm>
          <a:prstGeom prst="flowChartAlternateProcess">
            <a:avLst/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MOBILITA’ AUMENTATA A RAGGIUNGERE POSTO LAVORO</a:t>
            </a:r>
          </a:p>
        </p:txBody>
      </p:sp>
      <p:sp>
        <p:nvSpPr>
          <p:cNvPr id="39954" name="AutoShape 18">
            <a:extLst>
              <a:ext uri="{FF2B5EF4-FFF2-40B4-BE49-F238E27FC236}">
                <a16:creationId xmlns:a16="http://schemas.microsoft.com/office/drawing/2014/main" id="{F0A1E9E3-AD69-4E43-8984-5CA4967BD622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7514148" y="3588885"/>
            <a:ext cx="954938" cy="1497013"/>
          </a:xfrm>
          <a:prstGeom prst="roundRect">
            <a:avLst>
              <a:gd name="adj" fmla="val 22431"/>
            </a:avLst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SERVIZI TRASPORTO SVILUPPATI </a:t>
            </a:r>
          </a:p>
        </p:txBody>
      </p:sp>
      <p:sp>
        <p:nvSpPr>
          <p:cNvPr id="39955" name="AutoShape 19">
            <a:extLst>
              <a:ext uri="{FF2B5EF4-FFF2-40B4-BE49-F238E27FC236}">
                <a16:creationId xmlns:a16="http://schemas.microsoft.com/office/drawing/2014/main" id="{B11D8F90-A20F-4DC5-8A84-7402917589D8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8550275" y="3981451"/>
            <a:ext cx="1119359" cy="1158875"/>
          </a:xfrm>
          <a:prstGeom prst="roundRect">
            <a:avLst>
              <a:gd name="adj" fmla="val 22431"/>
            </a:avLst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 DONNE CON PATENTE AUMENTATE</a:t>
            </a:r>
          </a:p>
        </p:txBody>
      </p:sp>
      <p:sp>
        <p:nvSpPr>
          <p:cNvPr id="39958" name="Line 22">
            <a:extLst>
              <a:ext uri="{FF2B5EF4-FFF2-40B4-BE49-F238E27FC236}">
                <a16:creationId xmlns:a16="http://schemas.microsoft.com/office/drawing/2014/main" id="{A00A411B-1415-4FF9-9ED9-73DDA25D96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6173" y="3278188"/>
            <a:ext cx="1" cy="3651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0" name="Line 24">
            <a:extLst>
              <a:ext uri="{FF2B5EF4-FFF2-40B4-BE49-F238E27FC236}">
                <a16:creationId xmlns:a16="http://schemas.microsoft.com/office/drawing/2014/main" id="{04679E2D-8AC7-4F92-8477-5C8BA2851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02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1" name="Line 25">
            <a:extLst>
              <a:ext uri="{FF2B5EF4-FFF2-40B4-BE49-F238E27FC236}">
                <a16:creationId xmlns:a16="http://schemas.microsoft.com/office/drawing/2014/main" id="{D687AA71-77AE-4C5A-B842-1CD4E8885C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2851" y="3309939"/>
            <a:ext cx="196849" cy="1653946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2" name="Line 26">
            <a:extLst>
              <a:ext uri="{FF2B5EF4-FFF2-40B4-BE49-F238E27FC236}">
                <a16:creationId xmlns:a16="http://schemas.microsoft.com/office/drawing/2014/main" id="{0C4FD557-740A-4863-85B4-952910B79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3" name="Line 27">
            <a:extLst>
              <a:ext uri="{FF2B5EF4-FFF2-40B4-BE49-F238E27FC236}">
                <a16:creationId xmlns:a16="http://schemas.microsoft.com/office/drawing/2014/main" id="{41888B34-C2F4-4832-B265-82461233E3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5803" y="3309939"/>
            <a:ext cx="272485" cy="17845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4" name="Line 28">
            <a:extLst>
              <a:ext uri="{FF2B5EF4-FFF2-40B4-BE49-F238E27FC236}">
                <a16:creationId xmlns:a16="http://schemas.microsoft.com/office/drawing/2014/main" id="{A3A4FF6A-779D-40AF-9331-CCFD83F02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9239" y="3309939"/>
            <a:ext cx="375213" cy="61118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6" name="Line 30">
            <a:extLst>
              <a:ext uri="{FF2B5EF4-FFF2-40B4-BE49-F238E27FC236}">
                <a16:creationId xmlns:a16="http://schemas.microsoft.com/office/drawing/2014/main" id="{F3915A07-73B4-4FC5-B857-C062DCFC71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95498" y="3309939"/>
            <a:ext cx="113277" cy="604154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7" name="Line 31">
            <a:extLst>
              <a:ext uri="{FF2B5EF4-FFF2-40B4-BE49-F238E27FC236}">
                <a16:creationId xmlns:a16="http://schemas.microsoft.com/office/drawing/2014/main" id="{3732C0C3-7E20-444C-AB8A-3515ACF75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6" y="3309939"/>
            <a:ext cx="498475" cy="145539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8" name="Line 32">
            <a:extLst>
              <a:ext uri="{FF2B5EF4-FFF2-40B4-BE49-F238E27FC236}">
                <a16:creationId xmlns:a16="http://schemas.microsoft.com/office/drawing/2014/main" id="{7BC15C41-C3DE-4DCB-BDDC-A70D5EE68E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04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9" name="Line 33">
            <a:extLst>
              <a:ext uri="{FF2B5EF4-FFF2-40B4-BE49-F238E27FC236}">
                <a16:creationId xmlns:a16="http://schemas.microsoft.com/office/drawing/2014/main" id="{B02C03F0-4398-4F1B-BFD5-E88F2D1D9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6306" y="3336926"/>
            <a:ext cx="831171" cy="6445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1" name="AutoShape 35">
            <a:extLst>
              <a:ext uri="{FF2B5EF4-FFF2-40B4-BE49-F238E27FC236}">
                <a16:creationId xmlns:a16="http://schemas.microsoft.com/office/drawing/2014/main" id="{B16C1109-D512-4B91-9603-12B79D4B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260476"/>
            <a:ext cx="7736450" cy="408436"/>
          </a:xfrm>
          <a:prstGeom prst="roundRect">
            <a:avLst>
              <a:gd name="adj" fmla="val 440"/>
            </a:avLst>
          </a:prstGeom>
          <a:solidFill>
            <a:schemeClr val="accent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DONNE INSERITE NEL MONDO DEL LAVORO</a:t>
            </a:r>
          </a:p>
        </p:txBody>
      </p:sp>
      <p:sp>
        <p:nvSpPr>
          <p:cNvPr id="39972" name="Line 36">
            <a:extLst>
              <a:ext uri="{FF2B5EF4-FFF2-40B4-BE49-F238E27FC236}">
                <a16:creationId xmlns:a16="http://schemas.microsoft.com/office/drawing/2014/main" id="{680CAD86-0F61-479D-A5F5-2A629C4A4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6200" y="16256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3" name="Line 37">
            <a:extLst>
              <a:ext uri="{FF2B5EF4-FFF2-40B4-BE49-F238E27FC236}">
                <a16:creationId xmlns:a16="http://schemas.microsoft.com/office/drawing/2014/main" id="{C91F477F-FD51-44A1-B62D-FD6B6E0DE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1612900"/>
            <a:ext cx="1588" cy="787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4" name="Line 38">
            <a:extLst>
              <a:ext uri="{FF2B5EF4-FFF2-40B4-BE49-F238E27FC236}">
                <a16:creationId xmlns:a16="http://schemas.microsoft.com/office/drawing/2014/main" id="{5BC18A23-F7E7-4376-92CF-C64AE1592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625600"/>
            <a:ext cx="12700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5" name="Line 39">
            <a:extLst>
              <a:ext uri="{FF2B5EF4-FFF2-40B4-BE49-F238E27FC236}">
                <a16:creationId xmlns:a16="http://schemas.microsoft.com/office/drawing/2014/main" id="{52330229-B2A6-4EE2-91FB-2E46F3EFF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6" name="Line 40">
            <a:extLst>
              <a:ext uri="{FF2B5EF4-FFF2-40B4-BE49-F238E27FC236}">
                <a16:creationId xmlns:a16="http://schemas.microsoft.com/office/drawing/2014/main" id="{113185FB-5BBA-43D2-BE36-A15320CAC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16129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41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CD2E3C-6BA8-4C95-A4A6-2303DACF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temi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079B39-F329-4C6E-A24B-C93EDC5BD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6867"/>
            <a:ext cx="8596668" cy="4614496"/>
          </a:xfrm>
        </p:spPr>
        <p:txBody>
          <a:bodyPr/>
          <a:lstStyle/>
          <a:p>
            <a:r>
              <a:rPr lang="it-IT" dirty="0"/>
              <a:t>Progetto, organizzazione e servizio </a:t>
            </a:r>
          </a:p>
          <a:p>
            <a:r>
              <a:rPr lang="it-IT" dirty="0"/>
              <a:t>Questioni aperte  per la progettazione sociale </a:t>
            </a:r>
          </a:p>
          <a:p>
            <a:r>
              <a:rPr lang="it-IT" dirty="0"/>
              <a:t>Si progetta a partire dai problemi e non dai bisogni </a:t>
            </a:r>
          </a:p>
          <a:p>
            <a:r>
              <a:rPr lang="it-IT" dirty="0"/>
              <a:t>La conoscenza e la valorizzazione dei contesti: la mappatura sociale </a:t>
            </a:r>
          </a:p>
          <a:p>
            <a:r>
              <a:rPr lang="it-IT" dirty="0"/>
              <a:t>L’individuazione del target : la mappa dei clienti </a:t>
            </a:r>
          </a:p>
          <a:p>
            <a:r>
              <a:rPr lang="it-IT" dirty="0"/>
              <a:t>La governance e le reti di partenariato </a:t>
            </a:r>
          </a:p>
          <a:p>
            <a:r>
              <a:rPr lang="it-IT" dirty="0"/>
              <a:t>Il monitoraggio dinamico e la costruzione di cruscotti</a:t>
            </a:r>
          </a:p>
          <a:p>
            <a:r>
              <a:rPr lang="it-IT" dirty="0"/>
              <a:t>La valutazione  dialogica dei risultati, l’uso di indicatori </a:t>
            </a:r>
          </a:p>
          <a:p>
            <a:r>
              <a:rPr lang="it-IT" dirty="0"/>
              <a:t>Le nuove competenze : digitale, comunicazione e fund </a:t>
            </a:r>
            <a:r>
              <a:rPr lang="it-IT" dirty="0" err="1"/>
              <a:t>raising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054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F8D348-8D61-4669-846C-12DF267E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76200"/>
            <a:ext cx="9078059" cy="1023257"/>
          </a:xfrm>
        </p:spPr>
        <p:txBody>
          <a:bodyPr/>
          <a:lstStyle/>
          <a:p>
            <a:r>
              <a:rPr lang="it-IT" dirty="0"/>
              <a:t>Indice  </a:t>
            </a:r>
            <a:r>
              <a:rPr lang="it-IT" dirty="0" err="1"/>
              <a:t>form</a:t>
            </a:r>
            <a:r>
              <a:rPr lang="it-IT" dirty="0"/>
              <a:t> per la presentazione progetto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DDA6AF-28ED-4329-BFBD-11B4E54D9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1099457"/>
            <a:ext cx="9731828" cy="470242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Soggetto proponente </a:t>
            </a:r>
          </a:p>
          <a:p>
            <a:r>
              <a:rPr lang="it-IT" dirty="0" err="1"/>
              <a:t>Partneriato</a:t>
            </a:r>
            <a:r>
              <a:rPr lang="it-IT" dirty="0"/>
              <a:t> </a:t>
            </a:r>
          </a:p>
          <a:p>
            <a:r>
              <a:rPr lang="it-IT" dirty="0"/>
              <a:t>Analisi del contesto </a:t>
            </a:r>
          </a:p>
          <a:p>
            <a:r>
              <a:rPr lang="it-IT" dirty="0"/>
              <a:t>Analisi dei problemi e motivazione della proposta </a:t>
            </a:r>
          </a:p>
          <a:p>
            <a:r>
              <a:rPr lang="it-IT" dirty="0"/>
              <a:t>Destinatari </a:t>
            </a:r>
          </a:p>
          <a:p>
            <a:r>
              <a:rPr lang="it-IT" dirty="0"/>
              <a:t>Obiettivo generale e obiettivi specifici </a:t>
            </a:r>
          </a:p>
          <a:p>
            <a:r>
              <a:rPr lang="it-IT" dirty="0"/>
              <a:t>Descrizione intervento e strategie</a:t>
            </a:r>
          </a:p>
          <a:p>
            <a:r>
              <a:rPr lang="it-IT" dirty="0"/>
              <a:t>Articolazione delle attività e metodologia </a:t>
            </a:r>
          </a:p>
          <a:p>
            <a:r>
              <a:rPr lang="it-IT" dirty="0"/>
              <a:t>Risultati attesi e indicatori di misurazione </a:t>
            </a:r>
          </a:p>
          <a:p>
            <a:r>
              <a:rPr lang="it-IT" dirty="0"/>
              <a:t>Struttura organizzativa </a:t>
            </a:r>
          </a:p>
          <a:p>
            <a:r>
              <a:rPr lang="it-IT" dirty="0"/>
              <a:t>Monitoraggio e valutazione </a:t>
            </a:r>
          </a:p>
          <a:p>
            <a:r>
              <a:rPr lang="it-IT" dirty="0"/>
              <a:t>Cronoprogramma </a:t>
            </a:r>
          </a:p>
          <a:p>
            <a:r>
              <a:rPr lang="it-IT" dirty="0"/>
              <a:t>Piano finanziario </a:t>
            </a:r>
          </a:p>
          <a:p>
            <a:r>
              <a:rPr lang="it-IT" dirty="0"/>
              <a:t>Comunicazione e diffusione </a:t>
            </a:r>
          </a:p>
        </p:txBody>
      </p:sp>
    </p:spTree>
    <p:extLst>
      <p:ext uri="{BB962C8B-B14F-4D97-AF65-F5344CB8AC3E}">
        <p14:creationId xmlns:p14="http://schemas.microsoft.com/office/powerpoint/2010/main" val="31685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0E3861-B469-49D1-B80C-3CAFD4C8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Ciclo progettazione  </a:t>
            </a:r>
            <a:br>
              <a:rPr lang="it-IT" dirty="0"/>
            </a:br>
            <a:r>
              <a:rPr lang="it-IT" dirty="0"/>
              <a:t>Project </a:t>
            </a:r>
            <a:r>
              <a:rPr lang="it-IT" dirty="0" err="1"/>
              <a:t>Cycle</a:t>
            </a:r>
            <a:r>
              <a:rPr lang="it-IT" dirty="0"/>
              <a:t> </a:t>
            </a:r>
            <a:r>
              <a:rPr lang="it-IT" dirty="0" err="1"/>
              <a:t>Mgmt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CB552F-0886-4D18-8DA7-1EF23CF65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3764037" cy="2431508"/>
          </a:xfrm>
        </p:spPr>
        <p:txBody>
          <a:bodyPr/>
          <a:lstStyle/>
          <a:p>
            <a:pPr marL="0" indent="0">
              <a:buNone/>
            </a:pPr>
            <a:r>
              <a:rPr lang="it-IT" sz="2400" b="1" dirty="0"/>
              <a:t>Ciclo progetto</a:t>
            </a:r>
          </a:p>
          <a:p>
            <a:r>
              <a:rPr lang="it-IT" dirty="0"/>
              <a:t>Definizione settore </a:t>
            </a:r>
          </a:p>
          <a:p>
            <a:r>
              <a:rPr lang="it-IT" dirty="0">
                <a:highlight>
                  <a:srgbClr val="00FFFF"/>
                </a:highlight>
              </a:rPr>
              <a:t>Analisi </a:t>
            </a:r>
          </a:p>
          <a:p>
            <a:r>
              <a:rPr lang="it-IT" dirty="0">
                <a:highlight>
                  <a:srgbClr val="00FFFF"/>
                </a:highlight>
              </a:rPr>
              <a:t>Formulazione </a:t>
            </a:r>
          </a:p>
          <a:p>
            <a:r>
              <a:rPr lang="it-IT" dirty="0"/>
              <a:t>Realizzazione 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AA1891-1EC6-4ECB-AE94-B1D16E0BB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3982" y="2160589"/>
            <a:ext cx="4290022" cy="2120009"/>
          </a:xfrm>
        </p:spPr>
        <p:txBody>
          <a:bodyPr/>
          <a:lstStyle/>
          <a:p>
            <a:pPr marL="0" indent="0">
              <a:buNone/>
            </a:pPr>
            <a:r>
              <a:rPr lang="it-IT" sz="2400" b="1" dirty="0"/>
              <a:t>Cornice riferimenti esterni</a:t>
            </a:r>
          </a:p>
          <a:p>
            <a:r>
              <a:rPr lang="it-IT" dirty="0"/>
              <a:t>Programmazione </a:t>
            </a:r>
          </a:p>
          <a:p>
            <a:r>
              <a:rPr lang="it-IT" dirty="0"/>
              <a:t>Regolamentazione </a:t>
            </a:r>
          </a:p>
          <a:p>
            <a:r>
              <a:rPr lang="it-IT" dirty="0"/>
              <a:t>Finanziamento</a:t>
            </a:r>
          </a:p>
          <a:p>
            <a:r>
              <a:rPr lang="it-IT" dirty="0"/>
              <a:t>Valutazione ex post </a:t>
            </a:r>
          </a:p>
        </p:txBody>
      </p:sp>
      <p:sp>
        <p:nvSpPr>
          <p:cNvPr id="5" name="Freccia bidirezionale orizzontale 4">
            <a:extLst>
              <a:ext uri="{FF2B5EF4-FFF2-40B4-BE49-F238E27FC236}">
                <a16:creationId xmlns:a16="http://schemas.microsoft.com/office/drawing/2014/main" id="{D62673EB-50C3-4666-8F2C-1A3ED9D51272}"/>
              </a:ext>
            </a:extLst>
          </p:cNvPr>
          <p:cNvSpPr/>
          <p:nvPr/>
        </p:nvSpPr>
        <p:spPr>
          <a:xfrm flipV="1">
            <a:off x="3241094" y="3182354"/>
            <a:ext cx="1742888" cy="38797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33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84BF43-D466-432F-A841-C2B23CDB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PCM </a:t>
            </a:r>
            <a:br>
              <a:rPr lang="it-IT" dirty="0"/>
            </a:br>
            <a:r>
              <a:rPr lang="it-IT" dirty="0"/>
              <a:t>Fase di ANALISI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A950FE-2901-43A8-B51D-BF62A224C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Analisi degli attori chiave </a:t>
            </a:r>
          </a:p>
          <a:p>
            <a:r>
              <a:rPr lang="it-IT" dirty="0"/>
              <a:t>Analisi dei problemi </a:t>
            </a:r>
          </a:p>
          <a:p>
            <a:r>
              <a:rPr lang="it-IT" dirty="0"/>
              <a:t>Analisi degli obiettivi </a:t>
            </a:r>
          </a:p>
          <a:p>
            <a:r>
              <a:rPr lang="it-IT" dirty="0"/>
              <a:t>Analisi delle strategie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5426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C62994-0369-4842-AAD6-9793212D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PCM FASE ANALISI </a:t>
            </a:r>
            <a:br>
              <a:rPr lang="it-IT" dirty="0"/>
            </a:br>
            <a:r>
              <a:rPr lang="it-IT" dirty="0"/>
              <a:t>ATTORI CHIAVE  rispetto alle problematiche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147803-ACFC-46FD-9941-D91F0D57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59" y="1930401"/>
            <a:ext cx="8721343" cy="4110962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Portatori interesse </a:t>
            </a:r>
          </a:p>
          <a:p>
            <a:r>
              <a:rPr lang="it-IT" dirty="0"/>
              <a:t>CONOSCENZA </a:t>
            </a:r>
          </a:p>
          <a:p>
            <a:r>
              <a:rPr lang="it-IT" dirty="0"/>
              <a:t>INTERESSE </a:t>
            </a:r>
          </a:p>
          <a:p>
            <a:r>
              <a:rPr lang="it-IT" dirty="0"/>
              <a:t>DISPONIBILITA’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Ente finanziatore </a:t>
            </a:r>
          </a:p>
          <a:p>
            <a:pPr marL="0" indent="0">
              <a:buNone/>
            </a:pPr>
            <a:r>
              <a:rPr lang="it-IT" b="1" dirty="0"/>
              <a:t>Parti lese 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CLIENTE DIRETTO E INDIRETTO – INTENZIONALIT’ AL CAMBIAMENTO </a:t>
            </a:r>
          </a:p>
        </p:txBody>
      </p:sp>
    </p:spTree>
    <p:extLst>
      <p:ext uri="{BB962C8B-B14F-4D97-AF65-F5344CB8AC3E}">
        <p14:creationId xmlns:p14="http://schemas.microsoft.com/office/powerpoint/2010/main" val="81771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59FF4F-F287-4A80-89C8-C53A767C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PCM FASE ANALISI </a:t>
            </a:r>
            <a:br>
              <a:rPr lang="it-IT" dirty="0"/>
            </a:br>
            <a:r>
              <a:rPr lang="it-IT" dirty="0"/>
              <a:t>ATTORI CHIAVE – MATRICE PER SELEZIONE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9EFD30-98BA-4ACD-B73E-699F9270A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ATTORE </a:t>
            </a:r>
          </a:p>
          <a:p>
            <a:r>
              <a:rPr lang="it-IT" dirty="0"/>
              <a:t>RILEVANZA RISPETTO AL TERRITORIO</a:t>
            </a:r>
          </a:p>
          <a:p>
            <a:r>
              <a:rPr lang="it-IT" dirty="0"/>
              <a:t>SUPPORTO AL CAMBIAMENTO </a:t>
            </a:r>
          </a:p>
          <a:p>
            <a:r>
              <a:rPr lang="it-IT" dirty="0"/>
              <a:t>ESSERE PUNTO DI RIFERIMENTO </a:t>
            </a:r>
          </a:p>
          <a:p>
            <a:r>
              <a:rPr lang="it-IT" dirty="0"/>
              <a:t>CONOSCENZA E POSSESSO INFORMAZIONI </a:t>
            </a:r>
          </a:p>
          <a:p>
            <a:endParaRPr lang="it-IT" dirty="0"/>
          </a:p>
          <a:p>
            <a:r>
              <a:rPr lang="it-IT" dirty="0"/>
              <a:t>INTERESSE </a:t>
            </a:r>
          </a:p>
          <a:p>
            <a:r>
              <a:rPr lang="it-IT" dirty="0"/>
              <a:t>NECESSITA’ DI TALI COINVOLGIMENTI </a:t>
            </a:r>
          </a:p>
          <a:p>
            <a:r>
              <a:rPr lang="it-IT" dirty="0"/>
              <a:t>RISCHI O VINCOLI POTENZIALI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894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8225C4-6841-4EE0-9608-B80DAD31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53" y="150725"/>
            <a:ext cx="8681149" cy="1779675"/>
          </a:xfrm>
        </p:spPr>
        <p:txBody>
          <a:bodyPr/>
          <a:lstStyle/>
          <a:p>
            <a:r>
              <a:rPr lang="it-IT" dirty="0"/>
              <a:t>PCM FASE DI ANALISI </a:t>
            </a:r>
            <a:br>
              <a:rPr lang="it-IT" dirty="0"/>
            </a:br>
            <a:r>
              <a:rPr lang="it-IT" dirty="0"/>
              <a:t>PROBLEMI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83864C-0FB5-4DBC-8E16-AF625E510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1251857"/>
            <a:ext cx="10014857" cy="499654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 problemi rappresentano e fotografano una condizione negativa e attuale su cui si può intervenire , quindi devono essere descritti come : </a:t>
            </a:r>
          </a:p>
          <a:p>
            <a:pPr lvl="0"/>
            <a:r>
              <a:rPr lang="it-IT" dirty="0"/>
              <a:t>reali, basati su fatti  concreti  e non su opinioni </a:t>
            </a:r>
          </a:p>
          <a:p>
            <a:pPr lvl="0"/>
            <a:r>
              <a:rPr lang="it-IT" dirty="0"/>
              <a:t>Univocamente formulati , comprensibili da chiunque</a:t>
            </a:r>
          </a:p>
          <a:p>
            <a:pPr lvl="0"/>
            <a:r>
              <a:rPr lang="it-IT" dirty="0"/>
              <a:t>al negativo , ma non come un bisogno , deficit che rinvia già a soluzione </a:t>
            </a:r>
          </a:p>
          <a:p>
            <a:pPr lvl="0"/>
            <a:r>
              <a:rPr lang="it-IT" dirty="0"/>
              <a:t>Specifici cioè non generici </a:t>
            </a:r>
            <a:r>
              <a:rPr lang="it-IT"/>
              <a:t>o astratti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Es: </a:t>
            </a:r>
          </a:p>
          <a:p>
            <a:r>
              <a:rPr lang="it-IT" dirty="0"/>
              <a:t>NO  come mancanza di , carenza di ..assenza di .. soluzioni/prestazioni , es il problema è la mancanza di una struttura o di un servizio, </a:t>
            </a:r>
          </a:p>
          <a:p>
            <a:r>
              <a:rPr lang="it-IT" dirty="0"/>
              <a:t>NO in modo generico o  astratto</a:t>
            </a:r>
          </a:p>
          <a:p>
            <a:r>
              <a:rPr lang="it-IT" dirty="0"/>
              <a:t>NO  in termini di giudizi, valutazioni personali, es Inefficienza del Comune</a:t>
            </a:r>
          </a:p>
        </p:txBody>
      </p:sp>
    </p:spTree>
    <p:extLst>
      <p:ext uri="{BB962C8B-B14F-4D97-AF65-F5344CB8AC3E}">
        <p14:creationId xmlns:p14="http://schemas.microsoft.com/office/powerpoint/2010/main" val="178592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175278D5-22BC-4A6B-8120-F556AD96E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563563"/>
            <a:ext cx="67627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>
                <a:solidFill>
                  <a:srgbClr val="003366"/>
                </a:solidFill>
              </a:rPr>
              <a:t>ALBERO DEI PROBLEMI</a:t>
            </a:r>
          </a:p>
        </p:txBody>
      </p:sp>
      <p:sp>
        <p:nvSpPr>
          <p:cNvPr id="39939" name="AutoShape 3">
            <a:extLst>
              <a:ext uri="{FF2B5EF4-FFF2-40B4-BE49-F238E27FC236}">
                <a16:creationId xmlns:a16="http://schemas.microsoft.com/office/drawing/2014/main" id="{67C2C65F-D051-45DB-8C0E-323565A61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6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0" name="AutoShape 4">
            <a:extLst>
              <a:ext uri="{FF2B5EF4-FFF2-40B4-BE49-F238E27FC236}">
                <a16:creationId xmlns:a16="http://schemas.microsoft.com/office/drawing/2014/main" id="{B86001C6-958B-4857-88CA-B6497C20489B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217963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1" name="AutoShape 5">
            <a:extLst>
              <a:ext uri="{FF2B5EF4-FFF2-40B4-BE49-F238E27FC236}">
                <a16:creationId xmlns:a16="http://schemas.microsoft.com/office/drawing/2014/main" id="{D12213E3-E8A0-4900-BEF9-8C179A61CD28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264001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2" name="AutoShape 6">
            <a:extLst>
              <a:ext uri="{FF2B5EF4-FFF2-40B4-BE49-F238E27FC236}">
                <a16:creationId xmlns:a16="http://schemas.microsoft.com/office/drawing/2014/main" id="{78F7D683-3DAA-4C26-9A70-7A24D8D721A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1003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3" name="AutoShape 7">
            <a:extLst>
              <a:ext uri="{FF2B5EF4-FFF2-40B4-BE49-F238E27FC236}">
                <a16:creationId xmlns:a16="http://schemas.microsoft.com/office/drawing/2014/main" id="{344621A0-A239-4BEB-A9A7-48553E6B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4" name="AutoShape 8">
            <a:extLst>
              <a:ext uri="{FF2B5EF4-FFF2-40B4-BE49-F238E27FC236}">
                <a16:creationId xmlns:a16="http://schemas.microsoft.com/office/drawing/2014/main" id="{47203D77-7D58-4C01-8CD4-B8A3191110A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800101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5" name="AutoShape 9">
            <a:extLst>
              <a:ext uri="{FF2B5EF4-FFF2-40B4-BE49-F238E27FC236}">
                <a16:creationId xmlns:a16="http://schemas.microsoft.com/office/drawing/2014/main" id="{35129B93-0DA1-458C-839F-68BB6165B187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171926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6" name="AutoShape 10">
            <a:extLst>
              <a:ext uri="{FF2B5EF4-FFF2-40B4-BE49-F238E27FC236}">
                <a16:creationId xmlns:a16="http://schemas.microsoft.com/office/drawing/2014/main" id="{10622907-2EC5-442C-8122-FB6F1FEC8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389188"/>
            <a:ext cx="1289050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7" name="AutoShape 11">
            <a:extLst>
              <a:ext uri="{FF2B5EF4-FFF2-40B4-BE49-F238E27FC236}">
                <a16:creationId xmlns:a16="http://schemas.microsoft.com/office/drawing/2014/main" id="{38F8C233-33E8-4772-B864-EB1EB193F74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559176" y="4760913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8" name="AutoShape 12">
            <a:extLst>
              <a:ext uri="{FF2B5EF4-FFF2-40B4-BE49-F238E27FC236}">
                <a16:creationId xmlns:a16="http://schemas.microsoft.com/office/drawing/2014/main" id="{8D2FB22A-AB0E-4E40-9EF0-1735BA36A7AD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4479926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9" name="AutoShape 13">
            <a:extLst>
              <a:ext uri="{FF2B5EF4-FFF2-40B4-BE49-F238E27FC236}">
                <a16:creationId xmlns:a16="http://schemas.microsoft.com/office/drawing/2014/main" id="{84DAFD45-3FCD-4EAE-963C-7DBB4CE0A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0" name="AutoShape 14">
            <a:extLst>
              <a:ext uri="{FF2B5EF4-FFF2-40B4-BE49-F238E27FC236}">
                <a16:creationId xmlns:a16="http://schemas.microsoft.com/office/drawing/2014/main" id="{FD6F3A18-C97C-4BFD-A438-61844579158F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4940301" y="4800601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1" name="AutoShape 15">
            <a:extLst>
              <a:ext uri="{FF2B5EF4-FFF2-40B4-BE49-F238E27FC236}">
                <a16:creationId xmlns:a16="http://schemas.microsoft.com/office/drawing/2014/main" id="{1CC53EAA-32E7-49D0-8ACF-DB9DE882D4BB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3990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2" name="AutoShape 16">
            <a:extLst>
              <a:ext uri="{FF2B5EF4-FFF2-40B4-BE49-F238E27FC236}">
                <a16:creationId xmlns:a16="http://schemas.microsoft.com/office/drawing/2014/main" id="{377DAD0A-386F-45CA-A4CC-4749323C1490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85946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3" name="AutoShape 17">
            <a:extLst>
              <a:ext uri="{FF2B5EF4-FFF2-40B4-BE49-F238E27FC236}">
                <a16:creationId xmlns:a16="http://schemas.microsoft.com/office/drawing/2014/main" id="{755E05E5-505C-42D0-B8C1-1E4E757B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2357438"/>
            <a:ext cx="1287462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4" name="AutoShape 18">
            <a:extLst>
              <a:ext uri="{FF2B5EF4-FFF2-40B4-BE49-F238E27FC236}">
                <a16:creationId xmlns:a16="http://schemas.microsoft.com/office/drawing/2014/main" id="{F0A1E9E3-AD69-4E43-8984-5CA4967BD622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6321426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5" name="AutoShape 19">
            <a:extLst>
              <a:ext uri="{FF2B5EF4-FFF2-40B4-BE49-F238E27FC236}">
                <a16:creationId xmlns:a16="http://schemas.microsoft.com/office/drawing/2014/main" id="{B11D8F90-A20F-4DC5-8A84-7402917589D8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72405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rgbClr val="00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9956" name="AutoShape 20">
            <a:extLst>
              <a:ext uri="{FF2B5EF4-FFF2-40B4-BE49-F238E27FC236}">
                <a16:creationId xmlns:a16="http://schemas.microsoft.com/office/drawing/2014/main" id="{6140C0B0-ABE3-4DF9-973C-498786FB9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8738" y="2389188"/>
            <a:ext cx="1287462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7" name="AutoShape 21">
            <a:extLst>
              <a:ext uri="{FF2B5EF4-FFF2-40B4-BE49-F238E27FC236}">
                <a16:creationId xmlns:a16="http://schemas.microsoft.com/office/drawing/2014/main" id="{03C025D3-3F2E-4B2A-B3BA-5EE0BBA792BE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8285957" y="4680745"/>
            <a:ext cx="2682875" cy="550862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rgbClr val="000000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39958" name="Line 22">
            <a:extLst>
              <a:ext uri="{FF2B5EF4-FFF2-40B4-BE49-F238E27FC236}">
                <a16:creationId xmlns:a16="http://schemas.microsoft.com/office/drawing/2014/main" id="{A00A411B-1415-4FF9-9ED9-73DDA25D96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90739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59" name="Line 23">
            <a:extLst>
              <a:ext uri="{FF2B5EF4-FFF2-40B4-BE49-F238E27FC236}">
                <a16:creationId xmlns:a16="http://schemas.microsoft.com/office/drawing/2014/main" id="{3D92549F-AAB1-4F2A-B554-10BE39C99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4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0" name="Line 24">
            <a:extLst>
              <a:ext uri="{FF2B5EF4-FFF2-40B4-BE49-F238E27FC236}">
                <a16:creationId xmlns:a16="http://schemas.microsoft.com/office/drawing/2014/main" id="{04679E2D-8AC7-4F92-8477-5C8BA2851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02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1" name="Line 25">
            <a:extLst>
              <a:ext uri="{FF2B5EF4-FFF2-40B4-BE49-F238E27FC236}">
                <a16:creationId xmlns:a16="http://schemas.microsoft.com/office/drawing/2014/main" id="{D687AA71-77AE-4C5A-B842-1CD4E8885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0" y="3309939"/>
            <a:ext cx="1588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2" name="Line 26">
            <a:extLst>
              <a:ext uri="{FF2B5EF4-FFF2-40B4-BE49-F238E27FC236}">
                <a16:creationId xmlns:a16="http://schemas.microsoft.com/office/drawing/2014/main" id="{0C4FD557-740A-4863-85B4-952910B79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3" name="Line 27">
            <a:extLst>
              <a:ext uri="{FF2B5EF4-FFF2-40B4-BE49-F238E27FC236}">
                <a16:creationId xmlns:a16="http://schemas.microsoft.com/office/drawing/2014/main" id="{41888B34-C2F4-4832-B265-82461233E3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49814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4" name="Line 28">
            <a:extLst>
              <a:ext uri="{FF2B5EF4-FFF2-40B4-BE49-F238E27FC236}">
                <a16:creationId xmlns:a16="http://schemas.microsoft.com/office/drawing/2014/main" id="{A3A4FF6A-779D-40AF-9331-CCFD83F02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9239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5" name="Line 29">
            <a:extLst>
              <a:ext uri="{FF2B5EF4-FFF2-40B4-BE49-F238E27FC236}">
                <a16:creationId xmlns:a16="http://schemas.microsoft.com/office/drawing/2014/main" id="{D800124C-8499-491B-8F93-BAE9F94983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9351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6" name="Line 30">
            <a:extLst>
              <a:ext uri="{FF2B5EF4-FFF2-40B4-BE49-F238E27FC236}">
                <a16:creationId xmlns:a16="http://schemas.microsoft.com/office/drawing/2014/main" id="{F3915A07-73B4-4FC5-B857-C062DCFC7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5" y="3309939"/>
            <a:ext cx="1588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7" name="Line 31">
            <a:extLst>
              <a:ext uri="{FF2B5EF4-FFF2-40B4-BE49-F238E27FC236}">
                <a16:creationId xmlns:a16="http://schemas.microsoft.com/office/drawing/2014/main" id="{3732C0C3-7E20-444C-AB8A-3515ACF75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6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8" name="Line 32">
            <a:extLst>
              <a:ext uri="{FF2B5EF4-FFF2-40B4-BE49-F238E27FC236}">
                <a16:creationId xmlns:a16="http://schemas.microsoft.com/office/drawing/2014/main" id="{7BC15C41-C3DE-4DCB-BDDC-A70D5EE68E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04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9" name="Line 33">
            <a:extLst>
              <a:ext uri="{FF2B5EF4-FFF2-40B4-BE49-F238E27FC236}">
                <a16:creationId xmlns:a16="http://schemas.microsoft.com/office/drawing/2014/main" id="{B02C03F0-4398-4F1B-BFD5-E88F2D1D9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99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0" name="Line 34">
            <a:extLst>
              <a:ext uri="{FF2B5EF4-FFF2-40B4-BE49-F238E27FC236}">
                <a16:creationId xmlns:a16="http://schemas.microsoft.com/office/drawing/2014/main" id="{A1AE273A-A56D-4C7F-8439-DF7AC2805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1839" y="3309939"/>
            <a:ext cx="1587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1" name="AutoShape 35">
            <a:extLst>
              <a:ext uri="{FF2B5EF4-FFF2-40B4-BE49-F238E27FC236}">
                <a16:creationId xmlns:a16="http://schemas.microsoft.com/office/drawing/2014/main" id="{B16C1109-D512-4B91-9603-12B79D4B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260476"/>
            <a:ext cx="8820150" cy="360363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9972" name="Line 36">
            <a:extLst>
              <a:ext uri="{FF2B5EF4-FFF2-40B4-BE49-F238E27FC236}">
                <a16:creationId xmlns:a16="http://schemas.microsoft.com/office/drawing/2014/main" id="{680CAD86-0F61-479D-A5F5-2A629C4A4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6200" y="16256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3" name="Line 37">
            <a:extLst>
              <a:ext uri="{FF2B5EF4-FFF2-40B4-BE49-F238E27FC236}">
                <a16:creationId xmlns:a16="http://schemas.microsoft.com/office/drawing/2014/main" id="{C91F477F-FD51-44A1-B62D-FD6B6E0DE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1612900"/>
            <a:ext cx="1588" cy="787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4" name="Line 38">
            <a:extLst>
              <a:ext uri="{FF2B5EF4-FFF2-40B4-BE49-F238E27FC236}">
                <a16:creationId xmlns:a16="http://schemas.microsoft.com/office/drawing/2014/main" id="{5BC18A23-F7E7-4376-92CF-C64AE1592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625600"/>
            <a:ext cx="12700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5" name="Line 39">
            <a:extLst>
              <a:ext uri="{FF2B5EF4-FFF2-40B4-BE49-F238E27FC236}">
                <a16:creationId xmlns:a16="http://schemas.microsoft.com/office/drawing/2014/main" id="{52330229-B2A6-4EE2-91FB-2E46F3EFF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6" name="Line 40">
            <a:extLst>
              <a:ext uri="{FF2B5EF4-FFF2-40B4-BE49-F238E27FC236}">
                <a16:creationId xmlns:a16="http://schemas.microsoft.com/office/drawing/2014/main" id="{113185FB-5BBA-43D2-BE36-A15320CAC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16129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7" name="Line 41">
            <a:extLst>
              <a:ext uri="{FF2B5EF4-FFF2-40B4-BE49-F238E27FC236}">
                <a16:creationId xmlns:a16="http://schemas.microsoft.com/office/drawing/2014/main" id="{CAFC72BE-F16B-482F-9E87-3AE8B2B72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758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faccettatura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843</Words>
  <Application>Microsoft Office PowerPoint</Application>
  <PresentationFormat>Widescreen</PresentationFormat>
  <Paragraphs>142</Paragraphs>
  <Slides>15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Comic Sans MS</vt:lpstr>
      <vt:lpstr>Trebuchet MS</vt:lpstr>
      <vt:lpstr>Wingdings 3</vt:lpstr>
      <vt:lpstr>Sfaccettatura</vt:lpstr>
      <vt:lpstr>Corso progettazione sociale </vt:lpstr>
      <vt:lpstr>Indice temi </vt:lpstr>
      <vt:lpstr>Indice  form per la presentazione progetto </vt:lpstr>
      <vt:lpstr>Ciclo progettazione   Project Cycle Mgmt</vt:lpstr>
      <vt:lpstr>PCM  Fase di ANALISI </vt:lpstr>
      <vt:lpstr>PCM FASE ANALISI  ATTORI CHIAVE  rispetto alle problematiche </vt:lpstr>
      <vt:lpstr>PCM FASE ANALISI  ATTORI CHIAVE – MATRICE PER SELEZIONE </vt:lpstr>
      <vt:lpstr>PCM FASE DI ANALISI  PROBLEMI</vt:lpstr>
      <vt:lpstr>Presentazione standard di PowerPoint</vt:lpstr>
      <vt:lpstr>Presentazione standard di PowerPoint</vt:lpstr>
      <vt:lpstr>Fase Analisi PCM  dai problemi agli obiettivi </vt:lpstr>
      <vt:lpstr>Obiettivo generale e obiettivi specifici </vt:lpstr>
      <vt:lpstr>Obiettivi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Management dei servizi</dc:title>
  <dc:creator>Imbonati, Daniele (Bip)</dc:creator>
  <cp:lastModifiedBy>Imbonati, Daniele (Bip)</cp:lastModifiedBy>
  <cp:revision>133</cp:revision>
  <cp:lastPrinted>2020-12-02T19:06:35Z</cp:lastPrinted>
  <dcterms:created xsi:type="dcterms:W3CDTF">2020-04-02T22:11:32Z</dcterms:created>
  <dcterms:modified xsi:type="dcterms:W3CDTF">2020-12-16T22:21:12Z</dcterms:modified>
</cp:coreProperties>
</file>